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65E5CC-E3EA-428C-BC81-AFABD846E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0EF56-4C75-48BA-A1CE-8740A1C65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91F6FF-D387-4331-8A17-B91C3E08FD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BBC69B-D44C-4CF7-9555-06DC20F28A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92DD08-D436-49A1-8493-0651B1CF2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FD0DF9-A4D4-4C28-8675-8283E75081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77B04C-7985-4086-9581-7DEAB48A02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ACD912-E526-478A-9AEB-F7C10E441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0EDE1E-2F72-4D0B-97D0-6A76BCF54D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4DBE32-E821-4FCA-85F2-EDF2B97EC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233956-CA3D-491E-87A1-ADDE8B7106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37106010035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249023" y="2622666"/>
            <a:ext cx="7693954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血管检查和常见异常课件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Connector 3"/>
          <p:cNvCxnSpPr/>
          <p:nvPr/>
        </p:nvCxnSpPr>
        <p:spPr>
          <a:xfrm>
            <a:off x="4764564" y="833217"/>
            <a:ext cx="5248275" cy="0"/>
          </a:xfrm>
          <a:prstGeom prst="line">
            <a:avLst/>
          </a:prstGeom>
          <a:ln w="6350">
            <a:solidFill>
              <a:schemeClr val="accent3"/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AutoShape 4"/>
          <p:cNvSpPr/>
          <p:nvPr/>
        </p:nvSpPr>
        <p:spPr>
          <a:xfrm>
            <a:off x="887096" y="833217"/>
            <a:ext cx="1851660" cy="7683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5700" b="1">
                <a:solidFill>
                  <a:schemeClr val="accent3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87095" y="1677767"/>
            <a:ext cx="1851660" cy="3683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800">
                <a:solidFill>
                  <a:schemeClr val="accent3">
                    <a:alpha val="58999"/>
                  </a:schemeClr>
                </a:solidFill>
                <a:latin typeface="Arial"/>
                <a:ea typeface="Arial"/>
                <a:cs typeface="Arial"/>
              </a:rPr>
              <a:t>CONTENTS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897505" y="955137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>
            <a:off x="2933375" y="964933"/>
            <a:ext cx="13178" cy="92243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01326" y="1027968"/>
            <a:ext cx="6840855" cy="49968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血管检查的基本知识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常见血管异常的识别和处理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血管检查的解读和报告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血管疾病的预防和管理</a:t>
            </a:r>
          </a:p>
          <a:p>
            <a:pPr marL="203200" lvl="0" indent="-2032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血管疾病的治疗和护理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45" r="2384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637" r="3363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血管检查是对血管系统的检查，旨在评估血管的形态、结构和功能，以及识别血管异常和病变。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早期发现血管异常，预防和治疗相关疾病，如动脉粥样硬化、高血压、血栓形成等。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血管检查的定义和目的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4819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影像学检查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4816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实验室检查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07773" y="4114483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生理学检查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8996" b="8996"/>
          <a:stretch>
            <a:fillRect/>
          </a:stretch>
        </p:blipFill>
        <p:spPr>
          <a:xfrm>
            <a:off x="624819" y="1389220"/>
            <a:ext cx="35052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7643" r="17643"/>
          <a:stretch>
            <a:fillRect/>
          </a:stretch>
        </p:blipFill>
        <p:spPr>
          <a:xfrm>
            <a:off x="4343400" y="1390333"/>
            <a:ext cx="3505200" cy="2628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094" b="14094"/>
          <a:stretch>
            <a:fillRect/>
          </a:stretch>
        </p:blipFill>
        <p:spPr>
          <a:xfrm>
            <a:off x="8079695" y="1390333"/>
            <a:ext cx="3505200" cy="26289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血管检查的方法和技术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86719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包括超声心动图、血管造影、CT血管成像和磁共振血管成像等。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36552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包括血液检查和尿液检查，可检测相关生化指标和炎症标志物等。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69673" y="453358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包括血压测量、心电图和心功能检查等，可评估心脏和血管的功能状态。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80" b="56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血管检查可能存在一定的风险，如过敏反应、辐射暴露等，应根据患者的具体情况选择合适的检查方法。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在进行血管检查前，患者应遵循医生的要求进行准备，如禁食、停用某些药物等。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血管检查的注意事项和准备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检查准备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325" y="1915064"/>
            <a:ext cx="7405389" cy="1138956"/>
            <a:chOff x="1365325" y="1915064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325" y="1915064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5325" y="3174455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3">
                    <a:lumMod val="75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常见血管异常的识别和处理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298153" y="3371015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434792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6159720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159720" y="2507653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434792" y="4232582"/>
            <a:ext cx="1597488" cy="1597488"/>
          </a:xfrm>
          <a:custGeom>
            <a:rect l="l" t="t" r="r" b="b"/>
            <a:pathLst>
              <a:path w="890" h="890">
                <a:moveTo>
                  <a:pt x="0" y="445"/>
                </a:moveTo>
                <a:lnTo>
                  <a:pt x="445" y="0"/>
                </a:lnTo>
                <a:lnTo>
                  <a:pt x="890" y="445"/>
                </a:lnTo>
                <a:lnTo>
                  <a:pt x="445" y="890"/>
                </a:lnTo>
                <a:lnTo>
                  <a:pt x="0" y="44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  <a:ln w="14288">
            <a:solidFill>
              <a:schemeClr val="l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4988632" y="3127092"/>
            <a:ext cx="489808" cy="358610"/>
          </a:xfrm>
          <a:custGeom>
            <a:rect l="l" t="t" r="r" b="b"/>
            <a:pathLst>
              <a:path w="142" h="104">
                <a:moveTo>
                  <a:pt x="0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0"/>
                  <a:pt x="0" y="0"/>
                  <a:pt x="0" y="0"/>
                </a:cubicBezTo>
                <a:lnTo>
                  <a:pt x="0" y="104"/>
                </a:lnTo>
                <a:close/>
                <a:moveTo>
                  <a:pt x="98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98" y="29"/>
                  <a:pt x="98" y="29"/>
                  <a:pt x="98" y="29"/>
                </a:cubicBezTo>
                <a:lnTo>
                  <a:pt x="98" y="11"/>
                </a:lnTo>
                <a:close/>
                <a:moveTo>
                  <a:pt x="12" y="52"/>
                </a:moveTo>
                <a:cubicBezTo>
                  <a:pt x="12" y="50"/>
                  <a:pt x="13" y="49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4" y="41"/>
                  <a:pt x="15" y="38"/>
                  <a:pt x="16" y="36"/>
                </a:cubicBezTo>
                <a:cubicBezTo>
                  <a:pt x="16" y="35"/>
                  <a:pt x="17" y="34"/>
                  <a:pt x="17" y="32"/>
                </a:cubicBezTo>
                <a:cubicBezTo>
                  <a:pt x="18" y="31"/>
                  <a:pt x="19" y="30"/>
                  <a:pt x="19" y="29"/>
                </a:cubicBezTo>
                <a:cubicBezTo>
                  <a:pt x="20" y="28"/>
                  <a:pt x="21" y="27"/>
                  <a:pt x="22" y="26"/>
                </a:cubicBezTo>
                <a:cubicBezTo>
                  <a:pt x="22" y="25"/>
                  <a:pt x="23" y="24"/>
                  <a:pt x="24" y="24"/>
                </a:cubicBezTo>
                <a:cubicBezTo>
                  <a:pt x="31" y="16"/>
                  <a:pt x="42" y="11"/>
                  <a:pt x="53" y="11"/>
                </a:cubicBezTo>
                <a:cubicBezTo>
                  <a:pt x="65" y="11"/>
                  <a:pt x="76" y="16"/>
                  <a:pt x="83" y="24"/>
                </a:cubicBezTo>
                <a:cubicBezTo>
                  <a:pt x="85" y="26"/>
                  <a:pt x="86" y="27"/>
                  <a:pt x="87" y="29"/>
                </a:cubicBezTo>
                <a:cubicBezTo>
                  <a:pt x="88" y="30"/>
                  <a:pt x="88" y="31"/>
                  <a:pt x="89" y="32"/>
                </a:cubicBezTo>
                <a:cubicBezTo>
                  <a:pt x="90" y="34"/>
                  <a:pt x="90" y="35"/>
                  <a:pt x="91" y="36"/>
                </a:cubicBezTo>
                <a:cubicBezTo>
                  <a:pt x="92" y="38"/>
                  <a:pt x="93" y="41"/>
                  <a:pt x="93" y="44"/>
                </a:cubicBezTo>
                <a:cubicBezTo>
                  <a:pt x="93" y="45"/>
                  <a:pt x="94" y="46"/>
                  <a:pt x="94" y="48"/>
                </a:cubicBezTo>
                <a:cubicBezTo>
                  <a:pt x="94" y="49"/>
                  <a:pt x="94" y="50"/>
                  <a:pt x="94" y="52"/>
                </a:cubicBezTo>
                <a:cubicBezTo>
                  <a:pt x="94" y="57"/>
                  <a:pt x="93" y="62"/>
                  <a:pt x="91" y="66"/>
                </a:cubicBezTo>
                <a:cubicBezTo>
                  <a:pt x="90" y="69"/>
                  <a:pt x="89" y="72"/>
                  <a:pt x="87" y="75"/>
                </a:cubicBezTo>
                <a:cubicBezTo>
                  <a:pt x="86" y="76"/>
                  <a:pt x="85" y="78"/>
                  <a:pt x="83" y="79"/>
                </a:cubicBezTo>
                <a:cubicBezTo>
                  <a:pt x="76" y="87"/>
                  <a:pt x="65" y="93"/>
                  <a:pt x="53" y="93"/>
                </a:cubicBezTo>
                <a:cubicBezTo>
                  <a:pt x="49" y="93"/>
                  <a:pt x="45" y="92"/>
                  <a:pt x="41" y="91"/>
                </a:cubicBezTo>
                <a:cubicBezTo>
                  <a:pt x="38" y="90"/>
                  <a:pt x="35" y="88"/>
                  <a:pt x="32" y="87"/>
                </a:cubicBezTo>
                <a:cubicBezTo>
                  <a:pt x="31" y="86"/>
                  <a:pt x="30" y="85"/>
                  <a:pt x="29" y="85"/>
                </a:cubicBezTo>
                <a:cubicBezTo>
                  <a:pt x="28" y="84"/>
                  <a:pt x="28" y="84"/>
                  <a:pt x="27" y="83"/>
                </a:cubicBezTo>
                <a:cubicBezTo>
                  <a:pt x="26" y="82"/>
                  <a:pt x="25" y="82"/>
                  <a:pt x="24" y="81"/>
                </a:cubicBezTo>
                <a:cubicBezTo>
                  <a:pt x="24" y="80"/>
                  <a:pt x="23" y="79"/>
                  <a:pt x="22" y="78"/>
                </a:cubicBezTo>
                <a:cubicBezTo>
                  <a:pt x="22" y="78"/>
                  <a:pt x="21" y="77"/>
                  <a:pt x="21" y="77"/>
                </a:cubicBezTo>
                <a:cubicBezTo>
                  <a:pt x="20" y="76"/>
                  <a:pt x="20" y="75"/>
                  <a:pt x="19" y="75"/>
                </a:cubicBezTo>
                <a:cubicBezTo>
                  <a:pt x="19" y="74"/>
                  <a:pt x="18" y="72"/>
                  <a:pt x="17" y="71"/>
                </a:cubicBezTo>
                <a:cubicBezTo>
                  <a:pt x="16" y="70"/>
                  <a:pt x="16" y="68"/>
                  <a:pt x="15" y="66"/>
                </a:cubicBezTo>
                <a:cubicBezTo>
                  <a:pt x="13" y="62"/>
                  <a:pt x="12" y="57"/>
                  <a:pt x="12" y="52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707799" y="4779038"/>
            <a:ext cx="501330" cy="504577"/>
          </a:xfrm>
          <a:custGeom>
            <a:rect l="l" t="t" r="r" b="b"/>
            <a:pathLst>
              <a:path w="196" h="197">
                <a:moveTo>
                  <a:pt x="98" y="197"/>
                </a:moveTo>
                <a:cubicBezTo>
                  <a:pt x="152" y="197"/>
                  <a:pt x="196" y="153"/>
                  <a:pt x="196" y="99"/>
                </a:cubicBezTo>
                <a:cubicBezTo>
                  <a:pt x="196" y="44"/>
                  <a:pt x="152" y="0"/>
                  <a:pt x="98" y="0"/>
                </a:cubicBezTo>
                <a:cubicBezTo>
                  <a:pt x="43" y="0"/>
                  <a:pt x="0" y="44"/>
                  <a:pt x="0" y="99"/>
                </a:cubicBezTo>
                <a:cubicBezTo>
                  <a:pt x="0" y="153"/>
                  <a:pt x="43" y="197"/>
                  <a:pt x="98" y="197"/>
                </a:cubicBezTo>
                <a:moveTo>
                  <a:pt x="38" y="166"/>
                </a:moveTo>
                <a:cubicBezTo>
                  <a:pt x="30" y="158"/>
                  <a:pt x="30" y="158"/>
                  <a:pt x="30" y="158"/>
                </a:cubicBezTo>
                <a:cubicBezTo>
                  <a:pt x="49" y="140"/>
                  <a:pt x="49" y="140"/>
                  <a:pt x="49" y="140"/>
                </a:cubicBezTo>
                <a:cubicBezTo>
                  <a:pt x="57" y="148"/>
                  <a:pt x="57" y="148"/>
                  <a:pt x="57" y="148"/>
                </a:cubicBezTo>
                <a:lnTo>
                  <a:pt x="38" y="166"/>
                </a:lnTo>
                <a:close/>
                <a:moveTo>
                  <a:pt x="103" y="188"/>
                </a:moveTo>
                <a:cubicBezTo>
                  <a:pt x="92" y="188"/>
                  <a:pt x="92" y="188"/>
                  <a:pt x="92" y="188"/>
                </a:cubicBezTo>
                <a:cubicBezTo>
                  <a:pt x="92" y="162"/>
                  <a:pt x="92" y="162"/>
                  <a:pt x="92" y="162"/>
                </a:cubicBezTo>
                <a:cubicBezTo>
                  <a:pt x="103" y="162"/>
                  <a:pt x="103" y="162"/>
                  <a:pt x="103" y="162"/>
                </a:cubicBezTo>
                <a:lnTo>
                  <a:pt x="103" y="188"/>
                </a:lnTo>
                <a:close/>
                <a:moveTo>
                  <a:pt x="188" y="104"/>
                </a:moveTo>
                <a:cubicBezTo>
                  <a:pt x="161" y="104"/>
                  <a:pt x="161" y="104"/>
                  <a:pt x="161" y="104"/>
                </a:cubicBezTo>
                <a:cubicBezTo>
                  <a:pt x="161" y="93"/>
                  <a:pt x="161" y="93"/>
                  <a:pt x="161" y="93"/>
                </a:cubicBezTo>
                <a:cubicBezTo>
                  <a:pt x="188" y="93"/>
                  <a:pt x="188" y="93"/>
                  <a:pt x="188" y="93"/>
                </a:cubicBezTo>
                <a:lnTo>
                  <a:pt x="188" y="104"/>
                </a:lnTo>
                <a:close/>
                <a:moveTo>
                  <a:pt x="157" y="31"/>
                </a:moveTo>
                <a:cubicBezTo>
                  <a:pt x="165" y="39"/>
                  <a:pt x="165" y="39"/>
                  <a:pt x="165" y="39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39" y="50"/>
                  <a:pt x="139" y="50"/>
                  <a:pt x="139" y="50"/>
                </a:cubicBezTo>
                <a:lnTo>
                  <a:pt x="157" y="31"/>
                </a:lnTo>
                <a:close/>
                <a:moveTo>
                  <a:pt x="147" y="140"/>
                </a:moveTo>
                <a:cubicBezTo>
                  <a:pt x="165" y="158"/>
                  <a:pt x="165" y="158"/>
                  <a:pt x="165" y="15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39" y="148"/>
                  <a:pt x="139" y="148"/>
                  <a:pt x="139" y="148"/>
                </a:cubicBezTo>
                <a:lnTo>
                  <a:pt x="147" y="140"/>
                </a:lnTo>
                <a:close/>
                <a:moveTo>
                  <a:pt x="92" y="9"/>
                </a:moveTo>
                <a:cubicBezTo>
                  <a:pt x="103" y="9"/>
                  <a:pt x="103" y="9"/>
                  <a:pt x="103" y="9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2" y="35"/>
                  <a:pt x="92" y="35"/>
                  <a:pt x="92" y="35"/>
                </a:cubicBezTo>
                <a:lnTo>
                  <a:pt x="92" y="9"/>
                </a:lnTo>
                <a:close/>
                <a:moveTo>
                  <a:pt x="82" y="76"/>
                </a:moveTo>
                <a:cubicBezTo>
                  <a:pt x="99" y="92"/>
                  <a:pt x="99" y="92"/>
                  <a:pt x="99" y="92"/>
                </a:cubicBezTo>
                <a:cubicBezTo>
                  <a:pt x="130" y="62"/>
                  <a:pt x="130" y="62"/>
                  <a:pt x="130" y="62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74" y="84"/>
                  <a:pt x="74" y="84"/>
                  <a:pt x="74" y="84"/>
                </a:cubicBezTo>
                <a:lnTo>
                  <a:pt x="82" y="76"/>
                </a:lnTo>
                <a:close/>
                <a:moveTo>
                  <a:pt x="38" y="31"/>
                </a:moveTo>
                <a:cubicBezTo>
                  <a:pt x="57" y="50"/>
                  <a:pt x="57" y="50"/>
                  <a:pt x="57" y="50"/>
                </a:cubicBezTo>
                <a:cubicBezTo>
                  <a:pt x="49" y="58"/>
                  <a:pt x="49" y="58"/>
                  <a:pt x="49" y="58"/>
                </a:cubicBezTo>
                <a:cubicBezTo>
                  <a:pt x="30" y="39"/>
                  <a:pt x="30" y="39"/>
                  <a:pt x="30" y="39"/>
                </a:cubicBezTo>
                <a:lnTo>
                  <a:pt x="38" y="31"/>
                </a:lnTo>
                <a:close/>
                <a:moveTo>
                  <a:pt x="34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93"/>
                  <a:pt x="8" y="93"/>
                  <a:pt x="8" y="93"/>
                </a:cubicBezTo>
                <a:cubicBezTo>
                  <a:pt x="34" y="93"/>
                  <a:pt x="34" y="93"/>
                  <a:pt x="34" y="93"/>
                </a:cubicBezTo>
                <a:lnTo>
                  <a:pt x="34" y="104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6695413" y="3086347"/>
            <a:ext cx="531662" cy="459548"/>
          </a:xfrm>
          <a:custGeom>
            <a:rect l="l" t="t" r="r" b="b"/>
            <a:pathLst>
              <a:path w="184" h="159">
                <a:moveTo>
                  <a:pt x="132" y="124"/>
                </a:moveTo>
                <a:cubicBezTo>
                  <a:pt x="165" y="159"/>
                  <a:pt x="165" y="159"/>
                  <a:pt x="165" y="159"/>
                </a:cubicBezTo>
                <a:cubicBezTo>
                  <a:pt x="165" y="124"/>
                  <a:pt x="165" y="124"/>
                  <a:pt x="165" y="124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4" y="0"/>
                  <a:pt x="184" y="0"/>
                  <a:pt x="1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24"/>
                  <a:pt x="0" y="124"/>
                  <a:pt x="0" y="124"/>
                </a:cubicBezTo>
                <a:cubicBezTo>
                  <a:pt x="115" y="124"/>
                  <a:pt x="115" y="124"/>
                  <a:pt x="115" y="124"/>
                </a:cubicBezTo>
                <a:lnTo>
                  <a:pt x="132" y="124"/>
                </a:lnTo>
                <a:close/>
                <a:moveTo>
                  <a:pt x="154" y="49"/>
                </a:moveTo>
                <a:cubicBezTo>
                  <a:pt x="162" y="49"/>
                  <a:pt x="168" y="56"/>
                  <a:pt x="168" y="63"/>
                </a:cubicBezTo>
                <a:cubicBezTo>
                  <a:pt x="168" y="71"/>
                  <a:pt x="162" y="77"/>
                  <a:pt x="154" y="77"/>
                </a:cubicBezTo>
                <a:cubicBezTo>
                  <a:pt x="146" y="77"/>
                  <a:pt x="140" y="71"/>
                  <a:pt x="140" y="63"/>
                </a:cubicBezTo>
                <a:cubicBezTo>
                  <a:pt x="140" y="56"/>
                  <a:pt x="146" y="49"/>
                  <a:pt x="154" y="49"/>
                </a:cubicBezTo>
                <a:moveTo>
                  <a:pt x="36" y="77"/>
                </a:moveTo>
                <a:cubicBezTo>
                  <a:pt x="28" y="77"/>
                  <a:pt x="22" y="71"/>
                  <a:pt x="22" y="63"/>
                </a:cubicBezTo>
                <a:cubicBezTo>
                  <a:pt x="22" y="56"/>
                  <a:pt x="28" y="49"/>
                  <a:pt x="36" y="49"/>
                </a:cubicBezTo>
                <a:cubicBezTo>
                  <a:pt x="44" y="49"/>
                  <a:pt x="50" y="56"/>
                  <a:pt x="50" y="63"/>
                </a:cubicBezTo>
                <a:cubicBezTo>
                  <a:pt x="50" y="71"/>
                  <a:pt x="44" y="77"/>
                  <a:pt x="36" y="77"/>
                </a:cubicBezTo>
                <a:moveTo>
                  <a:pt x="75" y="77"/>
                </a:moveTo>
                <a:cubicBezTo>
                  <a:pt x="67" y="77"/>
                  <a:pt x="61" y="71"/>
                  <a:pt x="61" y="63"/>
                </a:cubicBezTo>
                <a:cubicBezTo>
                  <a:pt x="61" y="56"/>
                  <a:pt x="67" y="49"/>
                  <a:pt x="75" y="49"/>
                </a:cubicBezTo>
                <a:cubicBezTo>
                  <a:pt x="83" y="49"/>
                  <a:pt x="89" y="56"/>
                  <a:pt x="89" y="63"/>
                </a:cubicBezTo>
                <a:cubicBezTo>
                  <a:pt x="89" y="71"/>
                  <a:pt x="83" y="77"/>
                  <a:pt x="75" y="77"/>
                </a:cubicBezTo>
                <a:moveTo>
                  <a:pt x="115" y="77"/>
                </a:moveTo>
                <a:cubicBezTo>
                  <a:pt x="107" y="77"/>
                  <a:pt x="100" y="71"/>
                  <a:pt x="100" y="63"/>
                </a:cubicBezTo>
                <a:cubicBezTo>
                  <a:pt x="100" y="56"/>
                  <a:pt x="107" y="49"/>
                  <a:pt x="115" y="49"/>
                </a:cubicBezTo>
                <a:cubicBezTo>
                  <a:pt x="115" y="49"/>
                  <a:pt x="115" y="49"/>
                  <a:pt x="115" y="49"/>
                </a:cubicBezTo>
                <a:cubicBezTo>
                  <a:pt x="123" y="50"/>
                  <a:pt x="129" y="56"/>
                  <a:pt x="129" y="63"/>
                </a:cubicBezTo>
                <a:cubicBezTo>
                  <a:pt x="129" y="71"/>
                  <a:pt x="123" y="77"/>
                  <a:pt x="115" y="77"/>
                </a:cubicBezTo>
                <a:cubicBezTo>
                  <a:pt x="115" y="77"/>
                  <a:pt x="115" y="77"/>
                  <a:pt x="115" y="77"/>
                </a:cubicBezTo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004107" y="4794077"/>
            <a:ext cx="458857" cy="474498"/>
            <a:chOff x="5004107" y="4794077"/>
            <a:chExt cx="458857" cy="474498"/>
          </a:xfrm>
        </p:grpSpPr>
        <p:sp>
          <p:nvSpPr>
            <p:cNvPr id="11" name="AutoShape 11"/>
            <p:cNvSpPr/>
            <p:nvPr/>
          </p:nvSpPr>
          <p:spPr>
            <a:xfrm>
              <a:off x="5130280" y="4794077"/>
              <a:ext cx="206512" cy="224827"/>
            </a:xfrm>
            <a:prstGeom prst="ellipse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004107" y="5054031"/>
              <a:ext cx="458857" cy="214544"/>
            </a:xfrm>
            <a:custGeom>
              <a:rect l="l" t="t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820196" y="3941016"/>
            <a:ext cx="553402" cy="457486"/>
            <a:chOff x="5820196" y="3941016"/>
            <a:chExt cx="553402" cy="457486"/>
          </a:xfrm>
        </p:grpSpPr>
        <p:sp>
          <p:nvSpPr>
            <p:cNvPr id="14" name="Freeform 14"/>
            <p:cNvSpPr/>
            <p:nvPr/>
          </p:nvSpPr>
          <p:spPr>
            <a:xfrm>
              <a:off x="5820196" y="3941016"/>
              <a:ext cx="553402" cy="457486"/>
            </a:xfrm>
            <a:custGeom>
              <a:rect l="l" t="t" r="r" b="b"/>
              <a:pathLst>
                <a:path w="287" h="236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46649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6343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15770" y="1001542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15770" y="4040386"/>
            <a:ext cx="349567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血管狭窄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002038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血管狭窄通常由动脉粥样硬化的斑块形成所致，也可能由炎症、创伤或先天性发育异常引起。狭窄可能导致供血不足，引发相应器官的缺血症状。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611" y="1448573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血管狭窄是指血管内径变窄，影响血液流通。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038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根据狭窄程度和病因，可采用药物治疗、介入治疗或手术治疗。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2611" y="4494712"/>
            <a:ext cx="3523139" cy="193874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血管狭窄可以通过血管造影、超声心动图、磁共振血管成像等技术进行检查。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916305" y="3823335"/>
            <a:ext cx="0" cy="864235"/>
          </a:xfrm>
          <a:prstGeom prst="line">
            <a:avLst/>
          </a:prstGeom>
          <a:ln w="254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 flipV="1">
            <a:off x="3601085" y="2314575"/>
            <a:ext cx="0" cy="1369695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8928735" y="2314575"/>
            <a:ext cx="0" cy="136969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6288405" y="3823335"/>
            <a:ext cx="0" cy="864235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805180" y="4687570"/>
            <a:ext cx="222250" cy="222250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7855" y="3538586"/>
            <a:ext cx="2908375" cy="577215"/>
          </a:xfrm>
          <a:custGeom>
            <a:rect l="l" t="t" r="r" b="b"/>
            <a:pathLst>
              <a:path w="2908375" h="577215">
                <a:moveTo>
                  <a:pt x="2620395" y="0"/>
                </a:moveTo>
                <a:lnTo>
                  <a:pt x="2908375" y="287973"/>
                </a:lnTo>
                <a:lnTo>
                  <a:pt x="2620395" y="575945"/>
                </a:lnTo>
                <a:lnTo>
                  <a:pt x="2620078" y="575628"/>
                </a:lnTo>
                <a:lnTo>
                  <a:pt x="2620078" y="577215"/>
                </a:lnTo>
                <a:lnTo>
                  <a:pt x="298458" y="577215"/>
                </a:lnTo>
                <a:lnTo>
                  <a:pt x="298458" y="576580"/>
                </a:lnTo>
                <a:lnTo>
                  <a:pt x="0" y="576580"/>
                </a:lnTo>
                <a:lnTo>
                  <a:pt x="288050" y="288608"/>
                </a:lnTo>
                <a:lnTo>
                  <a:pt x="0" y="635"/>
                </a:lnTo>
                <a:lnTo>
                  <a:pt x="344814" y="635"/>
                </a:lnTo>
                <a:lnTo>
                  <a:pt x="344814" y="1270"/>
                </a:lnTo>
                <a:lnTo>
                  <a:pt x="2619125" y="12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67114" y="3597006"/>
            <a:ext cx="176217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30270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65196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5987489" y="3538586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2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336740" y="3596371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672269" y="3537951"/>
            <a:ext cx="2908300" cy="577215"/>
          </a:xfrm>
          <a:custGeom>
            <a:rect l="l" t="t" r="r" b="b"/>
            <a:pathLst>
              <a:path w="2908300" h="577215">
                <a:moveTo>
                  <a:pt x="2620328" y="0"/>
                </a:moveTo>
                <a:lnTo>
                  <a:pt x="2908300" y="287973"/>
                </a:lnTo>
                <a:lnTo>
                  <a:pt x="2620328" y="575945"/>
                </a:lnTo>
                <a:lnTo>
                  <a:pt x="2620010" y="575627"/>
                </a:lnTo>
                <a:lnTo>
                  <a:pt x="2620010" y="577215"/>
                </a:lnTo>
                <a:lnTo>
                  <a:pt x="298450" y="577215"/>
                </a:lnTo>
                <a:lnTo>
                  <a:pt x="298450" y="576580"/>
                </a:lnTo>
                <a:lnTo>
                  <a:pt x="0" y="576580"/>
                </a:lnTo>
                <a:lnTo>
                  <a:pt x="288043" y="288608"/>
                </a:lnTo>
                <a:lnTo>
                  <a:pt x="0" y="635"/>
                </a:lnTo>
                <a:lnTo>
                  <a:pt x="344805" y="635"/>
                </a:lnTo>
                <a:lnTo>
                  <a:pt x="344805" y="1270"/>
                </a:lnTo>
                <a:lnTo>
                  <a:pt x="2619058" y="127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21520" y="3595736"/>
            <a:ext cx="1762125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rot="10800000">
            <a:off x="3489960" y="2092325"/>
            <a:ext cx="222250" cy="222250"/>
          </a:xfrm>
          <a:prstGeom prst="diamond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10800000">
            <a:off x="8817610" y="2092325"/>
            <a:ext cx="222250" cy="222250"/>
          </a:xfrm>
          <a:prstGeom prst="diamond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177280" y="4687570"/>
            <a:ext cx="222250" cy="222250"/>
          </a:xfrm>
          <a:prstGeom prst="diamond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098102" y="4213433"/>
            <a:ext cx="184785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08730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98651" y="4213433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83432" y="1625600"/>
            <a:ext cx="208597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5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血管扩张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92835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血管扩张是指血管内径过度扩张，超过正常范围。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808730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血管扩张可发生于动脉或静脉，常见于高血压、动脉瘤、动静脉瘘等。扩张的血管可能破裂出血，导致严重后果。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138115" y="1992540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根据病因和严重程度，可采用药物治疗、介入治疗或手术治疗。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30720" y="4551961"/>
            <a:ext cx="2590800" cy="154604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通过体格检查、超声心动图、血管造影等技术进行检查。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6" r="25696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血管瘤是血管内皮细胞异常增生形成的良性肿瘤。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血管瘤可发生于全身各部位，多数生长缓慢，但部分可迅速增大并引起压迫症状。血管瘤破裂出血可能导致严重后果。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通过体格检查、超声心动图、CT或磁共振成像等技术进行检查。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根据血管瘤的类型和位置，可采用药物治疗、介入治疗或手术治疗。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处理方法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血管瘤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https://d.book118.com/237106010035006030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2024-09-01T18:34:48.628</cp:lastPrinted>
  <dcterms:created xsi:type="dcterms:W3CDTF">2024-09-01T10:34:48Z</dcterms:created>
  <dcterms:modified xsi:type="dcterms:W3CDTF">2024-09-01T10:34:50Z</dcterms:modified>
</cp:coreProperties>
</file>