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390E4-B63E-4F17-98AE-C41445490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8AFD5-9B2B-4731-B61F-65289FF48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D57D8-CAA7-458C-9726-07C9D66EB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5D263F-DC54-478C-88AB-4B27603F5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7B8A54-7B97-4874-8F35-E7126CD29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E795D4-E908-49A3-A224-04D5DE7E2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72D17C-556E-4116-92EF-748EB0DD4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FCBD6-37DE-459E-88FD-61EA6DEF0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E14FAA-C82D-4A50-8B2D-6E574FDF9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F795B-88F1-428C-ADD6-0462B38B0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3C9FE-CE21-4ECE-9412-9E9DBE687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161631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脑卒中的康复之治疗\n## 1.脑卒中的基本概念与病因\n### 1.1脑卒中的定义与分类\n### 1.2脑卒中的发病原因及危险因素\n### 1.3脑卒中后的功能障碍和影响\n## 2.脑卒中康复的重要性\n### 2.1脑卒中康复的目的和意义\n### 2.2脑卒中康复对患者生活质量的影响\n### 2.3脑卒中康复的时机选择\n## 3.脑卒中康复治疗的方法\n### 3.1药物治疗在脑卒中康复中的应用\n### 3.2物理治疗在脑卒中康复中的应用\n### 3.3言语治疗在脑卒中康复中的应用\n## 4.脑卒中康复的个性化治疗方案\n### 4.1根据患者病情制定个性化康复计划\n### 4.2康复治疗过程中的评估与调整\n### 4.3多学科团队协作在脑卒中康复中的作用\n## 5.脑卒中康复的居家护理与自我管理\n### 5.1脑卒中患者的居家护理指导\n### 5.2脑卒中患者的自我管理策略\n### 5.3家属在脑卒中康复过程中的支持与帮助\n## 6.脑卒中康复治疗的预期效果与并发症预防\n### 6.1脑卒中康复治疗的预期效果\n### 6.2脑卒中康复治疗过程中的并发症预防\n### 6.3脑卒中康复治疗后的康复维持与预防复发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脑卒中的康复之治疗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脑卒中的基本概念与病因</a:t>
            </a:r>
            <a:endParaRPr/>
          </a:p>
        </p:txBody>
      </p:sp>
      <p:sp>
        <p:nvSpPr>
          <p:cNvPr id="14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脑卒中的定义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是一种急性脑血管疾病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分为缺血性脑卒中和出血性脑卒中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缺血性脑卒中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由于脑血管堵塞导致脑组织缺血缺氧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包括血栓性脑梗死和栓塞性脑梗死</a:t>
                </a:r>
                <a:endParaRPr/>
              </a:p>
            </p:txBody>
          </p:sp>
          <p:pic>
            <p:nvPicPr>
              <p:cNvPr id="24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出血性脑卒中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由于脑血管破裂导致脑组织出血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包括脑出血和蛛网膜下腔出血</a:t>
                </a:r>
                <a:endParaRPr/>
              </a:p>
            </p:txBody>
          </p:sp>
          <p:pic>
            <p:nvPicPr>
              <p:cNvPr id="24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51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387465" y="1615393"/>
            <a:ext cx="3412534" cy="4831976"/>
            <a:chOff x="7387465" y="1615393"/>
            <a:chExt cx="3412534" cy="4831976"/>
          </a:xfrm>
        </p:grpSpPr>
        <p:grpSp>
          <p:nvGrpSpPr>
            <p:cNvPr id="253" name=""/>
            <p:cNvGrpSpPr/>
            <p:nvPr/>
          </p:nvGrpSpPr>
          <p:grpSpPr>
            <a:xfrm>
              <a:off x="7387465" y="1615393"/>
              <a:ext cx="3412534" cy="1950045"/>
              <a:chOff x="7387465" y="1615393"/>
              <a:chExt cx="3412534" cy="1950045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1615393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2015503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脑血管疾病：如高血压、动脉硬化等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心血管疾病：如冠心病、心律失常等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血液疾病：如白血病、凝血功能障碍等</a:t>
                </a:r>
                <a:endParaRPr/>
              </a:p>
            </p:txBody>
          </p:sp>
        </p:grpSp>
        <p:grpSp>
          <p:nvGrpSpPr>
            <p:cNvPr id="256" name=""/>
            <p:cNvGrpSpPr/>
            <p:nvPr/>
          </p:nvGrpSpPr>
          <p:grpSpPr>
            <a:xfrm>
              <a:off x="7387465" y="4497324"/>
              <a:ext cx="3412534" cy="1950045"/>
              <a:chOff x="7387465" y="4497324"/>
              <a:chExt cx="3412534" cy="1950045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4497324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危险因素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4897434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高血压：长期高血压导致脑血管损伤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吸烟：烟草中的有害物质损害血管内皮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糖尿病：高血糖引起血管病变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高脂血症：血脂异常导致血管堵塞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家族遗传：遗传因素增加脑卒中风险</a:t>
                </a:r>
                <a:endParaRPr/>
              </a:p>
            </p:txBody>
          </p:sp>
        </p:grpSp>
      </p:grpSp>
      <p:sp>
        <p:nvSpPr>
          <p:cNvPr id="259" name="椭圆 5"/>
          <p:cNvSpPr>
            <a:spLocks noChangeAspect="1"/>
          </p:cNvSpPr>
          <p:nvPr/>
        </p:nvSpPr>
        <p:spPr>
          <a:xfrm>
            <a:off x="7098206" y="174980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60" name="椭圆 9"/>
          <p:cNvSpPr>
            <a:spLocks noChangeAspect="1"/>
          </p:cNvSpPr>
          <p:nvPr/>
        </p:nvSpPr>
        <p:spPr>
          <a:xfrm>
            <a:off x="7098206" y="4625959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脑卒中的发病原因及危险因素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脑卒中后的功能障碍和影响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6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运动功能障碍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肌肉无力、瘫痪或痉挛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平衡和协调能力受损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感觉功能障碍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视觉、听觉、触觉等感觉减退或丧失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吞咽和语言障碍 -认知功能障碍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注意力、记忆、判断能力下降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抑郁和焦虑情绪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生活质量影响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日常生活能力下降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社会和家庭角色受限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脑卒中康复的重要性</a:t>
            </a:r>
            <a:endParaRPr/>
          </a:p>
        </p:txBody>
      </p:sp>
      <p:sp>
        <p:nvSpPr>
          <p:cNvPr id="28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</a:t>
                </a:r>
                <a:endParaRPr/>
              </a:p>
            </p:txBody>
          </p:sp>
          <p:sp>
            <p:nvSpPr>
              <p:cNvPr id="2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恢复患者的神经功能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改善患者的运动、感觉和认知功能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</a:t>
                </a:r>
                <a:endParaRPr/>
              </a:p>
            </p:txBody>
          </p:sp>
          <p:sp>
            <p:nvSpPr>
              <p:cNvPr id="2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意义</a:t>
                </a:r>
                <a:endParaRPr/>
              </a:p>
            </p:txBody>
          </p:sp>
          <p:sp>
            <p:nvSpPr>
              <p:cNvPr id="2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减少残疾和死亡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减轻家庭和社会的负担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促进患者的心理健康和社会适应</a:t>
                </a:r>
                <a:endParaRPr/>
              </a:p>
            </p:txBody>
          </p:sp>
          <p:sp>
            <p:nvSpPr>
              <p:cNvPr id="2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脑卒中康复的目的和意义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0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0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生活自理能力提高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恢复行走、进食、穿衣等日常生活能力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减少对家人的依赖</a:t>
                </a:r>
                <a:endParaRPr/>
              </a:p>
            </p:txBody>
          </p:sp>
          <p:sp>
            <p:nvSpPr>
              <p:cNvPr id="30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社会参与度提高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恢复工作和社交活动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增强自尊和自信</a:t>
                </a:r>
                <a:endParaRPr/>
              </a:p>
            </p:txBody>
          </p:sp>
          <p:sp>
            <p:nvSpPr>
              <p:cNvPr id="31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心理健康改善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减轻抑郁和焦虑情绪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提高心理适应能力</a:t>
                </a:r>
                <a:endParaRPr/>
              </a:p>
            </p:txBody>
          </p:sp>
          <p:sp>
            <p:nvSpPr>
              <p:cNvPr id="31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脑卒中康复对患者生活质量的影响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1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2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2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早期康复</a:t>
                </a:r>
                <a:endParaRPr/>
              </a:p>
            </p:txBody>
          </p:sp>
          <p:sp>
            <p:nvSpPr>
              <p:cNvPr id="32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发病后24小时内开始康复治疗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有助于神经功能的恢复</a:t>
                </a:r>
                <a:endParaRPr/>
              </a:p>
            </p:txBody>
          </p:sp>
        </p:grpSp>
        <p:grpSp>
          <p:nvGrpSpPr>
            <p:cNvPr id="32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2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恢复期康复</a:t>
                </a:r>
                <a:endParaRPr/>
              </a:p>
            </p:txBody>
          </p:sp>
          <p:sp>
            <p:nvSpPr>
              <p:cNvPr id="3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发病后1-6个月内进行康复治疗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提高患者的运动、感觉和认知功能</a:t>
                </a:r>
                <a:endParaRPr/>
              </a:p>
            </p:txBody>
          </p:sp>
        </p:grpSp>
        <p:grpSp>
          <p:nvGrpSpPr>
            <p:cNvPr id="32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2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维持期康复</a:t>
                </a:r>
                <a:endParaRPr/>
              </a:p>
            </p:txBody>
          </p:sp>
          <p:sp>
            <p:nvSpPr>
              <p:cNvPr id="32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发病后6个月后进行康复治疗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防止残疾加重和复发</a:t>
                </a:r>
                <a:endParaRPr/>
              </a:p>
            </p:txBody>
          </p:sp>
        </p:grpSp>
      </p:grpSp>
      <p:sp>
        <p:nvSpPr>
          <p:cNvPr id="3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脑卒中康复的时机选择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脑卒中康复治疗的方法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预防血栓形成和再发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如阿司匹林、华法林等</a:t>
                </a:r>
                <a:endParaRPr/>
              </a:p>
            </p:txBody>
          </p:sp>
          <p:sp>
            <p:nvSpPr>
              <p:cNvPr id="1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抗凝药物</a:t>
                </a:r>
                <a:endParaRPr/>
              </a:p>
            </p:txBody>
          </p:sp>
        </p:grpSp>
        <p:grpSp>
          <p:nvGrpSpPr>
            <p:cNvPr id="1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降压药物</a:t>
                </a:r>
                <a:endParaRPr/>
              </a:p>
            </p:txBody>
          </p:sp>
          <p:sp>
            <p:nvSpPr>
              <p:cNvPr id="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控制高血压，保护脑血管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如ACEI、ARB、钙通道拮抗剂等</a:t>
                </a:r>
                <a:endParaRPr/>
              </a:p>
            </p:txBody>
          </p:sp>
        </p:grpSp>
        <p:grpSp>
          <p:nvGrpSpPr>
            <p:cNvPr id="2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神经营养药物</a:t>
                </a:r>
                <a:endParaRPr/>
              </a:p>
            </p:txBody>
          </p:sp>
          <p:sp>
            <p:nvSpPr>
              <p:cNvPr id="2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促进神经细胞再生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如维生素B12、神经节苷脂等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药物治疗在脑卒中康复中的应用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恢复患者的运动功能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如肌力训练、平衡训练、协调训练等</a:t>
                </a:r>
                <a:endParaRPr/>
              </a:p>
            </p:txBody>
          </p:sp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运动疗法</a:t>
                </a:r>
                <a:endParaRPr/>
              </a:p>
            </p:txBody>
          </p:sp>
        </p:grpSp>
        <p:grpSp>
          <p:nvGrpSpPr>
            <p:cNvPr id="3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刺激受损神经和肌肉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如功能性电刺激、经颅磁刺激等</a:t>
                </a:r>
                <a:endParaRPr/>
              </a:p>
            </p:txBody>
          </p:sp>
          <p:sp>
            <p:nvSpPr>
              <p:cNvPr id="3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电刺激疗法</a:t>
                </a:r>
                <a:endParaRPr/>
              </a:p>
            </p:txBody>
          </p:sp>
          <p:sp>
            <p:nvSpPr>
              <p:cNvPr id="3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4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缓解肌肉痉挛和疼痛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如热敷、冷敷、按摩等</a:t>
                </a:r>
                <a:endParaRPr/>
              </a:p>
            </p:txBody>
          </p:sp>
          <p:sp>
            <p:nvSpPr>
              <p:cNvPr id="4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热疗和冷疗</a:t>
                </a:r>
                <a:endParaRPr/>
              </a:p>
            </p:txBody>
          </p:sp>
          <p:sp>
            <p:nvSpPr>
              <p:cNvPr id="4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物理治疗在脑卒中康复中的应用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4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4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语言训练</a:t>
                </a:r>
                <a:endParaRPr/>
              </a:p>
            </p:txBody>
          </p:sp>
          <p:sp>
            <p:nvSpPr>
              <p:cNvPr id="4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恢复患者的言语表达能力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如口语表达、书面表达等</a:t>
                </a:r>
                <a:endParaRPr/>
              </a:p>
            </p:txBody>
          </p:sp>
        </p:grpSp>
        <p:grpSp>
          <p:nvGrpSpPr>
            <p:cNvPr id="5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5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吞咽训练</a:t>
                </a:r>
                <a:endParaRPr/>
              </a:p>
            </p:txBody>
          </p:sp>
          <p:sp>
            <p:nvSpPr>
              <p:cNvPr id="5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改善患者的吞咽功能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如咽部按摩、吞咽训练等</a:t>
                </a:r>
                <a:endParaRPr/>
              </a:p>
            </p:txBody>
          </p:sp>
        </p:grpSp>
        <p:grpSp>
          <p:nvGrpSpPr>
            <p:cNvPr id="5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5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听力训练</a:t>
                </a:r>
                <a:endParaRPr/>
              </a:p>
            </p:txBody>
          </p:sp>
          <p:sp>
            <p:nvSpPr>
              <p:cNvPr id="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恢复患者的听力水平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如听力识别、听力理解等</a:t>
                </a:r>
                <a:endParaRPr/>
              </a:p>
            </p:txBody>
          </p:sp>
        </p:grpSp>
      </p:grpSp>
      <p:pic>
        <p:nvPicPr>
          <p:cNvPr id="5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言语治疗在脑卒中康复中的应用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6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https://d.book118.com/237116163142006044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脑卒中的康复之治疗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2024-09-19T07:49:58.822</cp:lastPrinted>
  <dcterms:created xsi:type="dcterms:W3CDTF">2024-09-18T23:49:58Z</dcterms:created>
  <dcterms:modified xsi:type="dcterms:W3CDTF">2024-09-18T23:50:00Z</dcterms:modified>
</cp:coreProperties>
</file>