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73318-4A5B-40A1-A5FC-E6C9C27D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92A68-EB2B-4A67-BF26-6B73D545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D1CF5-C4C4-406B-8B85-7F67E5DF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F9224-D77B-4C8D-947E-882C09F15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3E24F-8EAE-40C8-804A-708593AE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B06F3-109E-4C0D-9E88-F7353795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11A68-5D9B-41FE-BE51-CC35DF940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1E351-83CE-4E9D-A9C2-9FB34AAF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FCBF4-9E92-49FB-8135-1F309D681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259AD-DDEC-46BE-A0D1-0C3DB234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48A85-DC89-4358-923D-A714A273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330601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574986" y="2006503"/>
            <a:ext cx="5048884" cy="706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1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水杯成本分析报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60F0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6191231" y="2185166"/>
            <a:ext cx="3260725" cy="2596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生产成本构成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生产成本控制措施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1533326" y="1973141"/>
            <a:ext cx="4187190" cy="1834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47"/>
              </a:lnSpc>
            </a:pPr>
            <a:endParaRPr lang="Arial" altLang="Arial" sz="100"/>
          </a:p>
          <a:p>
            <a:pPr marL="142679" algn="l" rtl="0" eaLnBrk="0">
              <a:lnSpc>
                <a:spcPct val="66000"/>
              </a:lnSpc>
            </a:pPr>
            <a:r>
              <a:rPr sz="5700" spc="14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  <a:p>
            <a:pPr marL="12700" algn="l" rtl="0" eaLnBrk="0">
              <a:lnSpc>
                <a:spcPts val="9723"/>
              </a:lnSpc>
            </a:pPr>
            <a:r>
              <a:rPr sz="5700" spc="-1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3566016" y="972797"/>
            <a:ext cx="5113020" cy="3548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819"/>
              </a:lnSpc>
            </a:pPr>
            <a:endParaRPr lang="Arial" altLang="Arial" sz="100"/>
          </a:p>
          <a:p>
            <a:pPr marL="1990487" algn="l" rtl="0" eaLnBrk="0">
              <a:lnSpc>
                <a:spcPct val="90000"/>
              </a:lnSpc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35100" y="2628900"/>
            <a:ext cx="2231507" cy="223150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27600" y="2628900"/>
            <a:ext cx="2231507" cy="223150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07400" y="2628900"/>
            <a:ext cx="2231507" cy="2231506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212063" y="379028"/>
            <a:ext cx="2299335" cy="1626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4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Microsoft YaHei" altLang="Microsoft YaHei" sz="3000"/>
          </a:p>
          <a:p>
            <a:pPr algn="l" rtl="0" eaLnBrk="0">
              <a:lnSpc>
                <a:spcPct val="197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572567" indent="2286" algn="l" rtl="0" eaLnBrk="0">
              <a:lnSpc>
                <a:spcPct val="121000"/>
              </a:lnSpc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评估水杯生产成本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定价和利润分析提 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供依据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5271259" y="5189987"/>
            <a:ext cx="1738629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66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10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成本构成，识别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控制点，优化生 </a:t>
            </a: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产流程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8751785" y="1222094"/>
            <a:ext cx="1738629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143" algn="l" rtl="0" eaLnBrk="0">
              <a:lnSpc>
                <a:spcPct val="110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生产效率，降低 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，提升市场竞争 </a:t>
            </a: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" name="rect"/>
          <p:cNvSpPr/>
          <p:nvPr/>
        </p:nvSpPr>
        <p:spPr>
          <a:xfrm>
            <a:off x="4925813" y="2623346"/>
            <a:ext cx="97536" cy="3792082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rect"/>
          <p:cNvSpPr/>
          <p:nvPr/>
        </p:nvSpPr>
        <p:spPr>
          <a:xfrm>
            <a:off x="1395306" y="1069846"/>
            <a:ext cx="97536" cy="3792082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rect"/>
          <p:cNvSpPr/>
          <p:nvPr/>
        </p:nvSpPr>
        <p:spPr>
          <a:xfrm>
            <a:off x="8394148" y="1069846"/>
            <a:ext cx="97535" cy="3792082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391478" y="1508031"/>
            <a:ext cx="3311882" cy="4326814"/>
            <a:chExt cx="3311882" cy="4326814"/>
          </a:xfrm>
        </p:grpSpPr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3337559" cy="4371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36475" indent="-38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业需要了解水杯成本，制定合     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理的销售价格，保持竞争优势。</a:t>
              </a:r>
              <a:endParaRPr lang="Microsoft YaHei" altLang="Microsoft YaHei" sz="15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167151" y="1508031"/>
            <a:ext cx="3311882" cy="4326814"/>
            <a:chExt cx="3311882" cy="4326814"/>
          </a:xfrm>
        </p:grpSpPr>
        <p:pic>
          <p:nvPicPr>
            <p:cNvPr id="41" name="picture 4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311882" cy="4326814"/>
            </a:xfrm>
            <a:prstGeom prst="rect">
              <a:avLst/>
            </a:prstGeom>
          </p:spPr>
        </p:pic>
        <p:sp>
          <p:nvSpPr>
            <p:cNvPr id="42" name="textbox 42"/>
            <p:cNvSpPr/>
            <p:nvPr/>
          </p:nvSpPr>
          <p:spPr>
            <a:xfrm>
              <a:off x="-12700" y="-12700"/>
              <a:ext cx="3337559" cy="4371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45810" indent="-8382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成本分析，发现生产过程中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的问题和浪费，采取改进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措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施。</a:t>
              </a:r>
              <a:endParaRPr lang="Microsoft YaHei" altLang="Microsoft YaHei" sz="15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604605" y="1508031"/>
            <a:ext cx="3311881" cy="4326814"/>
            <a:chExt cx="3311881" cy="4326814"/>
          </a:xfrm>
        </p:grpSpPr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311881" cy="4326814"/>
            </a:xfrm>
            <a:prstGeom prst="rect">
              <a:avLst/>
            </a:prstGeom>
          </p:spPr>
        </p:pic>
        <p:sp>
          <p:nvSpPr>
            <p:cNvPr id="44" name="textbox 44"/>
            <p:cNvSpPr/>
            <p:nvPr/>
          </p:nvSpPr>
          <p:spPr>
            <a:xfrm>
              <a:off x="-12700" y="-12700"/>
              <a:ext cx="3337559" cy="4371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8737"/>
                </a:lnSpc>
              </a:pPr>
              <a:endParaRPr lang="Arial" altLang="Arial" sz="100"/>
            </a:p>
            <a:p>
              <a:pPr marL="212869" algn="l" rtl="0" eaLnBrk="0">
                <a:lnSpc>
                  <a:spcPct val="91000"/>
                </a:lnSpc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随着消费者对水杯需求的多样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778273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市场竞争日益激烈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45" name="textbox 45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7" name="textbox 67"/>
          <p:cNvSpPr/>
          <p:nvPr/>
        </p:nvSpPr>
        <p:spPr>
          <a:xfrm>
            <a:off x="3566016" y="972797"/>
            <a:ext cx="5113020" cy="3549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583"/>
              </a:lnSpc>
            </a:pPr>
            <a:endParaRPr lang="Arial" altLang="Arial" sz="100"/>
          </a:p>
          <a:p>
            <a:pPr marL="249698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水杯生产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316397" y="3708134"/>
            <a:ext cx="961009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塑料成本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玻璃成本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陶瓷成本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属成本</a:t>
            </a:r>
            <a:endParaRPr lang="Microsoft YaHei" altLang="Microsoft YaHei" sz="2000"/>
          </a:p>
        </p:txBody>
      </p:sp>
      <p:sp>
        <p:nvSpPr>
          <p:cNvPr id="71" name="textbox 71"/>
          <p:cNvSpPr/>
          <p:nvPr/>
        </p:nvSpPr>
        <p:spPr>
          <a:xfrm>
            <a:off x="853758" y="4830316"/>
            <a:ext cx="1971675" cy="918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35524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水杯所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使用的塑料材料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3"/>
              </a:spcBef>
            </a:pPr>
            <a:r>
              <a:rPr sz="1500" spc="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成本，包括聚丙烯</a:t>
            </a:r>
            <a:r>
              <a:rPr sz="1500" spc="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34418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2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)、聚乙烯(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</a:t>
            </a:r>
            <a:r>
              <a:rPr sz="1500" spc="2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)等</a:t>
            </a:r>
            <a:r>
              <a:rPr sz="1500" spc="1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3747934" y="4829174"/>
            <a:ext cx="1928495" cy="916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水杯所使用的原材</a:t>
            </a:r>
            <a:endParaRPr lang="Microsoft YaHei" altLang="Microsoft YaHei" sz="1500"/>
          </a:p>
          <a:p>
            <a:pPr marL="1327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本，包括高硼硅玻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7813"/>
              </a:lnSpc>
            </a:pPr>
            <a:endParaRPr lang="Arial" altLang="Arial" sz="100"/>
          </a:p>
          <a:p>
            <a:pPr marL="679639" algn="l" rtl="0" eaLnBrk="0">
              <a:lnSpc>
                <a:spcPts val="1611"/>
              </a:lnSpc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璃等</a:t>
            </a:r>
            <a:r>
              <a:rPr sz="13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3" name="textbox 73"/>
          <p:cNvSpPr/>
          <p:nvPr/>
        </p:nvSpPr>
        <p:spPr>
          <a:xfrm>
            <a:off x="6491480" y="5001576"/>
            <a:ext cx="2082164" cy="57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51"/>
              </a:lnSpc>
            </a:pPr>
            <a:endParaRPr lang="Arial" altLang="Arial" sz="100"/>
          </a:p>
          <a:p>
            <a:pPr marL="117285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陶瓷水杯所使用的陶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瓷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材料成本，包括瓷土等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4" name="textbox 74"/>
          <p:cNvSpPr/>
          <p:nvPr/>
        </p:nvSpPr>
        <p:spPr>
          <a:xfrm>
            <a:off x="9343060" y="5001766"/>
            <a:ext cx="2082164" cy="57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106806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水杯所使用的金属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材料成本，如不锈钢等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7" name="picture 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99" name="picture 9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8487382" y="2547441"/>
            <a:ext cx="242379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生产水杯的工人工资和福利，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endParaRPr lang="Microsoft YaHei" altLang="Microsoft YaHei" sz="1300"/>
          </a:p>
          <a:p>
            <a:pPr marL="13043" algn="l" rtl="0" eaLnBrk="0">
              <a:lnSpc>
                <a:spcPts val="2428"/>
              </a:lnSpc>
            </a:pPr>
            <a:r>
              <a:rPr sz="13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括生产工人、质检工人等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1" name="textbox 101"/>
          <p:cNvSpPr/>
          <p:nvPr/>
        </p:nvSpPr>
        <p:spPr>
          <a:xfrm>
            <a:off x="8487897" y="4650740"/>
            <a:ext cx="242316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管理、研发、销售等部门的人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300"/>
          </a:p>
          <a:p>
            <a:pPr marL="14757" algn="l" rtl="0" eaLnBrk="0">
              <a:lnSpc>
                <a:spcPts val="2423"/>
              </a:lnSpc>
            </a:pPr>
            <a:r>
              <a:rPr sz="1300" spc="-1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工资和福利</a:t>
            </a:r>
            <a:r>
              <a:rPr sz="13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2" name="textbox 102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人工成本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3" name="textbox 123"/>
          <p:cNvSpPr/>
          <p:nvPr/>
        </p:nvSpPr>
        <p:spPr>
          <a:xfrm>
            <a:off x="9534758" y="1991772"/>
            <a:ext cx="82232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直接人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500"/>
          </a:p>
        </p:txBody>
      </p:sp>
      <p:sp>
        <p:nvSpPr>
          <p:cNvPr id="124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textbox 125"/>
          <p:cNvSpPr/>
          <p:nvPr/>
        </p:nvSpPr>
        <p:spPr>
          <a:xfrm>
            <a:off x="9541959" y="4135519"/>
            <a:ext cx="81470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3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间接人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500"/>
          </a:p>
        </p:txBody>
      </p:sp>
      <p:sp>
        <p:nvSpPr>
          <p:cNvPr id="126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129" name="textbox 129"/>
          <p:cNvSpPr/>
          <p:nvPr/>
        </p:nvSpPr>
        <p:spPr>
          <a:xfrm>
            <a:off x="8132047" y="4400425"/>
            <a:ext cx="364299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04"/>
              </a:lnSpc>
            </a:pPr>
            <a:endParaRPr lang="Arial" altLang="Arial" sz="100"/>
          </a:p>
          <a:p>
            <a:pPr marL="114878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200"/>
          </a:p>
          <a:p>
            <a:pPr algn="l" rtl="0" eaLnBrk="0">
              <a:lnSpc>
                <a:spcPct val="8641"/>
              </a:lnSpc>
            </a:pPr>
            <a:endParaRPr lang="Arial" altLang="Arial" sz="100"/>
          </a:p>
          <a:p>
            <a:pPr marL="14414" indent="-1714" algn="l" rtl="0" eaLnBrk="0">
              <a:lnSpc>
                <a:spcPct val="125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生产场地是租赁的，还包括场地租赁费 </a:t>
            </a: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用。</a:t>
            </a:r>
            <a:endParaRPr lang="Microsoft YaHei" altLang="Microsoft YaHei" sz="1500"/>
          </a:p>
        </p:txBody>
      </p:sp>
      <p:sp>
        <p:nvSpPr>
          <p:cNvPr id="130" name="textbox 130"/>
          <p:cNvSpPr/>
          <p:nvPr/>
        </p:nvSpPr>
        <p:spPr>
          <a:xfrm>
            <a:off x="8132047" y="1628609"/>
            <a:ext cx="3796665" cy="833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04"/>
              </a:lnSpc>
            </a:pPr>
            <a:endParaRPr lang="Arial" altLang="Arial" sz="100"/>
          </a:p>
          <a:p>
            <a:pPr marL="1149374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生产过程中所消耗的水、电、气等能</a:t>
            </a:r>
            <a:r>
              <a:rPr sz="15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费用。</a:t>
            </a:r>
            <a:endParaRPr lang="Microsoft YaHei" altLang="Microsoft YaHei" sz="1500"/>
          </a:p>
        </p:txBody>
      </p:sp>
      <p:sp>
        <p:nvSpPr>
          <p:cNvPr id="131" name="textbox 131"/>
          <p:cNvSpPr/>
          <p:nvPr/>
        </p:nvSpPr>
        <p:spPr>
          <a:xfrm>
            <a:off x="759609" y="1628905"/>
            <a:ext cx="3415665" cy="833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4"/>
              </a:lnSpc>
            </a:pPr>
            <a:endParaRPr lang="Arial" altLang="Arial" sz="100"/>
          </a:p>
          <a:p>
            <a:pPr marL="95978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设备折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旧</a:t>
            </a:r>
            <a:endParaRPr lang="Microsoft YaHei" altLang="Microsoft YaHei" sz="23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生产水杯的机器设备和工具的折旧费</a:t>
            </a: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2" name="textbox 132"/>
          <p:cNvSpPr/>
          <p:nvPr/>
        </p:nvSpPr>
        <p:spPr>
          <a:xfrm>
            <a:off x="1685814" y="4400720"/>
            <a:ext cx="2468879" cy="833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0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8406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机器设备和工具的维修费用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3" name="textbox 133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4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60" name="picture 1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61" name="textbox 161"/>
          <p:cNvSpPr/>
          <p:nvPr/>
        </p:nvSpPr>
        <p:spPr>
          <a:xfrm>
            <a:off x="9095561" y="2127890"/>
            <a:ext cx="2252979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2"/>
              </a:lnSpc>
            </a:pPr>
            <a:endParaRPr lang="Arial" altLang="Arial" sz="100"/>
          </a:p>
          <a:p>
            <a:pPr marL="14586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3042" indent="-342" algn="l" rtl="0" eaLnBrk="0">
              <a:lnSpc>
                <a:spcPct val="157000"/>
              </a:lnSpc>
              <a:spcBef>
                <a:spcPts val="2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包括管理人员工资和福利、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公费用等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2" name="textbox 162"/>
          <p:cNvSpPr/>
          <p:nvPr/>
        </p:nvSpPr>
        <p:spPr>
          <a:xfrm>
            <a:off x="1199389" y="2093714"/>
            <a:ext cx="2047875" cy="645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2"/>
              </a:lnSpc>
            </a:pPr>
            <a:endParaRPr lang="Arial" altLang="Arial" sz="100"/>
          </a:p>
          <a:p>
            <a:pPr marL="1097177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研发费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水杯产品的研发设计费用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3" name="textbox 163"/>
          <p:cNvSpPr/>
          <p:nvPr/>
        </p:nvSpPr>
        <p:spPr>
          <a:xfrm>
            <a:off x="8067740" y="5189276"/>
            <a:ext cx="2391410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4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包括物流费用、税费等其他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</a:t>
            </a:r>
            <a:endParaRPr lang="Microsoft YaHei" altLang="Microsoft YaHei" sz="1300"/>
          </a:p>
          <a:p>
            <a:pPr algn="r" rtl="0" eaLnBrk="0">
              <a:lnSpc>
                <a:spcPts val="2434"/>
              </a:lnSpc>
            </a:pPr>
            <a:r>
              <a:rPr sz="12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项费用。</a:t>
            </a:r>
            <a:endParaRPr lang="Microsoft YaHei" altLang="Microsoft YaHei" sz="1200"/>
          </a:p>
        </p:txBody>
      </p:sp>
      <p:sp>
        <p:nvSpPr>
          <p:cNvPr id="164" name="textbox 164"/>
          <p:cNvSpPr/>
          <p:nvPr/>
        </p:nvSpPr>
        <p:spPr>
          <a:xfrm>
            <a:off x="2020982" y="5237633"/>
            <a:ext cx="225297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包括销售人员工资和福利、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</a:t>
            </a:r>
            <a:endParaRPr lang="Microsoft YaHei" altLang="Microsoft YaHei" sz="1300"/>
          </a:p>
          <a:p>
            <a:pPr marL="15614" algn="l" rtl="0" eaLnBrk="0">
              <a:lnSpc>
                <a:spcPts val="2428"/>
              </a:lnSpc>
            </a:pPr>
            <a:r>
              <a:rPr sz="1300" spc="-8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告宣传费用等</a:t>
            </a:r>
            <a:r>
              <a:rPr sz="13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5" name="textbox 165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9692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间接费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6" name="textbox 186"/>
          <p:cNvSpPr/>
          <p:nvPr/>
        </p:nvSpPr>
        <p:spPr>
          <a:xfrm>
            <a:off x="2021868" y="4750957"/>
            <a:ext cx="82296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</p:txBody>
      </p:sp>
      <p:sp>
        <p:nvSpPr>
          <p:cNvPr id="187" name="textbox 187"/>
          <p:cNvSpPr/>
          <p:nvPr/>
        </p:nvSpPr>
        <p:spPr>
          <a:xfrm>
            <a:off x="9498774" y="4752157"/>
            <a:ext cx="821689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5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9" name="textbox 189"/>
          <p:cNvSpPr/>
          <p:nvPr/>
        </p:nvSpPr>
        <p:spPr>
          <a:xfrm>
            <a:off x="3566016" y="972797"/>
            <a:ext cx="5113020" cy="3548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249698" algn="l" rtl="0" eaLnBrk="0">
              <a:lnSpc>
                <a:spcPct val="91000"/>
              </a:lnSpc>
              <a:spcBef>
                <a:spcPts val="2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水杯生产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1" name="picture 1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92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3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4" name="textbox 194"/>
            <p:cNvSpPr/>
            <p:nvPr/>
          </p:nvSpPr>
          <p:spPr>
            <a:xfrm>
              <a:off x="315206" y="218206"/>
              <a:ext cx="3070860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77"/>
                </a:lnSpc>
              </a:pPr>
              <a:endParaRPr lang="Arial" altLang="Arial" sz="100"/>
            </a:p>
            <a:p>
              <a:pPr marL="25167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料成本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842" indent="-1142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水杯所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使用的塑料类型和数量，以及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塑料的市场价格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95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6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7" name="textbox 197"/>
            <p:cNvSpPr/>
            <p:nvPr/>
          </p:nvSpPr>
          <p:spPr>
            <a:xfrm>
              <a:off x="313681" y="217186"/>
              <a:ext cx="3072129" cy="1510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04"/>
                </a:lnSpc>
              </a:pPr>
              <a:endParaRPr lang="Arial" altLang="Arial" sz="100"/>
            </a:p>
            <a:p>
              <a:pPr marL="26285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玻璃成本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143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水杯是由玻璃制成，需要考虑玻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璃的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成本，包括其类型、质量和获取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98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9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0" name="textbox 200"/>
            <p:cNvSpPr/>
            <p:nvPr/>
          </p:nvSpPr>
          <p:spPr>
            <a:xfrm>
              <a:off x="313873" y="218409"/>
              <a:ext cx="3072129" cy="12344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103"/>
                </a:lnSpc>
              </a:pPr>
              <a:endParaRPr lang="Arial" altLang="Arial" sz="100"/>
            </a:p>
            <a:p>
              <a:pPr marL="24869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属成本</a:t>
              </a:r>
              <a:endParaRPr lang="Microsoft YaHei" altLang="Microsoft YaHei" sz="1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461" indent="-761" algn="l" rtl="0" eaLnBrk="0">
                <a:lnSpc>
                  <a:spcPct val="121000"/>
                </a:lnSpc>
              </a:pPr>
              <a:r>
                <a:rPr sz="150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金属水杯需要考虑金属材料(如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不锈 </a:t>
              </a:r>
              <a:r>
                <a:rPr sz="1500" spc="1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钢)的成本</a:t>
              </a:r>
              <a:r>
                <a:rPr sz="1500" spc="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201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9844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2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C29844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3" name="textbox 203"/>
            <p:cNvSpPr/>
            <p:nvPr/>
          </p:nvSpPr>
          <p:spPr>
            <a:xfrm>
              <a:off x="314253" y="218001"/>
              <a:ext cx="3225800" cy="963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13"/>
                </a:lnSpc>
              </a:pPr>
              <a:endParaRPr lang="Arial" altLang="Arial" sz="100"/>
            </a:p>
            <a:p>
              <a:pPr marL="26120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装材料成本</a:t>
              </a:r>
              <a:endParaRPr lang="Microsoft YaHei" altLang="Microsoft YaHei" sz="1600"/>
            </a:p>
            <a:p>
              <a:pPr algn="l" rtl="0" eaLnBrk="0">
                <a:lnSpc>
                  <a:spcPct val="148000"/>
                </a:lnSpc>
              </a:pPr>
              <a:endParaRPr lang="Arial" altLang="Arial" sz="1000"/>
            </a:p>
            <a:p>
              <a:pPr algn="l" rtl="0" eaLnBrk="0">
                <a:lnSpc>
                  <a:spcPct val="148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</a:pP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包装水杯的纸盒、纸袋等材料的成本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204" name="textbox 20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本分析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https://d.book118.com/237133060154006052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2024-09-26T12:57:42.671</cp:lastPrinted>
  <dcterms:created xsi:type="dcterms:W3CDTF">2024-09-26T04:57:42Z</dcterms:created>
  <dcterms:modified xsi:type="dcterms:W3CDTF">2024-09-26T04:57:44Z</dcterms:modified>
</cp:coreProperties>
</file>