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1522075" cy="6480175"/>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 Target="../slides/slide13.xml" TargetMode="Internal" /><Relationship Id="rId2" Type="http://schemas.openxmlformats.org/officeDocument/2006/relationships/slide" Target="../slides/slide4.xml" TargetMode="Internal" /><Relationship Id="rId3" Type="http://schemas.openxmlformats.org/officeDocument/2006/relationships/slide" Target="../slides/slide2.xml" TargetMode="Internal" /><Relationship Id="rId4"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 Target="../slides/slide13.xml" TargetMode="Internal" /><Relationship Id="rId2" Type="http://schemas.openxmlformats.org/officeDocument/2006/relationships/slide" Target="../slides/slide4.xml" TargetMode="Internal" /><Relationship Id="rId3" Type="http://schemas.openxmlformats.org/officeDocument/2006/relationships/slide" Target="../slides/slide2.xml" TargetMode="Internal" /><Relationship Id="rId4"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 Target="../slides/slide13.xml" TargetMode="Internal" /><Relationship Id="rId2" Type="http://schemas.openxmlformats.org/officeDocument/2006/relationships/slide" Target="../slides/slide4.xml" TargetMode="Internal" /><Relationship Id="rId3" Type="http://schemas.openxmlformats.org/officeDocument/2006/relationships/slide" Target="../slides/slide2.xml" TargetMode="Internal" /><Relationship Id="rId4"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 Target="../slides/slide13.xml" TargetMode="Internal" /><Relationship Id="rId2" Type="http://schemas.openxmlformats.org/officeDocument/2006/relationships/slide" Target="../slides/slide4.xml" TargetMode="Internal" /><Relationship Id="rId3" Type="http://schemas.openxmlformats.org/officeDocument/2006/relationships/slide" Target="../slides/slide2.xml" TargetMode="Internal" /><Relationship Id="rId4"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 Target="../slides/slide13.xml" TargetMode="Internal" /><Relationship Id="rId2" Type="http://schemas.openxmlformats.org/officeDocument/2006/relationships/slide" Target="../slides/slide4.xml" TargetMode="Internal" /><Relationship Id="rId3" Type="http://schemas.openxmlformats.org/officeDocument/2006/relationships/slide" Target="../slides/slide2.xml" TargetMode="Internal" /><Relationship Id="rId4"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6A8F4F-F1AE-40FD-A525-BA34416CD0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912320-9BB5-4423-AD37-5BEFB7ACE9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87FFF9-74CF-4279-B649-B95610DF2B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B56010-223B-4EB7-B594-DF79E1B308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8824EC-384F-4047-8329-025625D9DF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A076EB-7C3C-4E53-AEF5-04593F93C3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6F7DD1-1C17-466B-B43A-050FD9937C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A53D35-1C1A-4D83-A79A-84E7D075B3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ACB679-A7CC-4CBE-BDE3-59D1524989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DE9A54-CBEA-4D38-B1FB-9E6C4EAEE9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6AFBA1-5197-4B50-87E0-5E952F6531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4_自定义版式">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
        <p:nvSpPr>
          <p:cNvPr id="22" name="标题 1"/>
          <p:cNvSpPr>
            <a:spLocks noGrp="1"/>
          </p:cNvSpPr>
          <p:nvPr>
            <p:ph type="ctrTitle"/>
          </p:nvPr>
        </p:nvSpPr>
        <p:spPr>
          <a:xfrm>
            <a:off x="1944613" y="4768862"/>
            <a:ext cx="7772400" cy="919497"/>
          </a:xfrm>
          <a:prstGeom prst="rect">
            <a:avLst/>
          </a:prstGeom>
        </p:spPr>
        <p:txBody>
          <a:bodyPr>
            <a:noAutofit/>
          </a:bodyPr>
          <a:lstStyle>
            <a:lvl1pPr>
              <a:defRPr sz="4800" b="1">
                <a:solidFill>
                  <a:schemeClr val="tx1"/>
                </a:solidFill>
                <a:latin typeface="黑体" panose="02010600030101010101" pitchFamily="49" charset="-122"/>
                <a:ea typeface="黑体" panose="02010600030101010101" pitchFamily="49" charset="-122"/>
              </a:defRPr>
            </a:lvl1pPr>
          </a:lstStyle>
          <a:p>
            <a:r>
              <a:rPr lang="zh-CN" altLang="en-US" smtClean="0"/>
              <a:t>单击此处编辑母版标题样式</a:t>
            </a:r>
            <a:endParaRPr lang="zh-CN" altLang="en-US"/>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ppt_y</p:attrName>
                                        </p:attrNameLst>
                                      </p:cBhvr>
                                      <p:tavLst>
                                        <p:tav tm="0">
                                          <p:val>
                                            <p:strVal val="#ppt_y+#ppt_h*1.125000"/>
                                          </p:val>
                                        </p:tav>
                                        <p:tav tm="100000">
                                          <p:val>
                                            <p:strVal val="#ppt_y"/>
                                          </p:val>
                                        </p:tav>
                                      </p:tavLst>
                                    </p:anim>
                                    <p:animEffect transition="in" filter="wipe(up)">
                                      <p:cBhvr>
                                        <p:cTn id="8"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_标题和内容">
    <p:spTree>
      <p:nvGrpSpPr>
        <p:cNvPr id="1" name=""/>
        <p:cNvGrpSpPr/>
        <p:nvPr/>
      </p:nvGrpSpPr>
      <p:grpSpPr>
        <a:xfrm>
          <a:off x="0" y="0"/>
          <a:ext cx="0" cy="0"/>
        </a:xfrm>
      </p:grpSpPr>
      <p:sp>
        <p:nvSpPr>
          <p:cNvPr id="7" name="五边形 6">
            <a:hlinkClick action="ppaction://hlinksldjump?num=24"/>
          </p:cNvPr>
          <p:cNvSpPr/>
          <p:nvPr userDrawn="1"/>
        </p:nvSpPr>
        <p:spPr>
          <a:xfrm>
            <a:off x="8866488" y="175423"/>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随堂训练</a:t>
            </a:r>
            <a:endParaRPr lang="zh-CN" altLang="en-US" sz="2400">
              <a:solidFill>
                <a:schemeClr val="accent4">
                  <a:lumMod val="20000"/>
                  <a:lumOff val="80000"/>
                </a:schemeClr>
              </a:solidFill>
            </a:endParaRPr>
          </a:p>
        </p:txBody>
      </p:sp>
      <p:sp>
        <p:nvSpPr>
          <p:cNvPr id="8" name="五边形 7">
            <a:hlinkClick r:id="rId1" action="ppaction://hlinksldjump"/>
          </p:cNvPr>
          <p:cNvSpPr/>
          <p:nvPr userDrawn="1"/>
        </p:nvSpPr>
        <p:spPr>
          <a:xfrm>
            <a:off x="6633967"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　</a:t>
            </a:r>
            <a:endParaRPr lang="zh-CN" altLang="en-US" sz="2400">
              <a:solidFill>
                <a:schemeClr val="accent4">
                  <a:lumMod val="20000"/>
                  <a:lumOff val="80000"/>
                </a:schemeClr>
              </a:solidFill>
            </a:endParaRPr>
          </a:p>
        </p:txBody>
      </p:sp>
      <p:sp>
        <p:nvSpPr>
          <p:cNvPr id="9" name="五边形 8">
            <a:hlinkClick r:id="rId2" action="ppaction://hlinksldjump"/>
          </p:cNvPr>
          <p:cNvSpPr/>
          <p:nvPr userDrawn="1"/>
        </p:nvSpPr>
        <p:spPr>
          <a:xfrm>
            <a:off x="4401719"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0" name="五边形 9">
            <a:hlinkClick r:id="rId3" action="ppaction://hlinksldjump"/>
          </p:cNvPr>
          <p:cNvSpPr/>
          <p:nvPr userDrawn="1"/>
        </p:nvSpPr>
        <p:spPr>
          <a:xfrm>
            <a:off x="2169198"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 name=""/>
        <p:cNvGrpSpPr/>
        <p:nvPr/>
      </p:nvGrpSpPr>
      <p:grpSpPr>
        <a:xfrm>
          <a:off x="0" y="0"/>
          <a:ext cx="0" cy="0"/>
        </a:xfrm>
      </p:grpSpPr>
      <p:sp>
        <p:nvSpPr>
          <p:cNvPr id="12" name="五边形 11">
            <a:hlinkClick action="ppaction://hlinksldjump?num=24"/>
          </p:cNvPr>
          <p:cNvSpPr/>
          <p:nvPr userDrawn="1"/>
        </p:nvSpPr>
        <p:spPr>
          <a:xfrm>
            <a:off x="8866488" y="175423"/>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随堂训练</a:t>
            </a:r>
            <a:endParaRPr lang="zh-CN" altLang="en-US" sz="2400">
              <a:solidFill>
                <a:schemeClr val="accent4">
                  <a:lumMod val="20000"/>
                  <a:lumOff val="80000"/>
                </a:schemeClr>
              </a:solidFill>
            </a:endParaRPr>
          </a:p>
        </p:txBody>
      </p:sp>
      <p:sp>
        <p:nvSpPr>
          <p:cNvPr id="13" name="五边形 12">
            <a:hlinkClick r:id="rId1" action="ppaction://hlinksldjump"/>
          </p:cNvPr>
          <p:cNvSpPr/>
          <p:nvPr userDrawn="1"/>
        </p:nvSpPr>
        <p:spPr>
          <a:xfrm>
            <a:off x="6633967"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　</a:t>
            </a:r>
            <a:endParaRPr lang="zh-CN" altLang="en-US" sz="2400">
              <a:solidFill>
                <a:schemeClr val="accent4">
                  <a:lumMod val="20000"/>
                  <a:lumOff val="80000"/>
                </a:schemeClr>
              </a:solidFill>
            </a:endParaRPr>
          </a:p>
        </p:txBody>
      </p:sp>
      <p:sp>
        <p:nvSpPr>
          <p:cNvPr id="14" name="五边形 13">
            <a:hlinkClick r:id="rId2" action="ppaction://hlinksldjump"/>
          </p:cNvPr>
          <p:cNvSpPr/>
          <p:nvPr userDrawn="1"/>
        </p:nvSpPr>
        <p:spPr>
          <a:xfrm>
            <a:off x="4401719"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5" name="五边形 14">
            <a:hlinkClick r:id="rId3" action="ppaction://hlinksldjump"/>
          </p:cNvPr>
          <p:cNvSpPr/>
          <p:nvPr userDrawn="1"/>
        </p:nvSpPr>
        <p:spPr>
          <a:xfrm>
            <a:off x="2169198" y="175424"/>
            <a:ext cx="2511446" cy="574519"/>
          </a:xfrm>
          <a:prstGeom prst="homePlate">
            <a:avLst/>
          </a:prstGeom>
          <a:solidFill>
            <a:srgbClr val="D85C00"/>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自定义版式">
    <p:spTree>
      <p:nvGrpSpPr>
        <p:cNvPr id="1" name=""/>
        <p:cNvGrpSpPr/>
        <p:nvPr/>
      </p:nvGrpSpPr>
      <p:grpSpPr>
        <a:xfrm>
          <a:off x="0" y="0"/>
          <a:ext cx="0" cy="0"/>
        </a:xfrm>
      </p:grpSpPr>
      <p:sp>
        <p:nvSpPr>
          <p:cNvPr id="12" name="五边形 11">
            <a:hlinkClick action="ppaction://hlinksldjump?num=24"/>
          </p:cNvPr>
          <p:cNvSpPr/>
          <p:nvPr userDrawn="1"/>
        </p:nvSpPr>
        <p:spPr>
          <a:xfrm>
            <a:off x="8866488" y="175423"/>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随堂训练</a:t>
            </a:r>
            <a:endParaRPr lang="zh-CN" altLang="en-US" sz="2400">
              <a:solidFill>
                <a:schemeClr val="accent4">
                  <a:lumMod val="20000"/>
                  <a:lumOff val="80000"/>
                </a:schemeClr>
              </a:solidFill>
            </a:endParaRPr>
          </a:p>
        </p:txBody>
      </p:sp>
      <p:sp>
        <p:nvSpPr>
          <p:cNvPr id="13" name="五边形 12">
            <a:hlinkClick r:id="rId1" action="ppaction://hlinksldjump"/>
          </p:cNvPr>
          <p:cNvSpPr/>
          <p:nvPr userDrawn="1"/>
        </p:nvSpPr>
        <p:spPr>
          <a:xfrm>
            <a:off x="6633967"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　</a:t>
            </a:r>
            <a:endParaRPr lang="zh-CN" altLang="en-US" sz="2400">
              <a:solidFill>
                <a:schemeClr val="accent4">
                  <a:lumMod val="20000"/>
                  <a:lumOff val="80000"/>
                </a:schemeClr>
              </a:solidFill>
            </a:endParaRPr>
          </a:p>
        </p:txBody>
      </p:sp>
      <p:sp>
        <p:nvSpPr>
          <p:cNvPr id="14" name="五边形 13">
            <a:hlinkClick r:id="rId2" action="ppaction://hlinksldjump"/>
          </p:cNvPr>
          <p:cNvSpPr/>
          <p:nvPr userDrawn="1"/>
        </p:nvSpPr>
        <p:spPr>
          <a:xfrm>
            <a:off x="4401719" y="175424"/>
            <a:ext cx="2511446" cy="574519"/>
          </a:xfrm>
          <a:prstGeom prst="homePlate">
            <a:avLst/>
          </a:prstGeom>
          <a:solidFill>
            <a:srgbClr val="D85C00"/>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5" name="五边形 14">
            <a:hlinkClick r:id="rId3" action="ppaction://hlinksldjump"/>
          </p:cNvPr>
          <p:cNvSpPr/>
          <p:nvPr userDrawn="1"/>
        </p:nvSpPr>
        <p:spPr>
          <a:xfrm>
            <a:off x="2169198"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_自定义版式">
    <p:spTree>
      <p:nvGrpSpPr>
        <p:cNvPr id="1" name=""/>
        <p:cNvGrpSpPr/>
        <p:nvPr/>
      </p:nvGrpSpPr>
      <p:grpSpPr>
        <a:xfrm>
          <a:off x="0" y="0"/>
          <a:ext cx="0" cy="0"/>
        </a:xfrm>
      </p:grpSpPr>
      <p:sp>
        <p:nvSpPr>
          <p:cNvPr id="12" name="五边形 11">
            <a:hlinkClick action="ppaction://hlinksldjump?num=24"/>
          </p:cNvPr>
          <p:cNvSpPr/>
          <p:nvPr userDrawn="1"/>
        </p:nvSpPr>
        <p:spPr>
          <a:xfrm>
            <a:off x="8866488" y="175423"/>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随堂训练</a:t>
            </a:r>
            <a:endParaRPr lang="zh-CN" altLang="en-US" sz="2400">
              <a:solidFill>
                <a:schemeClr val="accent4">
                  <a:lumMod val="20000"/>
                  <a:lumOff val="80000"/>
                </a:schemeClr>
              </a:solidFill>
            </a:endParaRPr>
          </a:p>
        </p:txBody>
      </p:sp>
      <p:sp>
        <p:nvSpPr>
          <p:cNvPr id="13" name="五边形 12">
            <a:hlinkClick r:id="rId1" action="ppaction://hlinksldjump"/>
          </p:cNvPr>
          <p:cNvSpPr/>
          <p:nvPr userDrawn="1"/>
        </p:nvSpPr>
        <p:spPr>
          <a:xfrm>
            <a:off x="6633967" y="175424"/>
            <a:ext cx="2511446" cy="574519"/>
          </a:xfrm>
          <a:prstGeom prst="homePlate">
            <a:avLst/>
          </a:prstGeom>
          <a:solidFill>
            <a:srgbClr val="D85C00"/>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　</a:t>
            </a:r>
            <a:endParaRPr lang="zh-CN" altLang="en-US" sz="2400">
              <a:solidFill>
                <a:schemeClr val="accent4">
                  <a:lumMod val="20000"/>
                  <a:lumOff val="80000"/>
                </a:schemeClr>
              </a:solidFill>
            </a:endParaRPr>
          </a:p>
        </p:txBody>
      </p:sp>
      <p:sp>
        <p:nvSpPr>
          <p:cNvPr id="14" name="五边形 13">
            <a:hlinkClick r:id="rId2" action="ppaction://hlinksldjump"/>
          </p:cNvPr>
          <p:cNvSpPr/>
          <p:nvPr userDrawn="1"/>
        </p:nvSpPr>
        <p:spPr>
          <a:xfrm>
            <a:off x="4401719"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5" name="五边形 14">
            <a:hlinkClick r:id="rId3" action="ppaction://hlinksldjump"/>
          </p:cNvPr>
          <p:cNvSpPr/>
          <p:nvPr userDrawn="1"/>
        </p:nvSpPr>
        <p:spPr>
          <a:xfrm>
            <a:off x="2169198"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3_自定义版式">
    <p:spTree>
      <p:nvGrpSpPr>
        <p:cNvPr id="1" name=""/>
        <p:cNvGrpSpPr/>
        <p:nvPr/>
      </p:nvGrpSpPr>
      <p:grpSpPr>
        <a:xfrm>
          <a:off x="0" y="0"/>
          <a:ext cx="0" cy="0"/>
        </a:xfrm>
      </p:grpSpPr>
      <p:sp>
        <p:nvSpPr>
          <p:cNvPr id="12" name="五边形 11">
            <a:hlinkClick action="ppaction://hlinksldjump?num=24"/>
          </p:cNvPr>
          <p:cNvSpPr/>
          <p:nvPr userDrawn="1"/>
        </p:nvSpPr>
        <p:spPr>
          <a:xfrm>
            <a:off x="8866488" y="175423"/>
            <a:ext cx="2511446" cy="574519"/>
          </a:xfrm>
          <a:prstGeom prst="homePlate">
            <a:avLst/>
          </a:prstGeom>
          <a:solidFill>
            <a:srgbClr val="D85C00"/>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随堂训练</a:t>
            </a:r>
            <a:endParaRPr lang="zh-CN" altLang="en-US" sz="2400">
              <a:solidFill>
                <a:schemeClr val="accent4">
                  <a:lumMod val="20000"/>
                  <a:lumOff val="80000"/>
                </a:schemeClr>
              </a:solidFill>
            </a:endParaRPr>
          </a:p>
        </p:txBody>
      </p:sp>
      <p:sp>
        <p:nvSpPr>
          <p:cNvPr id="13" name="五边形 12">
            <a:hlinkClick r:id="rId1" action="ppaction://hlinksldjump"/>
          </p:cNvPr>
          <p:cNvSpPr/>
          <p:nvPr userDrawn="1"/>
        </p:nvSpPr>
        <p:spPr>
          <a:xfrm>
            <a:off x="6633967"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　</a:t>
            </a:r>
            <a:endParaRPr lang="zh-CN" altLang="en-US" sz="2400">
              <a:solidFill>
                <a:schemeClr val="accent4">
                  <a:lumMod val="20000"/>
                  <a:lumOff val="80000"/>
                </a:schemeClr>
              </a:solidFill>
            </a:endParaRPr>
          </a:p>
        </p:txBody>
      </p:sp>
      <p:sp>
        <p:nvSpPr>
          <p:cNvPr id="14" name="五边形 13">
            <a:hlinkClick r:id="rId2" action="ppaction://hlinksldjump"/>
          </p:cNvPr>
          <p:cNvSpPr/>
          <p:nvPr userDrawn="1"/>
        </p:nvSpPr>
        <p:spPr>
          <a:xfrm>
            <a:off x="4401719"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5" name="五边形 14">
            <a:hlinkClick r:id="rId3" action="ppaction://hlinksldjump"/>
          </p:cNvPr>
          <p:cNvSpPr/>
          <p:nvPr userDrawn="1"/>
        </p:nvSpPr>
        <p:spPr>
          <a:xfrm>
            <a:off x="2169198"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2.jpeg"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image" Target="file:///D:\qq&#25991;&#20214;\712321467\Image\C2C\Image2\%7b75232B38-A165-1FB7-499C-2E1C792CACB5%7d.png" TargetMode="External" /><Relationship Id="rId9" Type="http://schemas.openxmlformats.org/officeDocument/2006/relationships/image" Target="../media/image1.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dpi="0" rotWithShape="0">
          <a:blip r:embed="rId10"/>
          <a:stretch>
            <a:fillRect t="-6000" b="-6000"/>
          </a:stretch>
        </a:blipFill>
        <a:effectLst/>
      </p:bgPr>
    </p:bg>
    <p:spTree>
      <p:nvGrpSpPr>
        <p:cNvPr id="1" name=""/>
        <p:cNvGrpSpPr/>
        <p:nvPr/>
      </p:nvGrpSpPr>
      <p:grpSpPr>
        <a:xfrm>
          <a:off x="0" y="0"/>
          <a:ext cx="0" cy="0"/>
        </a:xfrm>
      </p:grpSpPr>
      <p:pic>
        <p:nvPicPr>
          <p:cNvPr id="2" name="图片 1073743875" descr="学科网 zxxk.com" title=""/>
          <p:cNvPicPr>
            <a:picLocks noChangeAspect="1"/>
          </p:cNvPicPr>
          <p:nvPr/>
        </p:nvPicPr>
        <p:blipFill>
          <a:blip r:embed="rId9" r:link="rId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ctr" rtl="0" eaLnBrk="1" fontAlgn="base" hangingPunct="1">
        <a:spcBef>
          <a:spcPct val="0"/>
        </a:spcBef>
        <a:spcAft>
          <a:spcPct val="0"/>
        </a:spcAft>
        <a:defRPr sz="4160" kern="1200">
          <a:solidFill>
            <a:schemeClr val="tx1"/>
          </a:solidFill>
          <a:latin typeface="+mj-lt"/>
          <a:ea typeface="+mj-ea"/>
          <a:cs typeface="+mj-cs"/>
        </a:defRPr>
      </a:lvl1pPr>
      <a:lvl2pPr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2pPr>
      <a:lvl3pPr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3pPr>
      <a:lvl4pPr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4pPr>
      <a:lvl5pPr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5pPr>
      <a:lvl6pPr marL="431800"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6pPr>
      <a:lvl7pPr marL="864235"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7pPr>
      <a:lvl8pPr marL="1296035"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8pPr>
      <a:lvl9pPr marL="1727835"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9pPr>
    </p:titleStyle>
    <p:bodyStyle>
      <a:lvl1pPr marL="323850" indent="-323850" algn="l" rtl="0" eaLnBrk="1" fontAlgn="base" hangingPunct="1">
        <a:spcBef>
          <a:spcPct val="20000"/>
        </a:spcBef>
        <a:spcAft>
          <a:spcPct val="0"/>
        </a:spcAft>
        <a:buFont typeface="Arial" pitchFamily="34" charset="0"/>
        <a:buChar char="•"/>
        <a:defRPr sz="3025" kern="1200">
          <a:solidFill>
            <a:schemeClr val="tx1"/>
          </a:solidFill>
          <a:latin typeface="+mn-lt"/>
          <a:ea typeface="+mn-ea"/>
          <a:cs typeface="+mn-cs"/>
        </a:defRPr>
      </a:lvl1pPr>
      <a:lvl2pPr marL="702310" indent="-269875" algn="l" rtl="0" eaLnBrk="1" fontAlgn="base" hangingPunct="1">
        <a:spcBef>
          <a:spcPct val="20000"/>
        </a:spcBef>
        <a:spcAft>
          <a:spcPct val="0"/>
        </a:spcAft>
        <a:buFont typeface="Arial" pitchFamily="34" charset="0"/>
        <a:buChar char="–"/>
        <a:defRPr sz="2645" kern="1200">
          <a:solidFill>
            <a:schemeClr val="tx1"/>
          </a:solidFill>
          <a:latin typeface="+mn-lt"/>
          <a:ea typeface="+mn-ea"/>
          <a:cs typeface="+mn-cs"/>
        </a:defRPr>
      </a:lvl2pPr>
      <a:lvl3pPr marL="1080135" indent="-215900" algn="l" rtl="0" eaLnBrk="1" fontAlgn="base" hangingPunct="1">
        <a:spcBef>
          <a:spcPct val="20000"/>
        </a:spcBef>
        <a:spcAft>
          <a:spcPct val="0"/>
        </a:spcAft>
        <a:buFont typeface="Arial" pitchFamily="34" charset="0"/>
        <a:buChar char="•"/>
        <a:defRPr sz="2270" kern="1200">
          <a:solidFill>
            <a:schemeClr val="tx1"/>
          </a:solidFill>
          <a:latin typeface="+mn-lt"/>
          <a:ea typeface="+mn-ea"/>
          <a:cs typeface="+mn-cs"/>
        </a:defRPr>
      </a:lvl3pPr>
      <a:lvl4pPr marL="1511935" indent="-215900" algn="l" rtl="0" eaLnBrk="1" fontAlgn="base" hangingPunct="1">
        <a:spcBef>
          <a:spcPct val="20000"/>
        </a:spcBef>
        <a:spcAft>
          <a:spcPct val="0"/>
        </a:spcAft>
        <a:buFont typeface="Arial" pitchFamily="34" charset="0"/>
        <a:buChar char="–"/>
        <a:defRPr sz="1890" kern="1200">
          <a:solidFill>
            <a:schemeClr val="tx1"/>
          </a:solidFill>
          <a:latin typeface="+mn-lt"/>
          <a:ea typeface="+mn-ea"/>
          <a:cs typeface="+mn-cs"/>
        </a:defRPr>
      </a:lvl4pPr>
      <a:lvl5pPr marL="1943735" indent="-215900" algn="l" rtl="0" eaLnBrk="1" fontAlgn="base" hangingPunct="1">
        <a:spcBef>
          <a:spcPct val="20000"/>
        </a:spcBef>
        <a:spcAft>
          <a:spcPct val="0"/>
        </a:spcAft>
        <a:buFont typeface="Arial" pitchFamily="34" charset="0"/>
        <a:buChar char="»"/>
        <a:defRPr sz="1890" kern="1200">
          <a:solidFill>
            <a:schemeClr val="tx1"/>
          </a:solidFill>
          <a:latin typeface="+mn-lt"/>
          <a:ea typeface="+mn-ea"/>
          <a:cs typeface="+mn-cs"/>
        </a:defRPr>
      </a:lvl5pPr>
      <a:lvl6pPr marL="2376170" indent="-215900" algn="l" defTabSz="864235" rtl="0" eaLnBrk="1" latinLnBrk="0" hangingPunct="1">
        <a:spcBef>
          <a:spcPct val="20000"/>
        </a:spcBef>
        <a:buFont typeface="Arial" pitchFamily="34" charset="0"/>
        <a:buChar char="•"/>
        <a:defRPr sz="1890" kern="1200">
          <a:solidFill>
            <a:schemeClr val="tx1"/>
          </a:solidFill>
          <a:latin typeface="+mn-lt"/>
          <a:ea typeface="+mn-ea"/>
          <a:cs typeface="+mn-cs"/>
        </a:defRPr>
      </a:lvl6pPr>
      <a:lvl7pPr marL="2807970" indent="-215900" algn="l" defTabSz="864235" rtl="0" eaLnBrk="1" latinLnBrk="0" hangingPunct="1">
        <a:spcBef>
          <a:spcPct val="20000"/>
        </a:spcBef>
        <a:buFont typeface="Arial" pitchFamily="34" charset="0"/>
        <a:buChar char="•"/>
        <a:defRPr sz="1890" kern="1200">
          <a:solidFill>
            <a:schemeClr val="tx1"/>
          </a:solidFill>
          <a:latin typeface="+mn-lt"/>
          <a:ea typeface="+mn-ea"/>
          <a:cs typeface="+mn-cs"/>
        </a:defRPr>
      </a:lvl7pPr>
      <a:lvl8pPr marL="3239770" indent="-215900" algn="l" defTabSz="864235" rtl="0" eaLnBrk="1" latinLnBrk="0" hangingPunct="1">
        <a:spcBef>
          <a:spcPct val="20000"/>
        </a:spcBef>
        <a:buFont typeface="Arial" pitchFamily="34" charset="0"/>
        <a:buChar char="•"/>
        <a:defRPr sz="1890" kern="1200">
          <a:solidFill>
            <a:schemeClr val="tx1"/>
          </a:solidFill>
          <a:latin typeface="+mn-lt"/>
          <a:ea typeface="+mn-ea"/>
          <a:cs typeface="+mn-cs"/>
        </a:defRPr>
      </a:lvl8pPr>
      <a:lvl9pPr marL="3672205" indent="-215900" algn="l" defTabSz="864235" rtl="0" eaLnBrk="1" latinLnBrk="0" hangingPunct="1">
        <a:spcBef>
          <a:spcPct val="20000"/>
        </a:spcBef>
        <a:buFont typeface="Arial" pitchFamily="34" charset="0"/>
        <a:buChar char="•"/>
        <a:defRPr sz="1890" kern="1200">
          <a:solidFill>
            <a:schemeClr val="tx1"/>
          </a:solidFill>
          <a:latin typeface="+mn-lt"/>
          <a:ea typeface="+mn-ea"/>
          <a:cs typeface="+mn-cs"/>
        </a:defRPr>
      </a:lvl9pPr>
    </p:bodyStyle>
    <p:otherStyle>
      <a:defPPr>
        <a:defRPr lang="zh-CN"/>
      </a:defPPr>
      <a:lvl1pPr marL="0" algn="l" defTabSz="864235" rtl="0" eaLnBrk="1" latinLnBrk="0" hangingPunct="1">
        <a:defRPr sz="1700" kern="1200">
          <a:solidFill>
            <a:schemeClr val="tx1"/>
          </a:solidFill>
          <a:latin typeface="+mn-lt"/>
          <a:ea typeface="+mn-ea"/>
          <a:cs typeface="+mn-cs"/>
        </a:defRPr>
      </a:lvl1pPr>
      <a:lvl2pPr marL="431800" algn="l" defTabSz="864235" rtl="0" eaLnBrk="1" latinLnBrk="0" hangingPunct="1">
        <a:defRPr sz="1700" kern="1200">
          <a:solidFill>
            <a:schemeClr val="tx1"/>
          </a:solidFill>
          <a:latin typeface="+mn-lt"/>
          <a:ea typeface="+mn-ea"/>
          <a:cs typeface="+mn-cs"/>
        </a:defRPr>
      </a:lvl2pPr>
      <a:lvl3pPr marL="864235" algn="l" defTabSz="864235" rtl="0" eaLnBrk="1" latinLnBrk="0" hangingPunct="1">
        <a:defRPr sz="1700" kern="1200">
          <a:solidFill>
            <a:schemeClr val="tx1"/>
          </a:solidFill>
          <a:latin typeface="+mn-lt"/>
          <a:ea typeface="+mn-ea"/>
          <a:cs typeface="+mn-cs"/>
        </a:defRPr>
      </a:lvl3pPr>
      <a:lvl4pPr marL="1296035" algn="l" defTabSz="864235" rtl="0" eaLnBrk="1" latinLnBrk="0" hangingPunct="1">
        <a:defRPr sz="1700" kern="1200">
          <a:solidFill>
            <a:schemeClr val="tx1"/>
          </a:solidFill>
          <a:latin typeface="+mn-lt"/>
          <a:ea typeface="+mn-ea"/>
          <a:cs typeface="+mn-cs"/>
        </a:defRPr>
      </a:lvl4pPr>
      <a:lvl5pPr marL="1727835" algn="l" defTabSz="864235" rtl="0" eaLnBrk="1" latinLnBrk="0" hangingPunct="1">
        <a:defRPr sz="1700" kern="1200">
          <a:solidFill>
            <a:schemeClr val="tx1"/>
          </a:solidFill>
          <a:latin typeface="+mn-lt"/>
          <a:ea typeface="+mn-ea"/>
          <a:cs typeface="+mn-cs"/>
        </a:defRPr>
      </a:lvl5pPr>
      <a:lvl6pPr marL="2160270" algn="l" defTabSz="864235" rtl="0" eaLnBrk="1" latinLnBrk="0" hangingPunct="1">
        <a:defRPr sz="1700" kern="1200">
          <a:solidFill>
            <a:schemeClr val="tx1"/>
          </a:solidFill>
          <a:latin typeface="+mn-lt"/>
          <a:ea typeface="+mn-ea"/>
          <a:cs typeface="+mn-cs"/>
        </a:defRPr>
      </a:lvl6pPr>
      <a:lvl7pPr marL="2592070" algn="l" defTabSz="864235" rtl="0" eaLnBrk="1" latinLnBrk="0" hangingPunct="1">
        <a:defRPr sz="1700" kern="1200">
          <a:solidFill>
            <a:schemeClr val="tx1"/>
          </a:solidFill>
          <a:latin typeface="+mn-lt"/>
          <a:ea typeface="+mn-ea"/>
          <a:cs typeface="+mn-cs"/>
        </a:defRPr>
      </a:lvl7pPr>
      <a:lvl8pPr marL="3023870" algn="l" defTabSz="864235" rtl="0" eaLnBrk="1" latinLnBrk="0" hangingPunct="1">
        <a:defRPr sz="1700" kern="1200">
          <a:solidFill>
            <a:schemeClr val="tx1"/>
          </a:solidFill>
          <a:latin typeface="+mn-lt"/>
          <a:ea typeface="+mn-ea"/>
          <a:cs typeface="+mn-cs"/>
        </a:defRPr>
      </a:lvl8pPr>
      <a:lvl9pPr marL="3456305" algn="l" defTabSz="864235" rtl="0" eaLnBrk="1" latinLnBrk="0" hangingPunct="1">
        <a:defRPr sz="17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13406103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793925" y="2664023"/>
            <a:ext cx="9943748" cy="860492"/>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gn="ctr">
              <a:lnSpc>
                <a:spcPct val="120000"/>
              </a:lnSpc>
              <a:spcAft>
                <a:spcPct val="0"/>
              </a:spcAft>
              <a:tabLst>
                <a:tab pos="1188085"/>
                <a:tab pos="2163445"/>
                <a:tab pos="3142615"/>
                <a:tab pos="4190365"/>
              </a:tabLst>
            </a:pPr>
            <a:r>
              <a:rPr lang="zh-CN" altLang="en-US" sz="4600">
                <a:solidFill>
                  <a:srgbClr val="000000"/>
                </a:solidFill>
                <a:ea typeface="宋体" panose="02010600030101010101" pitchFamily="2" charset="-122"/>
                <a:cs typeface="Times New Roman" panose="02020603050405020304" pitchFamily="18" charset="0"/>
              </a:rPr>
              <a:t>第</a:t>
            </a:r>
            <a:r>
              <a:rPr lang="en-US" altLang="zh-CN" sz="4600">
                <a:solidFill>
                  <a:srgbClr val="000000"/>
                </a:solidFill>
                <a:ea typeface="宋体" panose="02010600030101010101" pitchFamily="2" charset="-122"/>
                <a:cs typeface="Times New Roman" panose="02020603050405020304" pitchFamily="18" charset="0"/>
              </a:rPr>
              <a:t>9</a:t>
            </a:r>
            <a:r>
              <a:rPr lang="zh-CN" altLang="en-US" sz="4600">
                <a:solidFill>
                  <a:srgbClr val="000000"/>
                </a:solidFill>
                <a:ea typeface="宋体" panose="02010600030101010101" pitchFamily="2" charset="-122"/>
                <a:cs typeface="Times New Roman" panose="02020603050405020304" pitchFamily="18" charset="0"/>
              </a:rPr>
              <a:t>课　古代的商路、贸易与文化交流</a:t>
            </a:r>
            <a:endParaRPr lang="zh-CN" altLang="en-US" sz="4600">
              <a:solidFill>
                <a:srgbClr val="000000"/>
              </a:solidFill>
              <a:ea typeface="宋体" panose="02010600030101010101" pitchFamily="2" charset="-122"/>
              <a:cs typeface="Times New Roman" panose="02020603050405020304" pitchFamily="18" charset="0"/>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9" name="矩形 8" title=""/>
          <p:cNvSpPr>
            <a:spLocks noChangeAspect="1"/>
          </p:cNvSpPr>
          <p:nvPr/>
        </p:nvSpPr>
        <p:spPr>
          <a:xfrm>
            <a:off x="243962" y="999246"/>
            <a:ext cx="11015711" cy="5019657"/>
          </a:xfrm>
          <a:prstGeom prst="rect">
            <a:avLst/>
          </a:prstGeom>
          <a:noFill/>
          <a:ln w="19050">
            <a:gradFill>
              <a:gsLst>
                <a:gs pos="100000">
                  <a:schemeClr val="accent1">
                    <a:lumMod val="5000"/>
                    <a:lumOff val="95000"/>
                  </a:schemeClr>
                </a:gs>
                <a:gs pos="57000">
                  <a:schemeClr val="tx1">
                    <a:lumMod val="50000"/>
                    <a:lumOff val="50000"/>
                  </a:schemeClr>
                </a:gs>
                <a:gs pos="29000">
                  <a:schemeClr val="tx1"/>
                </a:gs>
                <a:gs pos="100000">
                  <a:schemeClr val="bg1"/>
                </a:gs>
              </a:gsLst>
              <a:lin ang="5400000" scaled="1"/>
            </a:gra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2800"/>
          </a:p>
        </p:txBody>
      </p:sp>
      <p:sp>
        <p:nvSpPr>
          <p:cNvPr id="10" name="圆角矩形 9" title=""/>
          <p:cNvSpPr/>
          <p:nvPr/>
        </p:nvSpPr>
        <p:spPr>
          <a:xfrm>
            <a:off x="4247091" y="811479"/>
            <a:ext cx="2523837" cy="458233"/>
          </a:xfrm>
          <a:prstGeom prst="roundRect">
            <a:avLst/>
          </a:prstGeom>
          <a:solidFill>
            <a:srgbClr val="34AC8B"/>
          </a:solidFill>
          <a:ln>
            <a:solidFill>
              <a:srgbClr val="34AC8B"/>
            </a:solidFill>
          </a:ln>
        </p:spPr>
        <p:style>
          <a:lnRef idx="1">
            <a:schemeClr val="accent4"/>
          </a:lnRef>
          <a:fillRef idx="2">
            <a:schemeClr val="accent4"/>
          </a:fillRef>
          <a:effectRef idx="1">
            <a:schemeClr val="accent4"/>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0030101010101" pitchFamily="49" charset="-122"/>
                <a:cs typeface="+mn-cs"/>
              </a:defRPr>
            </a:lvl9pPr>
          </a:lstStyle>
          <a:p>
            <a:pPr algn="ctr"/>
            <a:r>
              <a:rPr lang="zh-CN" altLang="en-US">
                <a:solidFill>
                  <a:schemeClr val="bg1"/>
                </a:solidFill>
              </a:rPr>
              <a:t>目 标 素 </a:t>
            </a:r>
            <a:r>
              <a:rPr lang="zh-CN" altLang="en-US" smtClean="0">
                <a:solidFill>
                  <a:schemeClr val="bg1"/>
                </a:solidFill>
              </a:rPr>
              <a:t>养</a:t>
            </a:r>
            <a:endParaRPr lang="zh-CN" altLang="zh-CN">
              <a:solidFill>
                <a:schemeClr val="bg1"/>
              </a:solidFill>
            </a:endParaRPr>
          </a:p>
        </p:txBody>
      </p:sp>
      <p:sp>
        <p:nvSpPr>
          <p:cNvPr id="11" name="矩形 10" title=""/>
          <p:cNvSpPr>
            <a:spLocks noChangeAspect="1"/>
          </p:cNvSpPr>
          <p:nvPr/>
        </p:nvSpPr>
        <p:spPr>
          <a:xfrm>
            <a:off x="361950" y="1377711"/>
            <a:ext cx="10807700" cy="2456057"/>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从史料实证的角度认识丝绸之路的兴衰嬗变及影响</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从唯物史观的角度了解欧亚大陆的其他重要商路</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20000"/>
              </a:lnSpc>
            </a:pPr>
            <a:r>
              <a:rPr lang="en-US" altLang="zh-CN">
                <a:solidFill>
                  <a:srgbClr val="000000"/>
                </a:solidFill>
                <a:ea typeface="宋体" panose="02010600030101010101" pitchFamily="2" charset="-122"/>
              </a:rPr>
              <a:t>3.</a:t>
            </a:r>
            <a:r>
              <a:rPr lang="zh-CN" altLang="zh-CN">
                <a:solidFill>
                  <a:srgbClr val="000000"/>
                </a:solidFill>
                <a:ea typeface="宋体" panose="02010600030101010101" pitchFamily="2" charset="-122"/>
                <a:cs typeface="Times New Roman" panose="02020603050405020304" pitchFamily="18" charset="0"/>
              </a:rPr>
              <a:t>从家国情怀的角度理解并掌握丝绸之路在东西方经济文化交流史上的重要地位和现实意义</a:t>
            </a:r>
            <a:endParaRPr lang="zh-CN" altLang="en-US"/>
          </a:p>
        </p:txBody>
      </p:sp>
    </p:spTree>
  </p:cSld>
  <p:clrMapOvr>
    <a:masterClrMapping/>
  </p:clrMapOvr>
  <p:transition spd="slow">
    <p:wheel spokes="1"/>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9" name="矩形 8" title=""/>
          <p:cNvSpPr>
            <a:spLocks noChangeAspect="1"/>
          </p:cNvSpPr>
          <p:nvPr/>
        </p:nvSpPr>
        <p:spPr>
          <a:xfrm>
            <a:off x="243962" y="999246"/>
            <a:ext cx="11015711" cy="5019657"/>
          </a:xfrm>
          <a:prstGeom prst="rect">
            <a:avLst/>
          </a:prstGeom>
          <a:noFill/>
          <a:ln w="19050">
            <a:gradFill>
              <a:gsLst>
                <a:gs pos="100000">
                  <a:schemeClr val="accent1">
                    <a:lumMod val="5000"/>
                    <a:lumOff val="95000"/>
                  </a:schemeClr>
                </a:gs>
                <a:gs pos="57000">
                  <a:schemeClr val="tx1">
                    <a:lumMod val="50000"/>
                    <a:lumOff val="50000"/>
                  </a:schemeClr>
                </a:gs>
                <a:gs pos="29000">
                  <a:schemeClr val="tx1"/>
                </a:gs>
                <a:gs pos="100000">
                  <a:schemeClr val="bg1"/>
                </a:gs>
              </a:gsLst>
              <a:lin ang="5400000" scaled="1"/>
            </a:gra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2800"/>
          </a:p>
        </p:txBody>
      </p:sp>
      <p:sp>
        <p:nvSpPr>
          <p:cNvPr id="10" name="圆角矩形 9" title=""/>
          <p:cNvSpPr/>
          <p:nvPr/>
        </p:nvSpPr>
        <p:spPr>
          <a:xfrm>
            <a:off x="4247091" y="811479"/>
            <a:ext cx="2523837" cy="458233"/>
          </a:xfrm>
          <a:prstGeom prst="roundRect">
            <a:avLst/>
          </a:prstGeom>
          <a:solidFill>
            <a:srgbClr val="34AC8B"/>
          </a:solidFill>
          <a:ln>
            <a:solidFill>
              <a:srgbClr val="34AC8B"/>
            </a:solidFill>
          </a:ln>
        </p:spPr>
        <p:style>
          <a:lnRef idx="1">
            <a:schemeClr val="accent4"/>
          </a:lnRef>
          <a:fillRef idx="2">
            <a:schemeClr val="accent4"/>
          </a:fillRef>
          <a:effectRef idx="1">
            <a:schemeClr val="accent4"/>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0030101010101" pitchFamily="49" charset="-122"/>
                <a:cs typeface="+mn-cs"/>
              </a:defRPr>
            </a:lvl9pPr>
          </a:lstStyle>
          <a:p>
            <a:pPr algn="ctr"/>
            <a:r>
              <a:rPr lang="zh-CN" altLang="en-US">
                <a:solidFill>
                  <a:schemeClr val="bg1"/>
                </a:solidFill>
              </a:rPr>
              <a:t>知 识 概 览</a:t>
            </a:r>
            <a:endParaRPr lang="zh-CN" altLang="zh-CN">
              <a:solidFill>
                <a:schemeClr val="bg1"/>
              </a:solidFill>
            </a:endParaRPr>
          </a:p>
        </p:txBody>
      </p:sp>
      <p:pic>
        <p:nvPicPr>
          <p:cNvPr id="5" name="TLX3QRX07.eps" title=""/>
          <p:cNvPicPr>
            <a:picLocks noChangeAspect="1"/>
          </p:cNvPicPr>
          <p:nvPr/>
        </p:nvPicPr>
        <p:blipFill>
          <a:blip r:embed="rId2"/>
          <a:stretch>
            <a:fillRect/>
          </a:stretch>
        </p:blipFill>
        <p:spPr>
          <a:xfrm>
            <a:off x="2288803" y="1345031"/>
            <a:ext cx="6953994" cy="4619202"/>
          </a:xfrm>
          <a:prstGeom prst="rect">
            <a:avLst/>
          </a:prstGeom>
        </p:spPr>
      </p:pic>
    </p:spTree>
  </p:cSld>
  <p:clrMapOvr>
    <a:masterClrMapping/>
  </p:clrMapOvr>
  <p:transition spd="slow">
    <p:wheel spokes="1"/>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1449719"/>
            <a:ext cx="10807700" cy="2399503"/>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zh-CN" altLang="zh-CN">
                <a:solidFill>
                  <a:srgbClr val="000000"/>
                </a:solidFill>
                <a:latin typeface="Arial" pitchFamily="34" charset="0"/>
                <a:cs typeface="Times New Roman" panose="02020603050405020304" pitchFamily="18" charset="0"/>
              </a:rPr>
              <a:t>一、丝绸之路</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概念</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经由中国西北和中亚连通</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uFill>
                  <a:solidFill>
                    <a:srgbClr val="000000"/>
                  </a:solidFill>
                </a:uFill>
                <a:ea typeface="楷体" panose="02010609060101010101" pitchFamily="49" charset="-122"/>
                <a:cs typeface="Times New Roman" panose="02020603050405020304" pitchFamily="18" charset="0"/>
              </a:rPr>
              <a:t>欧亚</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大陆的商路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后人在这条商路上发现了大量丝绸遗存</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因此将它命名为</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丝绸之路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。丝绸之路是东西方经济和文化交流的重要象征。</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6533461" y="2084775"/>
            <a:ext cx="1512168" cy="4869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cxnSp>
        <p:nvCxnSpPr>
          <p:cNvPr id="4" name="直接连接符 3" title=""/>
          <p:cNvCxnSpPr/>
          <p:nvPr/>
        </p:nvCxnSpPr>
        <p:spPr>
          <a:xfrm>
            <a:off x="6533461" y="2552118"/>
            <a:ext cx="151216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728046"/>
            <a:ext cx="10807700" cy="1274195"/>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smtClean="0">
                <a:solidFill>
                  <a:srgbClr val="000000"/>
                </a:solidFill>
                <a:ea typeface="宋体" panose="02010600030101010101" pitchFamily="2" charset="-122"/>
                <a:cs typeface="Times New Roman" panose="02020603050405020304" pitchFamily="18" charset="0"/>
              </a:rPr>
              <a:t>演进</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张骞通西域。</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graphicFrame>
        <p:nvGraphicFramePr>
          <p:cNvPr id="3" name="表格 2" title=""/>
          <p:cNvGraphicFramePr>
            <a:graphicFrameLocks noGrp="1" noChangeAspect="1"/>
          </p:cNvGraphicFramePr>
          <p:nvPr/>
        </p:nvGraphicFramePr>
        <p:xfrm>
          <a:off x="361950" y="1934111"/>
          <a:ext cx="10807700" cy="4096512"/>
        </p:xfrm>
        <a:graphic>
          <a:graphicData uri="http://schemas.openxmlformats.org/drawingml/2006/table">
            <a:tbl>
              <a:tblPr firstRow="1" firstCol="1" bandRow="1"/>
              <a:tblGrid>
                <a:gridCol w="1150615"/>
                <a:gridCol w="9657085"/>
              </a:tblGrid>
              <a:tr h="0">
                <a:tc>
                  <a:txBody>
                    <a:bodyPr vert="horz" wrap="square"/>
                    <a:lstStyle/>
                    <a:p>
                      <a:pPr>
                        <a:lnSpc>
                          <a:spcPct val="120000"/>
                        </a:lnSpc>
                        <a:spcAft>
                          <a:spcPct val="0"/>
                        </a:spcAft>
                        <a:tabLst>
                          <a:tab pos="1029335"/>
                          <a:tab pos="1850390"/>
                          <a:tab pos="2538095"/>
                          <a:tab pos="3221990"/>
                        </a:tabLst>
                      </a:pPr>
                      <a:r>
                        <a:rPr lang="zh-CN" sz="3200" b="1" u="none">
                          <a:solidFill>
                            <a:srgbClr val="000000"/>
                          </a:solidFill>
                          <a:effectLst/>
                          <a:latin typeface="Arial" pitchFamily="34" charset="0"/>
                          <a:ea typeface="黑体" panose="02010600030101010101" pitchFamily="49" charset="-122"/>
                          <a:cs typeface="Times New Roman" panose="02020603050405020304" pitchFamily="18" charset="0"/>
                        </a:rPr>
                        <a:t>出发</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sz="3200" b="1" u="none">
                          <a:solidFill>
                            <a:srgbClr val="000000"/>
                          </a:solidFill>
                          <a:effectLst/>
                          <a:latin typeface="Arial" pitchFamily="34" charset="0"/>
                          <a:ea typeface="黑体" panose="02010600030101010101" pitchFamily="49" charset="-122"/>
                          <a:cs typeface="Times New Roman" panose="02020603050405020304" pitchFamily="18" charset="0"/>
                        </a:rPr>
                        <a:t>时间</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029335"/>
                          <a:tab pos="1850390"/>
                          <a:tab pos="2538095"/>
                          <a:tab pos="3221990"/>
                        </a:tabLst>
                      </a:pP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公元前</a:t>
                      </a:r>
                      <a:r>
                        <a:rPr lang="en-US"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138</a:t>
                      </a: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年</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nSpc>
                          <a:spcPct val="120000"/>
                        </a:lnSpc>
                        <a:spcAft>
                          <a:spcPct val="0"/>
                        </a:spcAft>
                        <a:tabLst>
                          <a:tab pos="1029335"/>
                          <a:tab pos="1850390"/>
                          <a:tab pos="2538095"/>
                          <a:tab pos="3221990"/>
                        </a:tabLst>
                      </a:pPr>
                      <a:r>
                        <a:rPr lang="zh-CN" sz="3200" b="1" u="none">
                          <a:solidFill>
                            <a:srgbClr val="000000"/>
                          </a:solidFill>
                          <a:effectLst/>
                          <a:latin typeface="Arial" pitchFamily="34" charset="0"/>
                          <a:ea typeface="黑体" panose="02010600030101010101" pitchFamily="49" charset="-122"/>
                          <a:cs typeface="Times New Roman" panose="02020603050405020304" pitchFamily="18" charset="0"/>
                        </a:rPr>
                        <a:t>任务</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029335"/>
                          <a:tab pos="1850390"/>
                          <a:tab pos="2538095"/>
                          <a:tab pos="3221990"/>
                        </a:tabLst>
                      </a:pP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联合大月氏等政权共击</a:t>
                      </a:r>
                      <a:r>
                        <a:rPr lang="zh-CN" sz="3200" b="1" u="none">
                          <a:solidFill>
                            <a:srgbClr val="FF0000"/>
                          </a:solidFill>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zh-CN" sz="3200" b="1" u="none">
                          <a:solidFill>
                            <a:srgbClr val="FF0000"/>
                          </a:solidFill>
                          <a:effectLst/>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匈奴</a:t>
                      </a:r>
                      <a:r>
                        <a:rPr lang="zh-CN" sz="3200" b="1" u="none">
                          <a:solidFill>
                            <a:srgbClr val="FF0000"/>
                          </a:solidFill>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sz="3200" b="1" u="none">
                          <a:solidFill>
                            <a:srgbClr val="FF0000"/>
                          </a:solidFill>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nSpc>
                          <a:spcPct val="120000"/>
                        </a:lnSpc>
                        <a:spcAft>
                          <a:spcPct val="0"/>
                        </a:spcAft>
                        <a:tabLst>
                          <a:tab pos="1029335"/>
                          <a:tab pos="1850390"/>
                          <a:tab pos="2538095"/>
                          <a:tab pos="3221990"/>
                        </a:tabLst>
                      </a:pPr>
                      <a:r>
                        <a:rPr lang="zh-CN" sz="3200" b="1" u="none">
                          <a:solidFill>
                            <a:srgbClr val="000000"/>
                          </a:solidFill>
                          <a:effectLst/>
                          <a:latin typeface="Arial" pitchFamily="34" charset="0"/>
                          <a:ea typeface="黑体" panose="02010600030101010101" pitchFamily="49" charset="-122"/>
                          <a:cs typeface="Times New Roman" panose="02020603050405020304" pitchFamily="18" charset="0"/>
                        </a:rPr>
                        <a:t>结果</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029335"/>
                          <a:tab pos="1850390"/>
                          <a:tab pos="2538095"/>
                          <a:tab pos="3221990"/>
                        </a:tabLst>
                      </a:pP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直接的外交目的并未实现</a:t>
                      </a:r>
                      <a:r>
                        <a:rPr lang="en-US"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但使汉朝了解到西域的具体情况</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nSpc>
                          <a:spcPct val="120000"/>
                        </a:lnSpc>
                        <a:spcAft>
                          <a:spcPct val="0"/>
                        </a:spcAft>
                        <a:tabLst>
                          <a:tab pos="1029335"/>
                          <a:tab pos="1850390"/>
                          <a:tab pos="2538095"/>
                          <a:tab pos="3221990"/>
                        </a:tabLst>
                      </a:pPr>
                      <a:r>
                        <a:rPr lang="zh-CN" sz="3200" b="1" u="none">
                          <a:solidFill>
                            <a:srgbClr val="000000"/>
                          </a:solidFill>
                          <a:effectLst/>
                          <a:latin typeface="Arial" pitchFamily="34" charset="0"/>
                          <a:ea typeface="黑体" panose="02010600030101010101" pitchFamily="49" charset="-122"/>
                          <a:cs typeface="Times New Roman" panose="02020603050405020304" pitchFamily="18" charset="0"/>
                        </a:rPr>
                        <a:t>意义</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029335"/>
                          <a:tab pos="1850390"/>
                          <a:tab pos="2538095"/>
                          <a:tab pos="3221990"/>
                        </a:tabLst>
                      </a:pP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张骞出使西域被称为</a:t>
                      </a:r>
                      <a:r>
                        <a:rPr lang="en-US"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b="1" u="none">
                          <a:solidFill>
                            <a:srgbClr val="FF0000"/>
                          </a:solidFill>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zh-CN" sz="3200" b="1" u="none">
                          <a:solidFill>
                            <a:srgbClr val="FF0000"/>
                          </a:solidFill>
                          <a:effectLst/>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凿空</a:t>
                      </a:r>
                      <a:r>
                        <a:rPr lang="zh-CN" sz="3200" b="1" u="none">
                          <a:solidFill>
                            <a:srgbClr val="FF0000"/>
                          </a:solidFill>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大大推进了丝绸之路的畅通和贸易的繁荣</a:t>
                      </a:r>
                      <a:r>
                        <a:rPr lang="en-US"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
        <p:nvSpPr>
          <p:cNvPr id="4" name="矩形 3" title=""/>
          <p:cNvSpPr/>
          <p:nvPr/>
        </p:nvSpPr>
        <p:spPr>
          <a:xfrm>
            <a:off x="5669365" y="3138878"/>
            <a:ext cx="1512168" cy="4869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cxnSp>
        <p:nvCxnSpPr>
          <p:cNvPr id="5" name="直接连接符 4" title=""/>
          <p:cNvCxnSpPr/>
          <p:nvPr/>
        </p:nvCxnSpPr>
        <p:spPr>
          <a:xfrm>
            <a:off x="5669365" y="3606221"/>
            <a:ext cx="151216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矩形 6" title=""/>
          <p:cNvSpPr/>
          <p:nvPr/>
        </p:nvSpPr>
        <p:spPr>
          <a:xfrm>
            <a:off x="5495852" y="4889137"/>
            <a:ext cx="1512168" cy="4869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cxnSp>
        <p:nvCxnSpPr>
          <p:cNvPr id="8" name="直接连接符 7" title=""/>
          <p:cNvCxnSpPr/>
          <p:nvPr/>
        </p:nvCxnSpPr>
        <p:spPr>
          <a:xfrm>
            <a:off x="5495852" y="5346648"/>
            <a:ext cx="151216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6" presetClass="exit" presetSubtype="21" dur="500" fill="hold" grpId="0" nodeType="clickEffect">
                                  <p:stCondLst>
                                    <p:cond delay="0"/>
                                  </p:stCondLst>
                                  <p:childTnLst>
                                    <p:animEffect transition="out" filter="barn(inVertical)">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1108714"/>
            <a:ext cx="10807700" cy="3581365"/>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发展。</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a:solidFill>
                  <a:srgbClr val="000000"/>
                </a:solidFill>
                <a:latin typeface="NEU-BZ-S92"/>
                <a:ea typeface="宋体" panose="02010600030101010101" pitchFamily="2" charset="-122"/>
                <a:cs typeface="宋体" panose="02010600030101010101" pitchFamily="2" charset="-122"/>
              </a:rPr>
              <a:t>①</a:t>
            </a:r>
            <a:r>
              <a:rPr lang="zh-CN" altLang="zh-CN">
                <a:solidFill>
                  <a:srgbClr val="000000"/>
                </a:solidFill>
                <a:ea typeface="宋体" panose="02010600030101010101" pitchFamily="2" charset="-122"/>
                <a:cs typeface="Times New Roman" panose="02020603050405020304" pitchFamily="18" charset="0"/>
              </a:rPr>
              <a:t>丝绸之路在长期发展中开辟出一些支线</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新疆、中亚地区的路线尤为复杂。</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a:solidFill>
                  <a:srgbClr val="000000"/>
                </a:solidFill>
                <a:latin typeface="NEU-BZ-S92"/>
                <a:ea typeface="宋体" panose="02010600030101010101" pitchFamily="2" charset="-122"/>
                <a:cs typeface="宋体" panose="02010600030101010101" pitchFamily="2" charset="-122"/>
              </a:rPr>
              <a:t>②</a:t>
            </a:r>
            <a:r>
              <a:rPr lang="zh-CN" altLang="zh-CN">
                <a:solidFill>
                  <a:srgbClr val="000000"/>
                </a:solidFill>
                <a:ea typeface="宋体" panose="02010600030101010101" pitchFamily="2" charset="-122"/>
                <a:cs typeface="Times New Roman" panose="02020603050405020304" pitchFamily="18" charset="0"/>
              </a:rPr>
              <a:t>唐朝中期以后</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受割据、战乱等因素影响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加上东西方的</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uFill>
                  <a:solidFill>
                    <a:srgbClr val="000000"/>
                  </a:solidFill>
                </a:uFill>
                <a:ea typeface="楷体" panose="02010609060101010101" pitchFamily="49" charset="-122"/>
                <a:cs typeface="Times New Roman" panose="02020603050405020304" pitchFamily="18" charset="0"/>
              </a:rPr>
              <a:t>海路</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联系日益活跃</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丝绸之路在东西交通中的重要性渐趋下降。</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361949" y="3514474"/>
            <a:ext cx="1222623" cy="4869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cxnSp>
        <p:nvCxnSpPr>
          <p:cNvPr id="4" name="直接连接符 3" title=""/>
          <p:cNvCxnSpPr/>
          <p:nvPr/>
        </p:nvCxnSpPr>
        <p:spPr>
          <a:xfrm>
            <a:off x="361950" y="3981817"/>
            <a:ext cx="122262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801647"/>
            <a:ext cx="10807700" cy="4819781"/>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zh-CN" altLang="zh-CN">
                <a:solidFill>
                  <a:srgbClr val="000000"/>
                </a:solidFill>
                <a:latin typeface="Arial" pitchFamily="34" charset="0"/>
                <a:cs typeface="Times New Roman" panose="02020603050405020304" pitchFamily="18" charset="0"/>
              </a:rPr>
              <a:t>二、欧亚大陆其他重要商路</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草原丝绸之路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在丝绸之路北面</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从漠北草原或南西伯利亚西行</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经由咸海、里海以北通往欧洲或小亚细亚的商路被称为</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草原丝绸之路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西南丝绸之路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从关中平原入蜀至成都平原</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沿横断山麓南下</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跨越澜沧江、怒江</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向西进入缅甸和印度</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再通往中亚、西亚等地的商路被称为</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西南丝绸之路</a:t>
            </a:r>
            <a:r>
              <a:rPr lang="en-US" altLang="zh-CN">
                <a:solidFill>
                  <a:srgbClr val="000000"/>
                </a:solidFill>
                <a:ea typeface="宋体" panose="02010600030101010101" pitchFamily="2" charset="-122"/>
                <a:cs typeface="Times New Roman" panose="02020603050405020304" pitchFamily="18" charset="0"/>
              </a:rPr>
              <a:t>”</a:t>
            </a:r>
            <a:r>
              <a:rPr lang="zh-CN" altLang="zh-CN" smtClean="0">
                <a:solidFill>
                  <a:srgbClr val="000000"/>
                </a:solidFill>
                <a:ea typeface="宋体" panose="02010600030101010101" pitchFamily="2" charset="-122"/>
                <a:cs typeface="Times New Roman" panose="02020603050405020304" pitchFamily="18" charset="0"/>
              </a:rPr>
              <a:t>。</a:t>
            </a:r>
            <a:endParaRPr lang="en-US" altLang="zh-CN" smtClean="0">
              <a:solidFill>
                <a:srgbClr val="000000"/>
              </a:solidFill>
              <a:ea typeface="宋体" panose="02010600030101010101" pitchFamily="2"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海上丝绸之路</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3" name="表格 2" title=""/>
          <p:cNvGraphicFramePr>
            <a:graphicFrameLocks noGrp="1" noChangeAspect="1"/>
          </p:cNvGraphicFramePr>
          <p:nvPr/>
        </p:nvGraphicFramePr>
        <p:xfrm>
          <a:off x="361950" y="864184"/>
          <a:ext cx="10807700" cy="4948527"/>
        </p:xfrm>
        <a:graphic>
          <a:graphicData uri="http://schemas.openxmlformats.org/drawingml/2006/table">
            <a:tbl>
              <a:tblPr firstRow="1" firstCol="1" bandRow="1"/>
              <a:tblGrid>
                <a:gridCol w="1006599"/>
                <a:gridCol w="9801101"/>
              </a:tblGrid>
              <a:tr h="660051">
                <a:tc>
                  <a:txBody>
                    <a:bodyPr vert="horz" wrap="square"/>
                    <a:lstStyle/>
                    <a:p>
                      <a:pPr>
                        <a:lnSpc>
                          <a:spcPct val="120000"/>
                        </a:lnSpc>
                        <a:spcAft>
                          <a:spcPct val="0"/>
                        </a:spcAft>
                        <a:tabLst>
                          <a:tab pos="1029335"/>
                          <a:tab pos="1850390"/>
                          <a:tab pos="2538095"/>
                          <a:tab pos="3221990"/>
                        </a:tabLst>
                      </a:pPr>
                      <a:r>
                        <a:rPr lang="zh-CN" sz="3200" b="1" u="none">
                          <a:solidFill>
                            <a:srgbClr val="000000"/>
                          </a:solidFill>
                          <a:effectLst/>
                          <a:latin typeface="Arial" pitchFamily="34" charset="0"/>
                          <a:ea typeface="黑体" panose="02010600030101010101" pitchFamily="49" charset="-122"/>
                          <a:cs typeface="Times New Roman" panose="02020603050405020304" pitchFamily="18" charset="0"/>
                        </a:rPr>
                        <a:t>西汉</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029335"/>
                          <a:tab pos="1850390"/>
                          <a:tab pos="2538095"/>
                          <a:tab pos="3221990"/>
                        </a:tabLst>
                      </a:pP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中国就已经开辟了通往</a:t>
                      </a:r>
                      <a:r>
                        <a:rPr lang="zh-CN" sz="3200" b="1" u="none">
                          <a:solidFill>
                            <a:srgbClr val="FF0000"/>
                          </a:solidFill>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zh-CN" sz="3200" b="1" u="none">
                          <a:solidFill>
                            <a:srgbClr val="FF0000"/>
                          </a:solidFill>
                          <a:effectLst/>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印度洋</a:t>
                      </a:r>
                      <a:r>
                        <a:rPr lang="zh-CN" sz="3200" b="1" u="none">
                          <a:solidFill>
                            <a:srgbClr val="FF0000"/>
                          </a:solidFill>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的海路</a:t>
                      </a:r>
                      <a:r>
                        <a:rPr lang="en-US"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txBody>
                  <a:tcPr marL="16101" marR="16101"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190207">
                <a:tc rowSpan="3">
                  <a:txBody>
                    <a:bodyPr vert="horz" wrap="square"/>
                    <a:lstStyle/>
                    <a:p>
                      <a:pPr>
                        <a:lnSpc>
                          <a:spcPct val="120000"/>
                        </a:lnSpc>
                        <a:spcAft>
                          <a:spcPct val="0"/>
                        </a:spcAft>
                        <a:tabLst>
                          <a:tab pos="1029335"/>
                          <a:tab pos="1850390"/>
                          <a:tab pos="2538095"/>
                          <a:tab pos="3221990"/>
                        </a:tabLst>
                      </a:pPr>
                      <a:r>
                        <a:rPr lang="zh-CN" sz="3200" b="1" u="none">
                          <a:solidFill>
                            <a:srgbClr val="000000"/>
                          </a:solidFill>
                          <a:effectLst/>
                          <a:latin typeface="Arial" pitchFamily="34" charset="0"/>
                          <a:ea typeface="黑体" panose="02010600030101010101" pitchFamily="49" charset="-122"/>
                          <a:cs typeface="Times New Roman" panose="02020603050405020304" pitchFamily="18" charset="0"/>
                        </a:rPr>
                        <a:t>宋元</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sz="3200" b="1" u="none">
                          <a:solidFill>
                            <a:srgbClr val="000000"/>
                          </a:solidFill>
                          <a:effectLst/>
                          <a:latin typeface="Arial" pitchFamily="34" charset="0"/>
                          <a:ea typeface="黑体" panose="02010600030101010101" pitchFamily="49" charset="-122"/>
                          <a:cs typeface="Times New Roman" panose="02020603050405020304" pitchFamily="18" charset="0"/>
                        </a:rPr>
                        <a:t>时期</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029335"/>
                          <a:tab pos="1850390"/>
                          <a:tab pos="2538095"/>
                          <a:tab pos="3221990"/>
                        </a:tabLst>
                      </a:pP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造船技术和航海技术明显提高</a:t>
                      </a:r>
                      <a:r>
                        <a:rPr lang="en-US"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使用先进的帆索</a:t>
                      </a:r>
                      <a:r>
                        <a:rPr lang="zh-CN" sz="3200" b="1" u="none"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和</a:t>
                      </a:r>
                      <a:endParaRPr lang="en-US" altLang="zh-CN" sz="3200" b="1" u="none"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p>
                      <a:pPr>
                        <a:lnSpc>
                          <a:spcPct val="120000"/>
                        </a:lnSpc>
                        <a:spcAft>
                          <a:spcPct val="0"/>
                        </a:spcAft>
                        <a:tabLst>
                          <a:tab pos="1029335"/>
                          <a:tab pos="1850390"/>
                          <a:tab pos="2538095"/>
                          <a:tab pos="3221990"/>
                        </a:tabLst>
                      </a:pPr>
                      <a:r>
                        <a:rPr lang="zh-CN" sz="3200" b="1" u="none">
                          <a:solidFill>
                            <a:srgbClr val="FF0000"/>
                          </a:solidFill>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zh-CN" sz="3200" b="1" u="none">
                          <a:solidFill>
                            <a:srgbClr val="FF0000"/>
                          </a:solidFill>
                          <a:effectLst/>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磁罗盘</a:t>
                      </a:r>
                      <a:r>
                        <a:rPr lang="zh-CN" sz="3200" b="1" u="none">
                          <a:solidFill>
                            <a:srgbClr val="FF0000"/>
                          </a:solidFill>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en-US"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官方使节和私人商贾出洋航海都十分频繁</a:t>
                      </a:r>
                      <a:r>
                        <a:rPr lang="en-US"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txBody>
                  <a:tcPr marL="16101" marR="16101"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57405">
                <a:tc vMerge="1">
                  <a:txBody>
                    <a:bodyPr vert="horz" wrap="square"/>
                    <a:lstStyle/>
                    <a:p/>
                  </a:txBody>
                  <a:tcPr/>
                </a:tc>
                <a:tc>
                  <a:txBody>
                    <a:bodyPr vert="horz" wrap="square"/>
                    <a:lstStyle/>
                    <a:p>
                      <a:pPr>
                        <a:lnSpc>
                          <a:spcPct val="120000"/>
                        </a:lnSpc>
                        <a:spcAft>
                          <a:spcPct val="0"/>
                        </a:spcAft>
                        <a:tabLst>
                          <a:tab pos="1029335"/>
                          <a:tab pos="1850390"/>
                          <a:tab pos="2538095"/>
                          <a:tab pos="3221990"/>
                        </a:tabLst>
                      </a:pP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中国与东南亚、南亚、西亚和</a:t>
                      </a:r>
                      <a:r>
                        <a:rPr lang="zh-CN" sz="3200" b="1" u="none">
                          <a:solidFill>
                            <a:srgbClr val="FF0000"/>
                          </a:solidFill>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zh-CN" sz="3200" b="1" u="none">
                          <a:solidFill>
                            <a:srgbClr val="FF0000"/>
                          </a:solidFill>
                          <a:effectLst/>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东非</a:t>
                      </a:r>
                      <a:r>
                        <a:rPr lang="zh-CN" sz="3200" b="1" u="none">
                          <a:solidFill>
                            <a:srgbClr val="FF0000"/>
                          </a:solidFill>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地区建立了广泛联系</a:t>
                      </a:r>
                      <a:r>
                        <a:rPr lang="en-US"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txBody>
                  <a:tcPr marL="16101" marR="16101"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65605">
                <a:tc vMerge="1">
                  <a:txBody>
                    <a:bodyPr vert="horz" wrap="square"/>
                    <a:lstStyle/>
                    <a:p/>
                  </a:txBody>
                  <a:tcPr/>
                </a:tc>
                <a:tc>
                  <a:txBody>
                    <a:bodyPr vert="horz" wrap="square"/>
                    <a:lstStyle/>
                    <a:p>
                      <a:pPr>
                        <a:lnSpc>
                          <a:spcPct val="120000"/>
                        </a:lnSpc>
                        <a:spcAft>
                          <a:spcPct val="0"/>
                        </a:spcAft>
                        <a:tabLst>
                          <a:tab pos="1029335"/>
                          <a:tab pos="1850390"/>
                          <a:tab pos="2538095"/>
                          <a:tab pos="3221990"/>
                        </a:tabLst>
                      </a:pP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广州、</a:t>
                      </a:r>
                      <a:r>
                        <a:rPr lang="zh-CN" sz="3200" b="1" u="none">
                          <a:solidFill>
                            <a:srgbClr val="FF0000"/>
                          </a:solidFill>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zh-CN" sz="3200" b="1" u="none">
                          <a:solidFill>
                            <a:srgbClr val="FF0000"/>
                          </a:solidFill>
                          <a:effectLst/>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泉州</a:t>
                      </a:r>
                      <a:r>
                        <a:rPr lang="zh-CN" sz="3200" b="1" u="none">
                          <a:solidFill>
                            <a:srgbClr val="FF0000"/>
                          </a:solidFill>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、明州等沿海口岸</a:t>
                      </a:r>
                      <a:r>
                        <a:rPr lang="en-US"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成为海上丝绸之路的重要交易枢纽</a:t>
                      </a:r>
                      <a:r>
                        <a:rPr lang="en-US"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txBody>
                  <a:tcPr marL="16101" marR="16101"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57405">
                <a:tc>
                  <a:txBody>
                    <a:bodyPr vert="horz" wrap="square"/>
                    <a:lstStyle/>
                    <a:p>
                      <a:pPr>
                        <a:lnSpc>
                          <a:spcPct val="120000"/>
                        </a:lnSpc>
                        <a:spcAft>
                          <a:spcPct val="0"/>
                        </a:spcAft>
                        <a:tabLst>
                          <a:tab pos="1029335"/>
                          <a:tab pos="1850390"/>
                          <a:tab pos="2538095"/>
                          <a:tab pos="3221990"/>
                        </a:tabLst>
                      </a:pPr>
                      <a:r>
                        <a:rPr lang="zh-CN" sz="3200" b="1" u="none">
                          <a:solidFill>
                            <a:srgbClr val="000000"/>
                          </a:solidFill>
                          <a:effectLst/>
                          <a:latin typeface="Arial" pitchFamily="34" charset="0"/>
                          <a:ea typeface="黑体" panose="02010600030101010101" pitchFamily="49" charset="-122"/>
                          <a:cs typeface="Times New Roman" panose="02020603050405020304" pitchFamily="18" charset="0"/>
                        </a:rPr>
                        <a:t>明初</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029335"/>
                          <a:tab pos="1850390"/>
                          <a:tab pos="2538095"/>
                          <a:tab pos="3221990"/>
                        </a:tabLst>
                      </a:pPr>
                      <a:r>
                        <a:rPr lang="en-US" altLang="zh-CN" sz="3200" b="1" u="none" baseline="0" smtClean="0">
                          <a:solidFill>
                            <a:srgbClr val="FF0000"/>
                          </a:solidFill>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zh-CN" sz="3200" b="1" u="none" smtClean="0">
                          <a:solidFill>
                            <a:srgbClr val="FF0000"/>
                          </a:solidFill>
                          <a:effectLst/>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郑和</a:t>
                      </a:r>
                      <a:r>
                        <a:rPr lang="zh-CN" sz="3200" b="1" u="none">
                          <a:solidFill>
                            <a:srgbClr val="FF0000"/>
                          </a:solidFill>
                          <a:effectLst/>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下</a:t>
                      </a:r>
                      <a:r>
                        <a:rPr lang="zh-CN" sz="3200" b="1" u="none" smtClean="0">
                          <a:solidFill>
                            <a:srgbClr val="FF0000"/>
                          </a:solidFill>
                          <a:effectLst/>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西洋</a:t>
                      </a:r>
                      <a:r>
                        <a:rPr lang="en-US" altLang="zh-CN" sz="3200" b="1" u="none" baseline="0" smtClean="0">
                          <a:solidFill>
                            <a:srgbClr val="FF0000"/>
                          </a:solidFill>
                          <a:effectLst/>
                          <a:uFill>
                            <a:solidFill>
                              <a:srgbClr val="000000"/>
                            </a:solidFill>
                          </a:uFill>
                          <a:latin typeface="Times New Roman" panose="02020603050405020304" pitchFamily="18" charset="0"/>
                          <a:ea typeface="宋体" panose="02010600030101010101" pitchFamily="2" charset="-122"/>
                          <a:cs typeface="Times New Roman" panose="02020603050405020304" pitchFamily="18" charset="0"/>
                        </a:rPr>
                        <a:t>  </a:t>
                      </a:r>
                      <a:r>
                        <a:rPr lang="zh-CN" sz="3200" b="1" u="none"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达到</a:t>
                      </a: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了古代</a:t>
                      </a:r>
                      <a:r>
                        <a:rPr lang="en-US"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海上丝绸之路</a:t>
                      </a:r>
                      <a:r>
                        <a:rPr lang="en-US"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交通的巅峰</a:t>
                      </a:r>
                      <a:r>
                        <a:rPr lang="en-US" sz="3200" b="1" u="none">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endParaRPr lang="zh-CN" sz="3200" u="none">
                        <a:solidFill>
                          <a:srgbClr val="000000"/>
                        </a:solidFill>
                        <a:effectLst/>
                        <a:latin typeface="NEU-BZ-S92"/>
                        <a:ea typeface="方正书宋_GBK" panose="03000509000000000000" pitchFamily="65" charset="-122"/>
                        <a:cs typeface="Times New Roman" panose="02020603050405020304" pitchFamily="18" charset="0"/>
                      </a:endParaRPr>
                    </a:p>
                  </a:txBody>
                  <a:tcPr marL="16101" marR="16101"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
        <p:nvSpPr>
          <p:cNvPr id="4" name="矩形 3" title=""/>
          <p:cNvSpPr/>
          <p:nvPr/>
        </p:nvSpPr>
        <p:spPr>
          <a:xfrm>
            <a:off x="5525349" y="961624"/>
            <a:ext cx="1944216" cy="4869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cxnSp>
        <p:nvCxnSpPr>
          <p:cNvPr id="5" name="直接连接符 4" title=""/>
          <p:cNvCxnSpPr/>
          <p:nvPr/>
        </p:nvCxnSpPr>
        <p:spPr>
          <a:xfrm>
            <a:off x="5525349" y="1428967"/>
            <a:ext cx="1944216"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矩形 6" title=""/>
          <p:cNvSpPr/>
          <p:nvPr/>
        </p:nvSpPr>
        <p:spPr>
          <a:xfrm>
            <a:off x="1433909" y="2129795"/>
            <a:ext cx="1944216" cy="4869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cxnSp>
        <p:nvCxnSpPr>
          <p:cNvPr id="8" name="直接连接符 7" title=""/>
          <p:cNvCxnSpPr/>
          <p:nvPr/>
        </p:nvCxnSpPr>
        <p:spPr>
          <a:xfrm>
            <a:off x="1433909" y="2606970"/>
            <a:ext cx="1944216"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9" name="矩形 8" title=""/>
          <p:cNvSpPr/>
          <p:nvPr/>
        </p:nvSpPr>
        <p:spPr>
          <a:xfrm>
            <a:off x="6716805" y="2745187"/>
            <a:ext cx="1554680" cy="4869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cxnSp>
        <p:nvCxnSpPr>
          <p:cNvPr id="10" name="直接连接符 9" title=""/>
          <p:cNvCxnSpPr/>
          <p:nvPr/>
        </p:nvCxnSpPr>
        <p:spPr>
          <a:xfrm>
            <a:off x="6716805" y="3212530"/>
            <a:ext cx="155468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矩形 11" title=""/>
          <p:cNvSpPr/>
          <p:nvPr/>
        </p:nvSpPr>
        <p:spPr>
          <a:xfrm>
            <a:off x="2564376" y="3924417"/>
            <a:ext cx="1666827" cy="4869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cxnSp>
        <p:nvCxnSpPr>
          <p:cNvPr id="13" name="直接连接符 12" title=""/>
          <p:cNvCxnSpPr/>
          <p:nvPr/>
        </p:nvCxnSpPr>
        <p:spPr>
          <a:xfrm>
            <a:off x="2564376" y="4381928"/>
            <a:ext cx="1666827"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矩形 13" title=""/>
          <p:cNvSpPr/>
          <p:nvPr/>
        </p:nvSpPr>
        <p:spPr>
          <a:xfrm>
            <a:off x="1471675" y="5174108"/>
            <a:ext cx="2282970" cy="4869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cxnSp>
        <p:nvCxnSpPr>
          <p:cNvPr id="15" name="直接连接符 14" title=""/>
          <p:cNvCxnSpPr/>
          <p:nvPr/>
        </p:nvCxnSpPr>
        <p:spPr>
          <a:xfrm>
            <a:off x="1471675" y="5641451"/>
            <a:ext cx="228297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Picture 2"/>
          <p:cNvPicPr>
            <a:picLocks noChangeAspect="1"/>
          </p:cNvPicPr>
          <p:nvPr/>
        </p:nvPicPr>
        <p:blipFill>
          <a:blip r:embed="rId2"/>
          <a:stretch>
            <a:fillRect/>
          </a:stretch>
        </p:blipFill>
        <p:spPr>
          <a:xfrm flipH="1">
            <a:off x="11988800" y="105791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6" presetClass="exit" presetSubtype="21" dur="500" fill="hold" grpId="0" nodeType="clickEffect">
                                  <p:stCondLst>
                                    <p:cond delay="0"/>
                                  </p:stCondLst>
                                  <p:childTnLst>
                                    <p:animEffect transition="out" filter="barn(inVertical)">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16" presetClass="exit" presetSubtype="21" dur="500" fill="hold" grpId="0" nodeType="clickEffect">
                                  <p:stCondLst>
                                    <p:cond delay="0"/>
                                  </p:stCondLst>
                                  <p:childTnLst>
                                    <p:animEffect transition="out" filter="barn(inVertic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p:stCondLst>
                              <p:cond delay="0"/>
                            </p:stCondLst>
                            <p:childTnLst>
                              <p:par>
                                <p:cTn id="20" presetID="16" presetClass="exit" presetSubtype="21" dur="500" fill="hold" grpId="0" nodeType="clickEffect">
                                  <p:stCondLst>
                                    <p:cond delay="0"/>
                                  </p:stCondLst>
                                  <p:childTnLst>
                                    <p:animEffect transition="out" filter="barn(inVertical)">
                                      <p:cBhvr>
                                        <p:cTn id="21" dur="500"/>
                                        <p:tgtEl>
                                          <p:spTgt spid="12"/>
                                        </p:tgtEl>
                                      </p:cBhvr>
                                    </p:animEffect>
                                    <p:set>
                                      <p:cBhvr>
                                        <p:cTn id="22" dur="1" fill="hold">
                                          <p:stCondLst>
                                            <p:cond delay="499"/>
                                          </p:stCondLst>
                                        </p:cTn>
                                        <p:tgtEl>
                                          <p:spTgt spid="12"/>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p:stCondLst>
                              <p:cond delay="0"/>
                            </p:stCondLst>
                            <p:childTnLst>
                              <p:par>
                                <p:cTn id="25" presetID="16" presetClass="exit" presetSubtype="21" dur="500" fill="hold" grpId="0" nodeType="clickEffect">
                                  <p:stCondLst>
                                    <p:cond delay="0"/>
                                  </p:stCondLst>
                                  <p:childTnLst>
                                    <p:animEffect transition="out" filter="barn(inVertical)">
                                      <p:cBhvr>
                                        <p:cTn id="26" dur="500"/>
                                        <p:tgtEl>
                                          <p:spTgt spid="14"/>
                                        </p:tgtEl>
                                      </p:cBhvr>
                                    </p:animEffect>
                                    <p:set>
                                      <p:cBhvr>
                                        <p:cTn id="27" dur="1" fill="hold">
                                          <p:stCondLst>
                                            <p:cond delay="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9" grpId="0"/>
      <p:bldP spid="12" grpId="0"/>
      <p:bldP spid="1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801647"/>
            <a:ext cx="10807700" cy="4819781"/>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zh-CN" altLang="zh-CN">
                <a:solidFill>
                  <a:srgbClr val="000000"/>
                </a:solidFill>
                <a:latin typeface="Arial" pitchFamily="34" charset="0"/>
                <a:cs typeface="Times New Roman" panose="02020603050405020304" pitchFamily="18" charset="0"/>
              </a:rPr>
              <a:t>三、古代商路上的中西文化交流</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物质和</a:t>
            </a:r>
            <a:r>
              <a:rPr lang="zh-CN" altLang="zh-CN" smtClean="0">
                <a:solidFill>
                  <a:srgbClr val="000000"/>
                </a:solidFill>
                <a:ea typeface="宋体" panose="02010600030101010101" pitchFamily="2" charset="-122"/>
                <a:cs typeface="Times New Roman" panose="02020603050405020304" pitchFamily="18" charset="0"/>
              </a:rPr>
              <a:t>技术交流</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中国物质、技术的西传。</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solidFill>
                  <a:srgbClr val="000000"/>
                </a:solidFill>
                <a:ea typeface="宋体" panose="02010600030101010101" pitchFamily="2" charset="-122"/>
                <a:cs typeface="Times New Roman" panose="02020603050405020304" pitchFamily="18" charset="0"/>
              </a:rPr>
              <a:t>随着中国丝绸的不断向西出口</a:t>
            </a:r>
            <a:r>
              <a:rPr lang="en-US" altLang="zh-CN">
                <a:solidFill>
                  <a:srgbClr val="000000"/>
                </a:solidFill>
                <a:ea typeface="宋体" panose="02010600030101010101" pitchFamily="2" charset="-122"/>
                <a:cs typeface="Times New Roman" panose="02020603050405020304" pitchFamily="18" charset="0"/>
              </a:rPr>
              <a:t>,</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uFill>
                  <a:solidFill>
                    <a:srgbClr val="000000"/>
                  </a:solidFill>
                </a:uFill>
                <a:ea typeface="楷体" panose="02010609060101010101" pitchFamily="49" charset="-122"/>
                <a:cs typeface="Times New Roman" panose="02020603050405020304" pitchFamily="18" charset="0"/>
              </a:rPr>
              <a:t>养蚕</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和缫丝技术逐渐传到东罗马帝国</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漆器及其制造技术、铁器及冶铁技术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也很早经由中亚向西传播</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中国古代的四大发明经由陆路和海路传到西方</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陶瓷特别是</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uFill>
                  <a:solidFill>
                    <a:srgbClr val="000000"/>
                  </a:solidFill>
                </a:uFill>
                <a:ea typeface="楷体" panose="02010609060101010101" pitchFamily="49" charset="-122"/>
                <a:cs typeface="Times New Roman" panose="02020603050405020304" pitchFamily="18" charset="0"/>
              </a:rPr>
              <a:t>瓷器</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成为中国大宗出口商品</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主要沿海路外销到东南亚、南亚、西亚、北非、东非等地。</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6202917" y="2632210"/>
            <a:ext cx="1512168" cy="4869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cxnSp>
        <p:nvCxnSpPr>
          <p:cNvPr id="4" name="直接连接符 3" title=""/>
          <p:cNvCxnSpPr/>
          <p:nvPr/>
        </p:nvCxnSpPr>
        <p:spPr>
          <a:xfrm>
            <a:off x="6202917" y="3099553"/>
            <a:ext cx="151216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6" name="矩形 5" title=""/>
          <p:cNvSpPr/>
          <p:nvPr/>
        </p:nvSpPr>
        <p:spPr>
          <a:xfrm>
            <a:off x="3918325" y="4399730"/>
            <a:ext cx="1512168" cy="4869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cxnSp>
        <p:nvCxnSpPr>
          <p:cNvPr id="7" name="直接连接符 6" title=""/>
          <p:cNvCxnSpPr/>
          <p:nvPr/>
        </p:nvCxnSpPr>
        <p:spPr>
          <a:xfrm>
            <a:off x="3918325" y="4847409"/>
            <a:ext cx="151216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6" presetClass="exit" presetSubtype="21" dur="500" fill="hold" grpId="0" nodeType="clickEffect">
                                  <p:stCondLst>
                                    <p:cond delay="0"/>
                                  </p:stCondLst>
                                  <p:childTnLst>
                                    <p:animEffect transition="out" filter="barn(inVertical)">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801647"/>
            <a:ext cx="10807700" cy="4763227"/>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外来物品传入。</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solidFill>
                  <a:srgbClr val="000000"/>
                </a:solidFill>
                <a:ea typeface="宋体" panose="02010600030101010101" pitchFamily="2" charset="-122"/>
                <a:cs typeface="Times New Roman" panose="02020603050405020304" pitchFamily="18" charset="0"/>
              </a:rPr>
              <a:t>西汉一度征服中亚的大宛国</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获得了当地出产的良种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汗血马</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同时引进了优良的饲草</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uFill>
                  <a:solidFill>
                    <a:srgbClr val="000000"/>
                  </a:solidFill>
                </a:uFill>
                <a:ea typeface="楷体" panose="02010609060101010101" pitchFamily="49" charset="-122"/>
                <a:cs typeface="Times New Roman" panose="02020603050405020304" pitchFamily="18" charset="0"/>
              </a:rPr>
              <a:t>苜蓿</a:t>
            </a:r>
            <a:r>
              <a:rPr lang="zh-CN" altLang="zh-CN">
                <a:uFill>
                  <a:solidFill>
                    <a:srgbClr val="000000"/>
                  </a:solidFill>
                </a:uFill>
                <a:ea typeface="宋体" panose="02010600030101010101" pitchFamily="2" charset="-122"/>
                <a:cs typeface="Times New Roman" panose="02020603050405020304" pitchFamily="18" charset="0"/>
              </a:rPr>
              <a:t>　</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以及葡萄等水果</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西瓜和中国古代文献中带有</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胡</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字的物种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它们基本都是通过西域传入的</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中亚和西亚的服饰、饮食对隋唐社会产生重大影响</a:t>
            </a:r>
            <a:r>
              <a:rPr lang="en-US" altLang="zh-CN">
                <a:solidFill>
                  <a:srgbClr val="000000"/>
                </a:solidFill>
                <a:ea typeface="宋体" panose="02010600030101010101" pitchFamily="2" charset="-122"/>
                <a:cs typeface="Times New Roman" panose="02020603050405020304" pitchFamily="18" charset="0"/>
              </a:rPr>
              <a:t>;</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uFill>
                  <a:solidFill>
                    <a:srgbClr val="000000"/>
                  </a:solidFill>
                </a:uFill>
                <a:ea typeface="楷体" panose="02010609060101010101" pitchFamily="49" charset="-122"/>
                <a:cs typeface="Times New Roman" panose="02020603050405020304" pitchFamily="18" charset="0"/>
              </a:rPr>
              <a:t>棉花</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从陆、海两个渠道逐渐传入中国</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在宋元时期发展为重要的经济作物</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香料、珠宝、金银器皿等外来商品</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早期多从陆路输入</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自宋朝起基本来自海路。</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5289661" y="2045447"/>
            <a:ext cx="1531832" cy="4869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cxnSp>
        <p:nvCxnSpPr>
          <p:cNvPr id="4" name="直接连接符 3" title=""/>
          <p:cNvCxnSpPr/>
          <p:nvPr/>
        </p:nvCxnSpPr>
        <p:spPr>
          <a:xfrm>
            <a:off x="5289661" y="2512790"/>
            <a:ext cx="153183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6" name="矩形 5" title=""/>
          <p:cNvSpPr/>
          <p:nvPr/>
        </p:nvSpPr>
        <p:spPr>
          <a:xfrm>
            <a:off x="1047837" y="3796487"/>
            <a:ext cx="1531832" cy="4869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cxnSp>
        <p:nvCxnSpPr>
          <p:cNvPr id="7" name="直接连接符 6" title=""/>
          <p:cNvCxnSpPr/>
          <p:nvPr/>
        </p:nvCxnSpPr>
        <p:spPr>
          <a:xfrm>
            <a:off x="1047837" y="4263830"/>
            <a:ext cx="153183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6" presetClass="exit" presetSubtype="21" dur="500" fill="hold" grpId="0" nodeType="clickEffect">
                                  <p:stCondLst>
                                    <p:cond delay="0"/>
                                  </p:stCondLst>
                                  <p:childTnLst>
                                    <p:animEffect transition="out" filter="barn(inVertical)">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1079847"/>
            <a:ext cx="10807700" cy="3581365"/>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宗教和艺术文化</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solidFill>
                  <a:srgbClr val="000000"/>
                </a:solidFill>
                <a:ea typeface="宋体" panose="02010600030101010101" pitchFamily="2" charset="-122"/>
                <a:cs typeface="Times New Roman" panose="02020603050405020304" pitchFamily="18" charset="0"/>
              </a:rPr>
              <a:t>佛教在汉朝从印度经中亚传入中国</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此后逐渐中国化</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继佛教之后</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祆教、摩尼教、犹太教、</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uFill>
                  <a:solidFill>
                    <a:srgbClr val="000000"/>
                  </a:solidFill>
                </a:uFill>
                <a:ea typeface="楷体" panose="02010609060101010101" pitchFamily="49" charset="-122"/>
                <a:cs typeface="Times New Roman" panose="02020603050405020304" pitchFamily="18" charset="0"/>
              </a:rPr>
              <a:t>伊斯兰教</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和</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uFill>
                  <a:solidFill>
                    <a:srgbClr val="000000"/>
                  </a:solidFill>
                </a:uFill>
                <a:ea typeface="楷体" panose="02010609060101010101" pitchFamily="49" charset="-122"/>
                <a:cs typeface="Times New Roman" panose="02020603050405020304" pitchFamily="18" charset="0"/>
              </a:rPr>
              <a:t>基督教</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陆续传到中国</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中亚和西亚的杂技、魔术、音乐、舞蹈在汉唐王朝广受欢迎</a:t>
            </a:r>
            <a:r>
              <a:rPr lang="en-US" altLang="zh-CN">
                <a:solidFill>
                  <a:srgbClr val="000000"/>
                </a:solidFill>
                <a:ea typeface="宋体" panose="02010600030101010101" pitchFamily="2" charset="-122"/>
                <a:cs typeface="Times New Roman" panose="02020603050405020304" pitchFamily="18" charset="0"/>
              </a:rPr>
              <a:t>;</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uFill>
                  <a:solidFill>
                    <a:srgbClr val="000000"/>
                  </a:solidFill>
                </a:uFill>
                <a:ea typeface="楷体" panose="02010609060101010101" pitchFamily="49" charset="-122"/>
                <a:cs typeface="Times New Roman" panose="02020603050405020304" pitchFamily="18" charset="0"/>
              </a:rPr>
              <a:t>中医药</a:t>
            </a:r>
            <a:r>
              <a:rPr lang="zh-CN" altLang="zh-CN">
                <a:uFill>
                  <a:solidFill>
                    <a:srgbClr val="000000"/>
                  </a:solidFill>
                </a:uFill>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知识也随着炼丹术传到阿拉伯地区。</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6225765" y="2303983"/>
            <a:ext cx="2448272" cy="4869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cxnSp>
        <p:nvCxnSpPr>
          <p:cNvPr id="4" name="直接连接符 3" title=""/>
          <p:cNvCxnSpPr/>
          <p:nvPr/>
        </p:nvCxnSpPr>
        <p:spPr>
          <a:xfrm>
            <a:off x="6225765" y="2781158"/>
            <a:ext cx="244827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6" name="矩形 5" title=""/>
          <p:cNvSpPr/>
          <p:nvPr/>
        </p:nvSpPr>
        <p:spPr>
          <a:xfrm>
            <a:off x="9145413" y="2303983"/>
            <a:ext cx="1728192" cy="4869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cxnSp>
        <p:nvCxnSpPr>
          <p:cNvPr id="7" name="直接连接符 6" title=""/>
          <p:cNvCxnSpPr/>
          <p:nvPr/>
        </p:nvCxnSpPr>
        <p:spPr>
          <a:xfrm>
            <a:off x="9145413" y="2790990"/>
            <a:ext cx="1728192"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9" name="矩形 8" title=""/>
          <p:cNvSpPr/>
          <p:nvPr/>
        </p:nvSpPr>
        <p:spPr>
          <a:xfrm>
            <a:off x="3534052" y="3518287"/>
            <a:ext cx="1901011" cy="4869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sz="1350"/>
          </a:p>
        </p:txBody>
      </p:sp>
      <p:cxnSp>
        <p:nvCxnSpPr>
          <p:cNvPr id="10" name="直接连接符 9" title=""/>
          <p:cNvCxnSpPr/>
          <p:nvPr/>
        </p:nvCxnSpPr>
        <p:spPr>
          <a:xfrm>
            <a:off x="3534052" y="3965966"/>
            <a:ext cx="1901011"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xit" presetSubtype="21" dur="500" fill="hold" grpId="0" nodeType="clickEffect">
                                  <p:stCondLst>
                                    <p:cond delay="0"/>
                                  </p:stCondLst>
                                  <p:childTnLst>
                                    <p:animEffect transition="out" filter="barn(inVertic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6" presetClass="exit" presetSubtype="21" dur="500" fill="hold" grpId="0" nodeType="clickEffect">
                                  <p:stCondLst>
                                    <p:cond delay="0"/>
                                  </p:stCondLst>
                                  <p:childTnLst>
                                    <p:animEffect transition="out" filter="barn(inVertical)">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16" presetClass="exit" presetSubtype="21" dur="500" fill="hold" grpId="0" nodeType="clickEffect">
                                  <p:stCondLst>
                                    <p:cond delay="0"/>
                                  </p:stCondLst>
                                  <p:childTnLst>
                                    <p:animEffect transition="out" filter="barn(inVertic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9"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726002"/>
            <a:ext cx="10807700" cy="5332229"/>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zh-CN" altLang="zh-CN">
                <a:solidFill>
                  <a:srgbClr val="000000"/>
                </a:solidFill>
                <a:ea typeface="苏新诗柳楷简"/>
                <a:cs typeface="Times New Roman" panose="02020603050405020304" pitchFamily="18" charset="0"/>
              </a:rPr>
              <a:t>微思考</a:t>
            </a:r>
            <a:r>
              <a:rPr lang="zh-CN" altLang="zh-CN">
                <a:solidFill>
                  <a:srgbClr val="000000"/>
                </a:solidFill>
                <a:latin typeface="NEU-BZ-S92"/>
                <a:ea typeface="Times New Roman" panose="02020603050405020304" pitchFamily="18" charset="0"/>
                <a:cs typeface="Times New Roman" panose="02020603050405020304" pitchFamily="18" charset="0"/>
              </a:rPr>
              <a:t> </a:t>
            </a:r>
            <a:r>
              <a:rPr lang="zh-CN" altLang="zh-CN">
                <a:solidFill>
                  <a:srgbClr val="000000"/>
                </a:solidFill>
                <a:latin typeface="Arial" pitchFamily="34" charset="0"/>
                <a:cs typeface="Times New Roman" panose="02020603050405020304" pitchFamily="18" charset="0"/>
              </a:rPr>
              <a:t>材料</a:t>
            </a:r>
            <a:r>
              <a:rPr lang="zh-CN" altLang="zh-CN">
                <a:solidFill>
                  <a:srgbClr val="000000"/>
                </a:solidFill>
                <a:ea typeface="宋体" panose="02010600030101010101" pitchFamily="2" charset="-122"/>
                <a:cs typeface="Times New Roman" panose="02020603050405020304" pitchFamily="18" charset="0"/>
              </a:rPr>
              <a:t>　</a:t>
            </a:r>
            <a:r>
              <a:rPr lang="zh-CN" altLang="zh-CN">
                <a:solidFill>
                  <a:srgbClr val="000000"/>
                </a:solidFill>
                <a:ea typeface="楷体" panose="02010609060101010101" pitchFamily="49" charset="-122"/>
                <a:cs typeface="Times New Roman" panose="02020603050405020304" pitchFamily="18" charset="0"/>
              </a:rPr>
              <a:t>丝绸之路是民生路、商业路、世贸路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再之后发展成为当时世界上最繁忙的物流大通道。由长安到西域</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到中亚</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到西亚</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再绵延至欧洲。物质交流的同时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中国的文化、印度的文化等也相互交集共生。</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gn="r">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摘编自穆涛《丝绸之路是世界观》</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solidFill>
                  <a:srgbClr val="000000"/>
                </a:solidFill>
                <a:ea typeface="宋体" panose="02010600030101010101" pitchFamily="2" charset="-122"/>
                <a:cs typeface="Times New Roman" panose="02020603050405020304" pitchFamily="18" charset="0"/>
              </a:rPr>
              <a:t>根据材料</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请从路线范围和交流内容两个方面概括丝绸之路的特点。</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latin typeface="Arial" pitchFamily="34" charset="0"/>
                <a:cs typeface="Times New Roman" panose="02020603050405020304" pitchFamily="18" charset="0"/>
              </a:rPr>
              <a:t>提示</a:t>
            </a:r>
            <a:r>
              <a:rPr lang="en-US" altLang="zh-CN">
                <a:latin typeface="Arial" pitchFamily="34" charset="0"/>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特点</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路线长、范围广</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物质交流与文化交流相结合</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交流内容丰富。</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Effect transition="in" filter="randombar(horizontal)">
                                      <p:cBhvr>
                                        <p:cTn id="7"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729639"/>
            <a:ext cx="10807700" cy="5410712"/>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zh-CN" altLang="en-US" smtClean="0">
                <a:solidFill>
                  <a:srgbClr val="000000"/>
                </a:solidFill>
                <a:cs typeface="Times New Roman" panose="02020603050405020304" pitchFamily="18" charset="0"/>
              </a:rPr>
              <a:t>丝绸之路上的文化交流</a:t>
            </a:r>
            <a:endParaRPr lang="zh-CN" altLang="en-US" smtClean="0">
              <a:solidFill>
                <a:srgbClr val="000000"/>
              </a:solidFill>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smtClean="0">
                <a:solidFill>
                  <a:srgbClr val="000000"/>
                </a:solidFill>
                <a:latin typeface="Arial" pitchFamily="34" charset="0"/>
                <a:cs typeface="Times New Roman" panose="02020603050405020304" pitchFamily="18" charset="0"/>
              </a:rPr>
              <a:t>材料一</a:t>
            </a:r>
            <a:r>
              <a:rPr lang="zh-CN" altLang="zh-CN" smtClean="0">
                <a:solidFill>
                  <a:srgbClr val="000000"/>
                </a:solidFill>
                <a:latin typeface="NEU-BZ-S92"/>
                <a:ea typeface="Arial" pitchFamily="34" charset="0"/>
                <a:cs typeface="Times New Roman" panose="02020603050405020304" pitchFamily="18" charset="0"/>
              </a:rPr>
              <a:t> </a:t>
            </a:r>
            <a:r>
              <a:rPr lang="zh-CN" altLang="zh-CN">
                <a:solidFill>
                  <a:srgbClr val="000000"/>
                </a:solidFill>
                <a:ea typeface="楷体" panose="02010609060101010101" pitchFamily="49" charset="-122"/>
                <a:cs typeface="Times New Roman" panose="02020603050405020304" pitchFamily="18" charset="0"/>
              </a:rPr>
              <a:t>汉朝骆驼形象不仅比例偏低</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而且显得非常稚拙或粗糙</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蹄趾、尾巴等细节塑造较差</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这表明创作工匠对骆驼观察似乎并不深入</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或许根本没有见过。唐朝骆驼两侧挂有袋囊、丝束、长颈瓶、胡瓶、扁盘、织物、毡毯等</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有的还挂有沿路猎取的野鸡、野兔</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反映了商旅驼队路上放松的生活状态。</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gn="r">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摘编自葛承雍《天马与骆驼</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汉代丝绸之路</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gn="r">
              <a:lnSpc>
                <a:spcPct val="120000"/>
              </a:lnSpc>
              <a:spcAft>
                <a:spcPct val="0"/>
              </a:spcAft>
              <a:tabLst>
                <a:tab pos="1029335"/>
                <a:tab pos="1850390"/>
                <a:tab pos="2538095"/>
                <a:tab pos="3221990"/>
              </a:tabLst>
            </a:pPr>
            <a:r>
              <a:rPr lang="zh-CN" altLang="zh-CN">
                <a:solidFill>
                  <a:srgbClr val="000000"/>
                </a:solidFill>
                <a:ea typeface="楷体" panose="02010609060101010101" pitchFamily="49" charset="-122"/>
                <a:cs typeface="Times New Roman" panose="02020603050405020304" pitchFamily="18" charset="0"/>
              </a:rPr>
              <a:t>标识符号的新释》</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965327"/>
            <a:ext cx="10807700" cy="4228850"/>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zh-CN" altLang="zh-CN" smtClean="0">
                <a:solidFill>
                  <a:srgbClr val="000000"/>
                </a:solidFill>
                <a:latin typeface="Arial" pitchFamily="34" charset="0"/>
                <a:cs typeface="Times New Roman" panose="02020603050405020304" pitchFamily="18" charset="0"/>
              </a:rPr>
              <a:t>材料二</a:t>
            </a:r>
            <a:r>
              <a:rPr lang="zh-CN" altLang="zh-CN" smtClean="0">
                <a:solidFill>
                  <a:srgbClr val="000000"/>
                </a:solidFill>
                <a:latin typeface="NEU-BZ-S92"/>
                <a:ea typeface="Arial" pitchFamily="34" charset="0"/>
                <a:cs typeface="Times New Roman" panose="02020603050405020304" pitchFamily="18" charset="0"/>
              </a:rPr>
              <a:t> </a:t>
            </a:r>
            <a:r>
              <a:rPr lang="zh-CN" altLang="zh-CN">
                <a:solidFill>
                  <a:srgbClr val="000000"/>
                </a:solidFill>
                <a:ea typeface="楷体" panose="02010609060101010101" pitchFamily="49" charset="-122"/>
                <a:cs typeface="Times New Roman" panose="02020603050405020304" pitchFamily="18" charset="0"/>
              </a:rPr>
              <a:t>在敦煌石窟壁画上</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绘画大师们以他们具有的审美理想绘制飞天</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蕴含着深厚的汉魏时代汉民族审美情思。北魏的飞天虽然还带有浓重的西域及外国歌舞的风姿</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但飞天的腾飞姿态已带有了明显中原汉民族褒衣博带、舞袖挥巾的舞蹈审美色彩。到了隋唐时代以后</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西来的翼人、飞天已与中原乐舞很好地融合</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成为具有中国特色的乐舞形象姿态。</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gn="r">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摘编自金秋《古丝绸之路乐舞文化交流史》</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916167"/>
            <a:ext cx="10807700" cy="4228850"/>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zh-CN" altLang="zh-CN" smtClean="0">
                <a:solidFill>
                  <a:srgbClr val="000000"/>
                </a:solidFill>
                <a:latin typeface="Arial" pitchFamily="34" charset="0"/>
                <a:cs typeface="Times New Roman" panose="02020603050405020304" pitchFamily="18" charset="0"/>
              </a:rPr>
              <a:t>材料三</a:t>
            </a:r>
            <a:r>
              <a:rPr lang="zh-CN" altLang="zh-CN" smtClean="0">
                <a:solidFill>
                  <a:srgbClr val="000000"/>
                </a:solidFill>
                <a:latin typeface="NEU-BZ-S92"/>
                <a:ea typeface="Arial" pitchFamily="34" charset="0"/>
                <a:cs typeface="Times New Roman" panose="02020603050405020304" pitchFamily="18" charset="0"/>
              </a:rPr>
              <a:t> </a:t>
            </a:r>
            <a:r>
              <a:rPr lang="zh-CN" altLang="zh-CN">
                <a:solidFill>
                  <a:srgbClr val="000000"/>
                </a:solidFill>
                <a:ea typeface="楷体" panose="02010609060101010101" pitchFamily="49" charset="-122"/>
                <a:cs typeface="Times New Roman" panose="02020603050405020304" pitchFamily="18" charset="0"/>
              </a:rPr>
              <a:t>众所周知</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石榴源自中亚地区</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秦汉时期随丝路开凿而进入中国</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因其果实味道鲜美、色泽艳丽而备受国人喜爱</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不仅渐入文人骚客歌咏之范畴</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而且与中国红红火火、多子多福等理念连为一体</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成为中国传统民俗文化中象征富贵的重要符号。</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gn="r">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摘编自朱宏斌《浅论农业科技文化交流史</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gn="r">
              <a:lnSpc>
                <a:spcPct val="120000"/>
              </a:lnSpc>
              <a:spcAft>
                <a:spcPct val="0"/>
              </a:spcAft>
              <a:tabLst>
                <a:tab pos="1029335"/>
                <a:tab pos="1850390"/>
                <a:tab pos="2538095"/>
                <a:tab pos="3221990"/>
              </a:tabLst>
            </a:pPr>
            <a:r>
              <a:rPr lang="zh-CN" altLang="zh-CN">
                <a:solidFill>
                  <a:srgbClr val="000000"/>
                </a:solidFill>
                <a:ea typeface="楷体" panose="02010609060101010101" pitchFamily="49" charset="-122"/>
                <a:cs typeface="Times New Roman" panose="02020603050405020304" pitchFamily="18" charset="0"/>
              </a:rPr>
              <a:t>研究的基本维度》</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1007839"/>
            <a:ext cx="10807700" cy="3637919"/>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zh-CN" altLang="zh-CN">
                <a:solidFill>
                  <a:srgbClr val="000000"/>
                </a:solidFill>
                <a:cs typeface="Times New Roman" panose="02020603050405020304" pitchFamily="18" charset="0"/>
              </a:rPr>
              <a:t>问题</a:t>
            </a:r>
            <a:r>
              <a:rPr lang="zh-CN" altLang="zh-CN" smtClean="0">
                <a:solidFill>
                  <a:srgbClr val="000000"/>
                </a:solidFill>
                <a:cs typeface="Times New Roman" panose="02020603050405020304" pitchFamily="18" charset="0"/>
              </a:rPr>
              <a:t>探究</a:t>
            </a:r>
            <a:r>
              <a:rPr lang="en-US" altLang="zh-CN" smtClean="0">
                <a:solidFill>
                  <a:srgbClr val="000000"/>
                </a:solidFill>
                <a:cs typeface="Times New Roman" panose="02020603050405020304" pitchFamily="18" charset="0"/>
              </a:rPr>
              <a:t>:</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smtClean="0">
                <a:solidFill>
                  <a:srgbClr val="000000"/>
                </a:solidFill>
                <a:ea typeface="宋体" panose="02010600030101010101" pitchFamily="2" charset="-122"/>
                <a:cs typeface="Times New Roman" panose="02020603050405020304" pitchFamily="18" charset="0"/>
              </a:rPr>
              <a:t>(</a:t>
            </a: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结合材料一</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指出汉、唐时期骆驼形象的变化所反映的现象。</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结合材料二</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指出佛教传入中国的时间。分析佛教传入对当时文化产生的影响。</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根据材料三</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分析石榴传入中国产生的影响。</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1007839"/>
            <a:ext cx="10807700" cy="3559436"/>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zh-CN" altLang="zh-CN">
                <a:latin typeface="Arial" pitchFamily="34" charset="0"/>
                <a:cs typeface="Times New Roman" panose="02020603050405020304" pitchFamily="18" charset="0"/>
              </a:rPr>
              <a:t>提示</a:t>
            </a:r>
            <a:r>
              <a:rPr lang="en-US" altLang="zh-CN">
                <a:latin typeface="Arial" pitchFamily="34" charset="0"/>
                <a:cs typeface="Times New Roman" panose="02020603050405020304" pitchFamily="18" charset="0"/>
              </a:rPr>
              <a:t>:</a:t>
            </a: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楷体" panose="02010609060101010101" pitchFamily="49" charset="-122"/>
                <a:cs typeface="Times New Roman" panose="02020603050405020304" pitchFamily="18" charset="0"/>
              </a:rPr>
              <a:t>现象</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相比于汉朝</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唐朝人对骆驼更加熟悉</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一定程度上说明唐朝丝绸之路更加繁荣。</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楷体" panose="02010609060101010101" pitchFamily="49" charset="-122"/>
                <a:cs typeface="Times New Roman" panose="02020603050405020304" pitchFamily="18" charset="0"/>
              </a:rPr>
              <a:t>时间</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汉朝。影响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为我国传统文化注入了佛教文化的因子</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丰富了中国文化的内容。</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楷体" panose="02010609060101010101" pitchFamily="49" charset="-122"/>
                <a:cs typeface="Times New Roman" panose="02020603050405020304" pitchFamily="18" charset="0"/>
              </a:rPr>
              <a:t>影响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在社会生活上满足了人们的物质需求</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也开阔了人们的精神视野。</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729639"/>
            <a:ext cx="10807700" cy="1195712"/>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zh-CN" altLang="zh-CN">
                <a:solidFill>
                  <a:srgbClr val="000000"/>
                </a:solidFill>
                <a:cs typeface="Times New Roman" panose="02020603050405020304" pitchFamily="18" charset="0"/>
              </a:rPr>
              <a:t>核心归纳</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zh-CN" altLang="zh-CN">
                <a:solidFill>
                  <a:srgbClr val="000000"/>
                </a:solidFill>
                <a:latin typeface="Arial" pitchFamily="34" charset="0"/>
                <a:cs typeface="Times New Roman" panose="02020603050405020304" pitchFamily="18" charset="0"/>
              </a:rPr>
              <a:t>丝绸之路上文化交流的三个层面</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graphicFrame>
        <p:nvGraphicFramePr>
          <p:cNvPr id="3" name="表格 2" title=""/>
          <p:cNvGraphicFramePr>
            <a:graphicFrameLocks noGrp="1" noChangeAspect="1"/>
          </p:cNvGraphicFramePr>
          <p:nvPr/>
        </p:nvGraphicFramePr>
        <p:xfrm>
          <a:off x="361950" y="1914447"/>
          <a:ext cx="10807700" cy="4040505"/>
        </p:xfrm>
        <a:graphic>
          <a:graphicData uri="http://schemas.openxmlformats.org/drawingml/2006/table">
            <a:tbl>
              <a:tblPr firstRow="1" firstCol="1" bandRow="1"/>
              <a:tblGrid>
                <a:gridCol w="934591"/>
                <a:gridCol w="9873109"/>
              </a:tblGrid>
              <a:tr h="0">
                <a:tc>
                  <a:txBody>
                    <a:bodyPr vert="horz" wrap="square"/>
                    <a:lstStyle/>
                    <a:p>
                      <a:pPr>
                        <a:lnSpc>
                          <a:spcPct val="120000"/>
                        </a:lnSpc>
                        <a:spcAft>
                          <a:spcPct val="0"/>
                        </a:spcAft>
                        <a:tabLst>
                          <a:tab pos="1029335"/>
                          <a:tab pos="1850390"/>
                          <a:tab pos="2538095"/>
                          <a:tab pos="3221990"/>
                        </a:tabLst>
                      </a:pPr>
                      <a:r>
                        <a:rPr lang="zh-CN" sz="3200" b="1">
                          <a:solidFill>
                            <a:srgbClr val="000000"/>
                          </a:solidFill>
                          <a:effectLst/>
                          <a:latin typeface="Arial" pitchFamily="34" charset="0"/>
                          <a:ea typeface="黑体" panose="02010600030101010101" pitchFamily="49" charset="-122"/>
                          <a:cs typeface="Times New Roman" panose="02020603050405020304" pitchFamily="18" charset="0"/>
                        </a:rPr>
                        <a:t>层面</a:t>
                      </a:r>
                      <a:endParaRPr lang="zh-CN" sz="32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029335"/>
                          <a:tab pos="1850390"/>
                          <a:tab pos="2538095"/>
                          <a:tab pos="3221990"/>
                        </a:tabLst>
                      </a:pPr>
                      <a:r>
                        <a:rPr lang="zh-CN" sz="3200" b="1">
                          <a:solidFill>
                            <a:srgbClr val="000000"/>
                          </a:solidFill>
                          <a:effectLst/>
                          <a:latin typeface="Arial" pitchFamily="34" charset="0"/>
                          <a:ea typeface="黑体" panose="02010600030101010101" pitchFamily="49" charset="-122"/>
                          <a:cs typeface="Times New Roman" panose="02020603050405020304" pitchFamily="18" charset="0"/>
                        </a:rPr>
                        <a:t>表现</a:t>
                      </a:r>
                      <a:endParaRPr lang="zh-CN" sz="32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nSpc>
                          <a:spcPct val="120000"/>
                        </a:lnSpc>
                        <a:spcAft>
                          <a:spcPct val="0"/>
                        </a:spcAft>
                        <a:tabLst>
                          <a:tab pos="1029335"/>
                          <a:tab pos="1850390"/>
                          <a:tab pos="2538095"/>
                          <a:tab pos="3221990"/>
                        </a:tabLst>
                      </a:pPr>
                      <a:r>
                        <a:rPr lang="zh-CN" sz="32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物质</a:t>
                      </a:r>
                      <a:endParaRPr lang="zh-CN" sz="32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sz="32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文化</a:t>
                      </a:r>
                      <a:endParaRPr lang="zh-CN" sz="32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029335"/>
                          <a:tab pos="1850390"/>
                          <a:tab pos="2538095"/>
                          <a:tab pos="3221990"/>
                        </a:tabLst>
                      </a:pPr>
                      <a:r>
                        <a:rPr lang="zh-CN" sz="32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丝绸之路最初以民间的物品交换为主</a:t>
                      </a:r>
                      <a:r>
                        <a:rPr lang="en-US" sz="32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之后逐渐发展为官方的贸易通道</a:t>
                      </a:r>
                      <a:r>
                        <a:rPr lang="en-US" sz="32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物质文化交流一直是丝绸之路上最主要的文化交流形式。如汉朝通过丝绸之路将中国的</a:t>
                      </a:r>
                      <a:r>
                        <a:rPr lang="zh-CN" sz="3200" b="1"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丝</a:t>
                      </a:r>
                      <a:r>
                        <a:rPr lang="en-US" altLang="zh-CN" sz="3200" b="1"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r>
                        <a:rPr lang="zh-CN" sz="3200" b="1"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绸</a:t>
                      </a:r>
                      <a:r>
                        <a:rPr lang="zh-CN" sz="32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、漆器、铁器等传入西方</a:t>
                      </a:r>
                      <a:r>
                        <a:rPr lang="en-US" sz="32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良种马、苜蓿、胡桃、胡萝卜、葡萄等基本都是通过西域传入的</a:t>
                      </a:r>
                      <a:r>
                        <a:rPr lang="en-US" sz="32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唐宋时期</a:t>
                      </a:r>
                      <a:r>
                        <a:rPr lang="zh-CN" sz="3200" b="1"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通过</a:t>
                      </a:r>
                      <a:endParaRPr lang="en-US" altLang="zh-CN" sz="3200" b="1"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p>
                      <a:pPr>
                        <a:lnSpc>
                          <a:spcPct val="120000"/>
                        </a:lnSpc>
                        <a:spcAft>
                          <a:spcPct val="0"/>
                        </a:spcAft>
                        <a:tabLst>
                          <a:tab pos="1029335"/>
                          <a:tab pos="1850390"/>
                          <a:tab pos="2538095"/>
                          <a:tab pos="3221990"/>
                        </a:tabLst>
                      </a:pPr>
                      <a:r>
                        <a:rPr lang="en-US" sz="3200" b="1"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海上丝绸之路</a:t>
                      </a:r>
                      <a:r>
                        <a:rPr lang="en-US" sz="32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将中国的茶叶、瓷器大量输往国外</a:t>
                      </a:r>
                      <a:endParaRPr lang="zh-CN" sz="3200">
                        <a:solidFill>
                          <a:srgbClr val="000000"/>
                        </a:solidFill>
                        <a:effectLst/>
                        <a:latin typeface="NEU-BZ-S92"/>
                        <a:ea typeface="方正书宋_GBK" panose="03000509000000000000" pitchFamily="65" charset="-122"/>
                        <a:cs typeface="Times New Roman" panose="02020603050405020304" pitchFamily="18" charset="0"/>
                      </a:endParaRPr>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252075" cy="521017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https://d.book118.com/237134061035006026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穿越">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经典">
      <a:majorFont>
        <a:latin typeface="Arial"/>
        <a:ea typeface="黑体"/>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宋体"/>
        <a:cs typeface="Arial"/>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19</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19</vt:i4>
      </vt:variant>
    </vt:vector>
  </HeadingPairs>
  <TitlesOfParts>
    <vt:vector baseType="lpstr" size="29">
      <vt:lpstr>Arial</vt:lpstr>
      <vt:lpstr>Calibri</vt:lpstr>
      <vt:lpstr>黑体</vt:lpstr>
      <vt:lpstr>Times New Roman</vt:lpstr>
      <vt:lpstr>宋体</vt:lpstr>
      <vt:lpstr>NEU-BZ-S92</vt:lpstr>
      <vt:lpstr>方正书宋_GBK</vt:lpstr>
      <vt:lpstr>楷体</vt:lpstr>
      <vt:lpstr>苏新诗柳楷简</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2024-08-31T05:14:17.630</cp:lastPrinted>
  <dcterms:created xsi:type="dcterms:W3CDTF">2024-08-30T21:14:17Z</dcterms:created>
  <dcterms:modified xsi:type="dcterms:W3CDTF">2024-08-30T21:14:19Z</dcterms:modified>
</cp:coreProperties>
</file>