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4CFB08-09BF-4E33-9203-A17B0B7A4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5FE33-1978-4687-A112-1F04CF375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6A3BA9-28CC-4970-94F1-5CBC8A778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CBA092-D147-4064-9A13-614C423A45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8FE79C-06EF-4B50-A6C6-5BE4D9486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A8A03D-E2E6-4D19-A07B-DBA9214656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D74E0A-64FC-4E74-B1C6-DFC585A721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8BFFEC-E48F-4365-A3A8-352FD0ACA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36F19D-C0AE-402F-8745-B85A1F8706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A9C4A-6FFE-4B70-BCFF-A8A3E290E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C69DC-D651-4B2F-B881-9A1618FF8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2.jpeg" /><Relationship Id="rId4" Type="http://schemas.openxmlformats.org/officeDocument/2006/relationships/image" Target="../media/image9.jpeg" /><Relationship Id="rId5"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4000116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云迁移不停机全服务器迁移方案图_模板\n## 1.云迁移不停机全服务器迁移方案背景及需求\n### 1.1云迁移不停机全服务器迁移方案产生的背景\n### 1.2云迁移不停机全服务器迁移方案的需求分析\n### 1.3云迁移不停机全服务器迁移方案的目标\n## 2.云迁移不停机全服务器迁移方案设计与实施\n### 2.1云迁移不停机全服务器迁移方案设计原则\n### 2.2云迁移不停机全服务器迁移方案实施步骤\n### 2.3云迁移不停机全服务器迁移方案优化与改进\n## 3.云迁移不停机全服务器迁移方案关键技术\n### 3.1云迁移不停机全服务器迁移方案中的负载均衡技术\n### 3.2云迁移不停机全服务器迁移方案中的数据同步技术\n### 3.3云迁移不停机全服务器迁移方案中的容灾与备份技术\n## 4.云迁移不停机全服务器迁移方案评估与测试\n### 4.1云迁移不停机全服务器迁移方案评估方法\n### 4.2云迁移不停机全服务器迁移方案测试策略\n### 4.3云迁移不停机全服务器迁移方案优化建议\n## 5.云迁移不停机全服务器迁移方案成功案例与实践\n### 5.1云迁移不停机全服务器迁移方案成功案例分析\n### 5.2云迁移不停机全服务器迁移方案实践经验分享\n### 5.3云迁移不停机全服务器迁移方案未来发展趋势\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4500"/>
              <a:t>云迁移不停机全服务器迁移方案图_模板</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900"/>
              <a:t>云迁移不停机全服务器迁移方案背景及需求</a:t>
            </a:r>
            <a:endParaRPr/>
          </a:p>
        </p:txBody>
      </p:sp>
      <p:sp>
        <p:nvSpPr>
          <p:cNvPr id="12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sp>
        <p:nvSpPr>
          <p:cNvPr id="16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云迁移不停机全服务器迁移方案产生的背景</a:t>
            </a:r>
            <a:endParaRPr lang="en-US" altLang="zh-CN" sz="2800" b="1">
              <a:latin typeface="+mj-ea"/>
              <a:ea typeface="+mj-ea"/>
            </a:endParaRPr>
          </a:p>
        </p:txBody>
      </p:sp>
      <p:grpSp>
        <p:nvGrpSpPr>
          <p:cNvPr id="170"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71" name=""/>
            <p:cNvGrpSpPr/>
            <p:nvPr/>
          </p:nvGrpSpPr>
          <p:grpSpPr>
            <a:xfrm>
              <a:off x="646709" y="2074672"/>
              <a:ext cx="3384000" cy="4063380"/>
              <a:chOff x="646710" y="2074672"/>
              <a:chExt cx="3384000" cy="4063380"/>
            </a:xfrm>
          </p:grpSpPr>
          <p:sp>
            <p:nvSpPr>
              <p:cNvPr id="17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数字化转型的推动</a:t>
                </a:r>
                <a:endParaRPr lang="en-US" altLang="zh-CN" sz="2000" b="1">
                  <a:latin typeface="Microsoft YaHei" panose="020b0503020204020204" pitchFamily="34" charset="-122"/>
                  <a:ea typeface="Microsoft YaHei" panose="020b0503020204020204" pitchFamily="34" charset="-122"/>
                </a:endParaRPr>
              </a:p>
            </p:txBody>
          </p:sp>
          <p:sp>
            <p:nvSpPr>
              <p:cNvPr id="17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企业数字化转型的进程加速，对云计算的需求不断增加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企业需要将现有的业务系统迁移到云平台，以实现更高效、灵活的资源调度和管理</a:t>
                </a:r>
                <a:endParaRPr/>
              </a:p>
            </p:txBody>
          </p:sp>
          <p:pic>
            <p:nvPicPr>
              <p:cNvPr id="175"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76" name=""/>
            <p:cNvGrpSpPr/>
            <p:nvPr/>
          </p:nvGrpSpPr>
          <p:grpSpPr>
            <a:xfrm>
              <a:off x="4397155" y="2074672"/>
              <a:ext cx="3384000" cy="4063380"/>
              <a:chOff x="646710" y="2074672"/>
              <a:chExt cx="3384000" cy="4063380"/>
            </a:xfrm>
          </p:grpSpPr>
          <p:sp>
            <p:nvSpPr>
              <p:cNvPr id="177"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8"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业务连续性的要求</a:t>
                </a:r>
                <a:endParaRPr lang="en-US" altLang="zh-CN" sz="2000" b="1">
                  <a:latin typeface="Microsoft YaHei" panose="020b0503020204020204" pitchFamily="34" charset="-122"/>
                  <a:ea typeface="Microsoft YaHei" panose="020b0503020204020204" pitchFamily="34" charset="-122"/>
                </a:endParaRPr>
              </a:p>
            </p:txBody>
          </p:sp>
          <p:sp>
            <p:nvSpPr>
              <p:cNvPr id="179"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企业业务对连续性有较高要求，不允许出现中断或停机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云迁移过程中需要确保业务系统的正常运行，避免数据丢失或业务中断</a:t>
                </a:r>
                <a:endParaRPr/>
              </a:p>
            </p:txBody>
          </p:sp>
          <p:pic>
            <p:nvPicPr>
              <p:cNvPr id="180"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181" name=""/>
            <p:cNvGrpSpPr/>
            <p:nvPr/>
          </p:nvGrpSpPr>
          <p:grpSpPr>
            <a:xfrm>
              <a:off x="8147601" y="2074672"/>
              <a:ext cx="3384000" cy="4063380"/>
              <a:chOff x="646710" y="2074672"/>
              <a:chExt cx="3384000" cy="4063380"/>
            </a:xfrm>
          </p:grpSpPr>
          <p:sp>
            <p:nvSpPr>
              <p:cNvPr id="18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成本优化的需求</a:t>
                </a:r>
                <a:endParaRPr lang="en-US" altLang="zh-CN" sz="2000" b="1">
                  <a:latin typeface="Microsoft YaHei" panose="020b0503020204020204" pitchFamily="34" charset="-122"/>
                  <a:ea typeface="Microsoft YaHei" panose="020b0503020204020204" pitchFamily="34" charset="-122"/>
                </a:endParaRPr>
              </a:p>
            </p:txBody>
          </p:sp>
          <p:sp>
            <p:nvSpPr>
              <p:cNvPr id="18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企业希望通过云迁移实现成本的优化，降低运维成本和硬件投资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云迁移不停机全服务器迁移方案可以帮助企业在迁移过程中降低成本，提高资源利用率</a:t>
                </a:r>
                <a:endParaRPr/>
              </a:p>
            </p:txBody>
          </p:sp>
          <p:pic>
            <p:nvPicPr>
              <p:cNvPr id="185"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grpSp>
        <p:nvGrpSpPr>
          <p:cNvPr id="18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88" name="Group 9"/>
            <p:cNvGrpSpPr/>
            <p:nvPr/>
          </p:nvGrpSpPr>
          <p:grpSpPr>
            <a:xfrm>
              <a:off x="5982796" y="1521950"/>
              <a:ext cx="5687135" cy="1523479"/>
              <a:chOff x="5982796" y="1521950"/>
              <a:chExt cx="5687135" cy="1523479"/>
            </a:xfrm>
          </p:grpSpPr>
          <p:sp>
            <p:nvSpPr>
              <p:cNvPr id="18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业务系统迁移的复杂性</a:t>
                </a:r>
                <a:endParaRPr/>
              </a:p>
            </p:txBody>
          </p:sp>
          <p:sp>
            <p:nvSpPr>
              <p:cNvPr id="19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企业业务系统繁多，涉及多种类型的应用和数据库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迁移过程中需要考虑数据一致性、应用兼容性等问题</a:t>
                </a:r>
                <a:endParaRPr/>
              </a:p>
            </p:txBody>
          </p:sp>
        </p:grpSp>
        <p:grpSp>
          <p:nvGrpSpPr>
            <p:cNvPr id="191" name="Group 2"/>
            <p:cNvGrpSpPr/>
            <p:nvPr/>
          </p:nvGrpSpPr>
          <p:grpSpPr>
            <a:xfrm>
              <a:off x="5982796" y="3170591"/>
              <a:ext cx="5783287" cy="1523479"/>
              <a:chOff x="5982796" y="3170591"/>
              <a:chExt cx="5783287" cy="1523479"/>
            </a:xfrm>
          </p:grpSpPr>
          <p:sp>
            <p:nvSpPr>
              <p:cNvPr id="19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数据安全和合规性要求</a:t>
                </a:r>
                <a:endParaRPr/>
              </a:p>
            </p:txBody>
          </p:sp>
          <p:sp>
            <p:nvSpPr>
              <p:cNvPr id="19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企业数据具有较高的安全性和合规性要求，需要确保数据在迁移过程中的安全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云迁移不停机全服务器迁移方案需要满足企业数据安全和合规性的要求</a:t>
                </a:r>
                <a:endParaRPr/>
              </a:p>
            </p:txBody>
          </p:sp>
        </p:grpSp>
        <p:grpSp>
          <p:nvGrpSpPr>
            <p:cNvPr id="194" name="Group 5"/>
            <p:cNvGrpSpPr/>
            <p:nvPr/>
          </p:nvGrpSpPr>
          <p:grpSpPr>
            <a:xfrm>
              <a:off x="5982796" y="4823246"/>
              <a:ext cx="5783287" cy="1523479"/>
              <a:chOff x="5982796" y="4823246"/>
              <a:chExt cx="5783287" cy="1523479"/>
            </a:xfrm>
          </p:grpSpPr>
          <p:sp>
            <p:nvSpPr>
              <p:cNvPr id="19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迁移过程的监控和管理</a:t>
                </a:r>
                <a:endParaRPr/>
              </a:p>
            </p:txBody>
          </p:sp>
          <p:sp>
            <p:nvSpPr>
              <p:cNvPr id="19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企业需要在迁移过程中实时监控业务系统的运行状态，确保业务连续性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云迁移不停机全服务器迁移方案需要提供实时的监控和管理功能，以便企业进行迁移决策</a:t>
                </a:r>
                <a:endParaRPr/>
              </a:p>
            </p:txBody>
          </p:sp>
        </p:grpSp>
      </p:grpSp>
      <p:pic>
        <p:nvPicPr>
          <p:cNvPr id="19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9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云迁移不停机全服务器迁移方案的需求分析</a:t>
            </a:r>
            <a:endParaRPr lang="en-US" altLang="zh-CN" sz="2800" b="1">
              <a:latin typeface="+mj-ea"/>
              <a:ea typeface="+mj-ea"/>
            </a:endParaRPr>
          </a:p>
        </p:txBody>
      </p:sp>
      <p:sp>
        <p:nvSpPr>
          <p:cNvPr id="19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2" name="" descr="{&quot;isTemplate&quot;:true,&quot;type&quot;:3}"/>
        <p:cNvGrpSpPr/>
        <p:nvPr/>
      </p:nvGrpSpPr>
      <p:grpSpPr>
        <a:xfrm>
          <a:off x="0" y="0"/>
          <a:ext cx="0" cy="0"/>
        </a:xfrm>
      </p:grpSpPr>
      <p:pic>
        <p:nvPicPr>
          <p:cNvPr id="203"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04"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05" name="组合 3"/>
            <p:cNvGrpSpPr/>
            <p:nvPr/>
          </p:nvGrpSpPr>
          <p:grpSpPr>
            <a:xfrm>
              <a:off x="5582412" y="1807048"/>
              <a:ext cx="5629117" cy="1487888"/>
              <a:chOff x="571500" y="1815543"/>
              <a:chExt cx="5629117" cy="1487888"/>
            </a:xfrm>
          </p:grpSpPr>
          <p:sp>
            <p:nvSpPr>
              <p:cNvPr id="20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实现业务系统的不停机迁移</a:t>
                </a:r>
                <a:endParaRPr lang="en-US" b="1">
                  <a:solidFill>
                    <a:schemeClr val="accent1">
                      <a:alpha val="100000"/>
                    </a:schemeClr>
                  </a:solidFill>
                  <a:latin typeface="微软雅黑"/>
                  <a:ea typeface="微软雅黑"/>
                </a:endParaRPr>
              </a:p>
            </p:txBody>
          </p:sp>
          <p:sp>
            <p:nvSpPr>
              <p:cNvPr id="207"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在迁移过程中，确保业务系统的正常运行，避免数据丢失或业务中断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迁移完成后，实现业务系统在云平台上的无缝运行</a:t>
                </a:r>
                <a:endParaRPr/>
              </a:p>
            </p:txBody>
          </p:sp>
          <p:sp>
            <p:nvSpPr>
              <p:cNvPr id="208"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09" name="组合 7"/>
            <p:cNvGrpSpPr/>
            <p:nvPr/>
          </p:nvGrpSpPr>
          <p:grpSpPr>
            <a:xfrm>
              <a:off x="5582412" y="3393011"/>
              <a:ext cx="5629118" cy="1487888"/>
              <a:chOff x="571500" y="1815543"/>
              <a:chExt cx="5629118" cy="1487888"/>
            </a:xfrm>
          </p:grpSpPr>
          <p:sp>
            <p:nvSpPr>
              <p:cNvPr id="210"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优化成本和资源利用率</a:t>
                </a:r>
                <a:endParaRPr lang="en-US" b="1">
                  <a:solidFill>
                    <a:schemeClr val="accent1">
                      <a:alpha val="100000"/>
                    </a:schemeClr>
                  </a:solidFill>
                  <a:latin typeface="微软雅黑"/>
                  <a:ea typeface="微软雅黑"/>
                </a:endParaRPr>
              </a:p>
            </p:txBody>
          </p:sp>
          <p:sp>
            <p:nvSpPr>
              <p:cNvPr id="21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通过云迁移不停机全服务器迁移方案，实现成本的优化，降低运维成本和硬件投资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提高资源利用率，实现资源的灵活调度和管理</a:t>
                </a:r>
                <a:endParaRPr/>
              </a:p>
            </p:txBody>
          </p:sp>
          <p:sp>
            <p:nvSpPr>
              <p:cNvPr id="212"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3" name="组合 11"/>
            <p:cNvGrpSpPr/>
            <p:nvPr/>
          </p:nvGrpSpPr>
          <p:grpSpPr>
            <a:xfrm>
              <a:off x="5582412" y="4978974"/>
              <a:ext cx="5629118" cy="1487888"/>
              <a:chOff x="571500" y="1815543"/>
              <a:chExt cx="5629118" cy="1487888"/>
            </a:xfrm>
          </p:grpSpPr>
          <p:sp>
            <p:nvSpPr>
              <p:cNvPr id="214"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保障数据安全和合规性</a:t>
                </a:r>
                <a:endParaRPr lang="en-US" b="1">
                  <a:solidFill>
                    <a:schemeClr val="accent1">
                      <a:alpha val="100000"/>
                    </a:schemeClr>
                  </a:solidFill>
                  <a:latin typeface="微软雅黑"/>
                  <a:ea typeface="微软雅黑"/>
                </a:endParaRPr>
              </a:p>
            </p:txBody>
          </p:sp>
          <p:sp>
            <p:nvSpPr>
              <p:cNvPr id="215"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云迁移不停机全服务器迁移方案需要满足企业数据安全和合规性的要求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在迁移过程中，确保数据的安全和完整</a:t>
                </a:r>
                <a:endParaRPr/>
              </a:p>
            </p:txBody>
          </p:sp>
          <p:sp>
            <p:nvSpPr>
              <p:cNvPr id="216"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云迁移不停机全服务器迁移方案的目标</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2}"/>
        <p:cNvGrpSpPr/>
        <p:nvPr/>
      </p:nvGrpSpPr>
      <p:grpSpPr>
        <a:xfrm>
          <a:off x="0" y="0"/>
          <a:ext cx="0" cy="0"/>
        </a:xfrm>
      </p:grpSpPr>
      <p:sp>
        <p:nvSpPr>
          <p:cNvPr id="219"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900"/>
              <a:t>云迁移不停机全服务器迁移方案设计与实施</a:t>
            </a:r>
            <a:endParaRPr/>
          </a:p>
        </p:txBody>
      </p:sp>
      <p:sp>
        <p:nvSpPr>
          <p:cNvPr id="22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pic>
        <p:nvPicPr>
          <p:cNvPr id="222"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223"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224" name="Group 365"/>
            <p:cNvGrpSpPr/>
            <p:nvPr/>
          </p:nvGrpSpPr>
          <p:grpSpPr>
            <a:xfrm>
              <a:off x="763829" y="1509487"/>
              <a:ext cx="4625399" cy="1544525"/>
              <a:chOff x="763829" y="1509487"/>
              <a:chExt cx="4625399" cy="1544525"/>
            </a:xfrm>
          </p:grpSpPr>
          <p:sp>
            <p:nvSpPr>
              <p:cNvPr id="225"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在设计迁移方案时，优先考虑业务系统的连续性，确保迁移过程中业务不受影响</a:t>
                </a:r>
                <a:endParaRPr/>
              </a:p>
            </p:txBody>
          </p:sp>
          <p:sp>
            <p:nvSpPr>
              <p:cNvPr id="227"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业务连续性优先</a:t>
                </a:r>
                <a:endParaRPr/>
              </a:p>
            </p:txBody>
          </p:sp>
        </p:grpSp>
        <p:grpSp>
          <p:nvGrpSpPr>
            <p:cNvPr id="228" name="Group 369"/>
            <p:cNvGrpSpPr/>
            <p:nvPr/>
          </p:nvGrpSpPr>
          <p:grpSpPr>
            <a:xfrm>
              <a:off x="763829" y="3118831"/>
              <a:ext cx="4625399" cy="1544525"/>
              <a:chOff x="763829" y="3118831"/>
              <a:chExt cx="4625399" cy="1544525"/>
            </a:xfrm>
          </p:grpSpPr>
          <p:sp>
            <p:nvSpPr>
              <p:cNvPr id="229"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迁移方案需要满足企业数据安全和合规性的要求，确保数据在迁移过程中的安全</a:t>
                </a:r>
                <a:endParaRPr/>
              </a:p>
            </p:txBody>
          </p:sp>
          <p:sp>
            <p:nvSpPr>
              <p:cNvPr id="230"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数据安全与合规性</a:t>
                </a:r>
                <a:endParaRPr/>
              </a:p>
            </p:txBody>
          </p:sp>
          <p:sp>
            <p:nvSpPr>
              <p:cNvPr id="231"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2" name="Group 373"/>
            <p:cNvGrpSpPr/>
            <p:nvPr/>
          </p:nvGrpSpPr>
          <p:grpSpPr>
            <a:xfrm>
              <a:off x="763829" y="4755268"/>
              <a:ext cx="4625399" cy="1544526"/>
              <a:chOff x="763829" y="4755268"/>
              <a:chExt cx="4625399" cy="1544526"/>
            </a:xfrm>
          </p:grpSpPr>
          <p:sp>
            <p:nvSpPr>
              <p:cNvPr id="233"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通过设计优化的迁移方案，实现成本的优化，降低运维成本和硬件投资</a:t>
                </a:r>
                <a:endParaRPr/>
              </a:p>
            </p:txBody>
          </p:sp>
          <p:sp>
            <p:nvSpPr>
              <p:cNvPr id="234"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成本优化</a:t>
                </a:r>
                <a:endParaRPr/>
              </a:p>
            </p:txBody>
          </p:sp>
          <p:sp>
            <p:nvSpPr>
              <p:cNvPr id="235"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云迁移不停机全服务器迁移方案设计原则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sp>
        <p:nvSpPr>
          <p:cNvPr id="23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云迁移不停机全服务器迁移方案实施步骤</a:t>
            </a:r>
            <a:endParaRPr lang="en-US" altLang="zh-CN" sz="2800" b="1">
              <a:latin typeface="+mj-ea"/>
              <a:ea typeface="+mj-ea"/>
            </a:endParaRPr>
          </a:p>
        </p:txBody>
      </p:sp>
      <p:grpSp>
        <p:nvGrpSpPr>
          <p:cNvPr id="239" name=""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240" name=""/>
            <p:cNvGrpSpPr/>
            <p:nvPr/>
          </p:nvGrpSpPr>
          <p:grpSpPr>
            <a:xfrm>
              <a:off x="660399" y="2074672"/>
              <a:ext cx="2584800" cy="4063380"/>
              <a:chOff x="660399" y="2074672"/>
              <a:chExt cx="2584800" cy="4063380"/>
            </a:xfrm>
          </p:grpSpPr>
          <p:sp>
            <p:nvSpPr>
              <p:cNvPr id="241"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2"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评估现有业务系统</a:t>
                </a:r>
                <a:endParaRPr lang="en-US" altLang="zh-CN" sz="2000" b="1">
                  <a:latin typeface="Microsoft YaHei" panose="020b0503020204020204" pitchFamily="34" charset="-122"/>
                  <a:ea typeface="Microsoft YaHei" panose="020b0503020204020204" pitchFamily="34" charset="-122"/>
                </a:endParaRPr>
              </a:p>
            </p:txBody>
          </p:sp>
          <p:sp>
            <p:nvSpPr>
              <p:cNvPr id="243"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对现有业务系统进行全面评估，了解业务系统的架构、应用、数据库等情况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确定迁移方案和迁移策略</a:t>
                </a:r>
                <a:endParaRPr/>
              </a:p>
            </p:txBody>
          </p:sp>
          <p:pic>
            <p:nvPicPr>
              <p:cNvPr id="244"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245" name=""/>
            <p:cNvGrpSpPr/>
            <p:nvPr/>
          </p:nvGrpSpPr>
          <p:grpSpPr>
            <a:xfrm>
              <a:off x="3422533" y="2074672"/>
              <a:ext cx="2584800" cy="4063380"/>
              <a:chOff x="660399" y="2074672"/>
              <a:chExt cx="2584800" cy="4063380"/>
            </a:xfrm>
          </p:grpSpPr>
          <p:sp>
            <p:nvSpPr>
              <p:cNvPr id="246"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7"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设计迁移方案</a:t>
                </a:r>
                <a:endParaRPr lang="en-US" altLang="zh-CN" sz="2000" b="1">
                  <a:latin typeface="Microsoft YaHei" panose="020b0503020204020204" pitchFamily="34" charset="-122"/>
                  <a:ea typeface="Microsoft YaHei" panose="020b0503020204020204" pitchFamily="34" charset="-122"/>
                </a:endParaRPr>
              </a:p>
            </p:txBody>
          </p:sp>
          <p:sp>
            <p:nvSpPr>
              <p:cNvPr id="248"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根据评估结果，设计不停机全服务器迁移方案，包括迁移路径、迁移方式、监控策略等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制定详细的迁移计划和时间表</a:t>
                </a:r>
                <a:endParaRPr/>
              </a:p>
            </p:txBody>
          </p:sp>
          <p:pic>
            <p:nvPicPr>
              <p:cNvPr id="249"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50" name=""/>
            <p:cNvGrpSpPr/>
            <p:nvPr/>
          </p:nvGrpSpPr>
          <p:grpSpPr>
            <a:xfrm>
              <a:off x="6184667" y="2074672"/>
              <a:ext cx="2584800" cy="4063380"/>
              <a:chOff x="660399" y="2074672"/>
              <a:chExt cx="2584800" cy="4063380"/>
            </a:xfrm>
          </p:grpSpPr>
          <p:sp>
            <p:nvSpPr>
              <p:cNvPr id="251"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2"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实施迁移</a:t>
                </a:r>
                <a:endParaRPr lang="en-US" altLang="zh-CN" sz="2000" b="1">
                  <a:latin typeface="Microsoft YaHei" panose="020b0503020204020204" pitchFamily="34" charset="-122"/>
                  <a:ea typeface="Microsoft YaHei" panose="020b0503020204020204" pitchFamily="34" charset="-122"/>
                </a:endParaRPr>
              </a:p>
            </p:txBody>
          </p:sp>
          <p:sp>
            <p:nvSpPr>
              <p:cNvPr id="253"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按照迁移方案，分阶段、分批次进行业务系统的迁移，确保迁移过程中的业务连续性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在迁移过程中，实时监控业务系统的运行状态，确保数据安全和完整</a:t>
                </a:r>
                <a:endParaRPr/>
              </a:p>
            </p:txBody>
          </p:sp>
          <p:pic>
            <p:nvPicPr>
              <p:cNvPr id="254"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55" name=""/>
            <p:cNvGrpSpPr/>
            <p:nvPr/>
          </p:nvGrpSpPr>
          <p:grpSpPr>
            <a:xfrm>
              <a:off x="8946801" y="2074672"/>
              <a:ext cx="2584800" cy="4063380"/>
              <a:chOff x="660399" y="2074672"/>
              <a:chExt cx="2584800" cy="4063380"/>
            </a:xfrm>
          </p:grpSpPr>
          <p:sp>
            <p:nvSpPr>
              <p:cNvPr id="256"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7"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迁移后优化</a:t>
                </a:r>
                <a:endParaRPr lang="en-US" altLang="zh-CN" sz="2000" b="1">
                  <a:latin typeface="Microsoft YaHei" panose="020b0503020204020204" pitchFamily="34" charset="-122"/>
                  <a:ea typeface="Microsoft YaHei" panose="020b0503020204020204" pitchFamily="34" charset="-122"/>
                </a:endParaRPr>
              </a:p>
            </p:txBody>
          </p:sp>
          <p:sp>
            <p:nvSpPr>
              <p:cNvPr id="258"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在迁移完成后，对业务系统进行优化，提高资源利用率，实现成本的优化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持续监控业务系统的运行状态，确保业务连续性</a:t>
                </a:r>
                <a:endParaRPr/>
              </a:p>
            </p:txBody>
          </p:sp>
          <p:pic>
            <p:nvPicPr>
              <p:cNvPr id="259" name="图片 11" descr="{&quot;isTemplate&quot;:true,&quot;type&quot;:&quot;image&quot;,&quot;canOmit&quot;:false}"/>
              <p:cNvPicPr>
                <a:picLocks noChangeAspect="1"/>
              </p:cNvPicPr>
              <p:nvPr/>
            </p:nvPicPr>
            <p:blipFill>
              <a:blip r:embed="rId5"/>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0" name="" descr="{&quot;isTemplate&quot;:true,&quot;type&quot;:3}"/>
        <p:cNvGrpSpPr/>
        <p:nvPr/>
      </p:nvGrpSpPr>
      <p:grpSpPr>
        <a:xfrm>
          <a:off x="0" y="0"/>
          <a:ext cx="0" cy="0"/>
        </a:xfrm>
      </p:grpSpPr>
      <p:pic>
        <p:nvPicPr>
          <p:cNvPr id="261"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62"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63" name="组合 4"/>
            <p:cNvGrpSpPr/>
            <p:nvPr/>
          </p:nvGrpSpPr>
          <p:grpSpPr>
            <a:xfrm>
              <a:off x="660396" y="1892786"/>
              <a:ext cx="5622867" cy="1446014"/>
              <a:chOff x="571500" y="1815543"/>
              <a:chExt cx="5622867" cy="1446014"/>
            </a:xfrm>
          </p:grpSpPr>
          <p:sp>
            <p:nvSpPr>
              <p:cNvPr id="26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持续监控与优化</a:t>
                </a:r>
                <a:endParaRPr lang="en-US" b="1">
                  <a:solidFill>
                    <a:schemeClr val="accent1">
                      <a:alpha val="100000"/>
                    </a:schemeClr>
                  </a:solidFill>
                  <a:latin typeface="微软雅黑"/>
                  <a:ea typeface="微软雅黑"/>
                </a:endParaRPr>
              </a:p>
            </p:txBody>
          </p:sp>
          <p:sp>
            <p:nvSpPr>
              <p:cNvPr id="265"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在迁移完成后，持续监控业务系统的运行状态，根据需要进行优化和改进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提高资源利用率，实现成本的优化</a:t>
                </a:r>
                <a:endParaRPr/>
              </a:p>
            </p:txBody>
          </p:sp>
          <p:sp>
            <p:nvSpPr>
              <p:cNvPr id="266"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67" name="组合 8"/>
            <p:cNvGrpSpPr/>
            <p:nvPr/>
          </p:nvGrpSpPr>
          <p:grpSpPr>
            <a:xfrm>
              <a:off x="660396" y="3478749"/>
              <a:ext cx="5622868" cy="1446014"/>
              <a:chOff x="571500" y="1815543"/>
              <a:chExt cx="5622868" cy="1446014"/>
            </a:xfrm>
          </p:grpSpPr>
          <p:sp>
            <p:nvSpPr>
              <p:cNvPr id="26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经验总结与分享</a:t>
                </a:r>
                <a:endParaRPr lang="en-US" b="1">
                  <a:solidFill>
                    <a:schemeClr val="accent1">
                      <a:alpha val="100000"/>
                    </a:schemeClr>
                  </a:solidFill>
                  <a:latin typeface="微软雅黑"/>
                  <a:ea typeface="微软雅黑"/>
                </a:endParaRPr>
              </a:p>
            </p:txBody>
          </p:sp>
          <p:sp>
            <p:nvSpPr>
              <p:cNvPr id="269"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总结云迁移不停机全服务器迁移方案的实施经验，形成最佳实践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与企业内其他团队分享，提高企业整体迁移能力</a:t>
                </a:r>
                <a:endParaRPr/>
              </a:p>
            </p:txBody>
          </p:sp>
          <p:sp>
            <p:nvSpPr>
              <p:cNvPr id="270"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71" name="组合 12"/>
            <p:cNvGrpSpPr/>
            <p:nvPr/>
          </p:nvGrpSpPr>
          <p:grpSpPr>
            <a:xfrm>
              <a:off x="660396" y="5064711"/>
              <a:ext cx="5622867" cy="1446014"/>
              <a:chOff x="571500" y="1815543"/>
              <a:chExt cx="5622867" cy="1446014"/>
            </a:xfrm>
          </p:grpSpPr>
          <p:sp>
            <p:nvSpPr>
              <p:cNvPr id="27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技术更新与改进</a:t>
                </a:r>
                <a:endParaRPr lang="en-US" b="1">
                  <a:solidFill>
                    <a:schemeClr val="accent1">
                      <a:alpha val="100000"/>
                    </a:schemeClr>
                  </a:solidFill>
                  <a:latin typeface="微软雅黑"/>
                  <a:ea typeface="微软雅黑"/>
                </a:endParaRPr>
              </a:p>
            </p:txBody>
          </p:sp>
          <p:sp>
            <p:nvSpPr>
              <p:cNvPr id="273"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关注云计算领域的技术更新，不断提高云迁移不停机全服务器迁移方案的技术水平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根据企业业务需求，不断优化和改进迁移方案</a:t>
                </a:r>
                <a:endParaRPr/>
              </a:p>
            </p:txBody>
          </p:sp>
          <p:sp>
            <p:nvSpPr>
              <p:cNvPr id="274"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7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云迁移不停机全服务器迁移方案优化与改进</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100"/>
              <a:t>云迁移不停机全服务器迁移方案关键技术</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云迁移不停机全服务器迁移方案中的负载均衡技术</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应用负载均衡</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在迁移过程中，使用负载均衡技术将业务流量分散到多个服务器，确保业务系统的稳定性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在云平台上新部署应用时，配置负载均衡器，实现流量的平滑过渡</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数据库负载均衡</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使用数据库负载均衡技术，将数据库读写请求分散到多个数据库实例，提高数据库的性能和稳定性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在云平台上新部署数据库时，配置负载均衡器，实现数据库请求的平滑过渡</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https://d.book118.com/237140001161006046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云迁移不停机全服务器迁移方案图_模板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2024-09-22T05:45:58.384</cp:lastPrinted>
  <dcterms:created xsi:type="dcterms:W3CDTF">2024-09-21T21:45:58Z</dcterms:created>
  <dcterms:modified xsi:type="dcterms:W3CDTF">2024-09-21T21:46:00Z</dcterms:modified>
</cp:coreProperties>
</file>