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17F3D92-E1EC-4851-9C2C-B17BC2703B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96C58E-709E-4312-9C66-96D1DFB90E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7F28068-D143-4F8E-9643-83D3573F0A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16682AA-E468-4068-83B6-1C3A53222F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F1FF843-78BA-4A8A-8A2A-D83B0A2DEC5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B9A487C-87FC-4753-90B5-0458727337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31B5ADC-A335-4C02-9292-24F21D7A341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11D7C7-4002-4709-A1AD-C349114B95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682CF1-F09B-45E0-A8E9-1235D9F6B3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1E1393-457F-4BA6-9FC0-85D390D56F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866278-9E66-4516-BC48-6D055775D2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7140031021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营销实务知识点总结归纳</a:t>
            </a: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solidFill>
                <a:latin typeface="Microsoft Yahei"/>
                <a:ea typeface="Microsoft Yahei"/>
                <a:cs typeface="Microsoft Yahei"/>
              </a:rPr>
              <a:t>汇报人：XXX</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solidFill>
                <a:latin typeface="Microsoft Yahei"/>
                <a:ea typeface="Microsoft Yahei"/>
                <a:cs typeface="Microsoft Yahei"/>
              </a:rPr>
              <a:t>2024-01-14</a:t>
            </a:r>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营销基础知识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消费者行为</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产品策略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定价策略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渠道策略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促销策略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数字营销与社交媒体营销</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solidFill>
                <a:latin typeface="Microsoft Yahei"/>
                <a:ea typeface="Microsoft Yahei"/>
                <a:cs typeface="Microsoft Yahei"/>
              </a:rPr>
              <a:t>营销基础知识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320" b="432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营销是关于企业如何创造、沟通、交付和获取价值以满足消费者和其他利益相关者的需求和期望的过程。</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营销是企业满足客户需求、实现盈利和竞争优势的关键环节，它有助于企业与消费者建立长期关系，提高品牌忠诚度和市场份额。</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营销的定义与重要性</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营销的重要性</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营销的定义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强调产品开发、设计、功能、品质等方面的差异化优势，以满足不同消费者的需求。</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产品（Product）</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根据市场需求、竞争状况和成本等因素，制定合理的价格策略，以吸引目标客户并实现盈利。</a:t>
            </a:r>
          </a:p>
        </p:txBody>
      </p:sp>
      <p:sp>
        <p:nvSpPr>
          <p:cNvPr id="9" name="AutoShape 9"/>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价格（Price）</a:t>
            </a:r>
          </a:p>
        </p:txBody>
      </p:sp>
      <p:sp>
        <p:nvSpPr>
          <p:cNvPr id="13" name="AutoShape 13"/>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建立有效的销售渠道，包括线上和线下渠道，以确保产品能够覆盖目标市场并方便消费者购买。</a:t>
            </a:r>
          </a:p>
        </p:txBody>
      </p:sp>
      <p:sp>
        <p:nvSpPr>
          <p:cNvPr id="16" name="AutoShape 16"/>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渠道（Place）</a:t>
            </a:r>
          </a:p>
        </p:txBody>
      </p:sp>
      <p:sp>
        <p:nvSpPr>
          <p:cNvPr id="18" name="AutoShape 18"/>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通过广告、促销、公关、销售等手段，提高品牌知名度和美誉度，吸引潜在客户并促进销售。</a:t>
            </a:r>
          </a:p>
        </p:txBody>
      </p:sp>
      <p:sp>
        <p:nvSpPr>
          <p:cNvPr id="21" name="AutoShape 21"/>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推广（Promotion）</a:t>
            </a:r>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营销组合（4P理论）</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市场细分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将市场划分为不同的消费群体，分析不同群体的需求、偏好和行为特征，以便企业更好地满足特定目标客户的需求。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市场定位</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根据企业自身特点和优势，选择一个或多个细分市场作为目标市场，并通过制定相应的营销策略，在消费者心中树立独特的品牌形象和竞争优势。</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市场细分与定位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solidFill>
                <a:latin typeface="Microsoft Yahei"/>
                <a:ea typeface="Microsoft Yahei"/>
                <a:cs typeface="Microsoft Yahei"/>
              </a:rPr>
              <a:t>消费者行为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405020"/>
            <a:ext cx="460057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消费者决策过程</a:t>
            </a:r>
          </a:p>
        </p:txBody>
      </p:sp>
      <p:sp>
        <p:nvSpPr>
          <p:cNvPr id="9" name="TextBox 9"/>
          <p:cNvSpPr txBox="1"/>
          <p:nvPr/>
        </p:nvSpPr>
        <p:spPr>
          <a:xfrm>
            <a:off x="1596603" y="1890788"/>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消费者在购买产品或服务时，会经历一系列的决策过程，包括需求认知、信息收集、评价与选择、购买决策和购后行为等阶段。</a:t>
            </a:r>
          </a:p>
        </p:txBody>
      </p:sp>
      <p:sp>
        <p:nvSpPr>
          <p:cNvPr id="10" name="TextBox 10"/>
          <p:cNvSpPr txBox="1"/>
          <p:nvPr/>
        </p:nvSpPr>
        <p:spPr>
          <a:xfrm>
            <a:off x="7246698" y="1405020"/>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评价与选择</a:t>
            </a:r>
          </a:p>
        </p:txBody>
      </p:sp>
      <p:sp>
        <p:nvSpPr>
          <p:cNvPr id="11" name="TextBox 11"/>
          <p:cNvSpPr txBox="1"/>
          <p:nvPr/>
        </p:nvSpPr>
        <p:spPr>
          <a:xfrm>
            <a:off x="7246698" y="1866404"/>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消费者根据收集的信息对产品或服务进行比较、评估，并做出选择。</a:t>
            </a:r>
          </a:p>
        </p:txBody>
      </p:sp>
      <p:sp>
        <p:nvSpPr>
          <p:cNvPr id="12" name="TextBox 12"/>
          <p:cNvSpPr txBox="1"/>
          <p:nvPr/>
        </p:nvSpPr>
        <p:spPr>
          <a:xfrm>
            <a:off x="1596603" y="3037215"/>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需求认知</a:t>
            </a:r>
          </a:p>
        </p:txBody>
      </p:sp>
      <p:sp>
        <p:nvSpPr>
          <p:cNvPr id="13" name="TextBox 13"/>
          <p:cNvSpPr txBox="1"/>
          <p:nvPr/>
        </p:nvSpPr>
        <p:spPr>
          <a:xfrm>
            <a:off x="1596603" y="3547367"/>
            <a:ext cx="44196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消费者意识到自己的需求或愿望，这是决策过程的起点。</a:t>
            </a:r>
          </a:p>
        </p:txBody>
      </p:sp>
      <p:sp>
        <p:nvSpPr>
          <p:cNvPr id="14" name="TextBox 14"/>
          <p:cNvSpPr txBox="1"/>
          <p:nvPr/>
        </p:nvSpPr>
        <p:spPr>
          <a:xfrm>
            <a:off x="7246698" y="3037215"/>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购买决策</a:t>
            </a:r>
          </a:p>
        </p:txBody>
      </p:sp>
      <p:sp>
        <p:nvSpPr>
          <p:cNvPr id="15" name="TextBox 15"/>
          <p:cNvSpPr txBox="1"/>
          <p:nvPr/>
        </p:nvSpPr>
        <p:spPr>
          <a:xfrm>
            <a:off x="7246698" y="3547367"/>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消费者做出购买决定，包括购买时间、地点和数量等。</a:t>
            </a:r>
          </a:p>
        </p:txBody>
      </p:sp>
      <p:sp>
        <p:nvSpPr>
          <p:cNvPr id="16" name="TextBox 16"/>
          <p:cNvSpPr txBox="1"/>
          <p:nvPr/>
        </p:nvSpPr>
        <p:spPr>
          <a:xfrm>
            <a:off x="1596603" y="4632977"/>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信息收集</a:t>
            </a:r>
          </a:p>
        </p:txBody>
      </p:sp>
      <p:sp>
        <p:nvSpPr>
          <p:cNvPr id="17" name="TextBox 17"/>
          <p:cNvSpPr txBox="1"/>
          <p:nvPr/>
        </p:nvSpPr>
        <p:spPr>
          <a:xfrm>
            <a:off x="1596603" y="5155321"/>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消费者通过各种渠道获取与需求相关的信息，如广告、口碑、社交媒体等。</a:t>
            </a:r>
          </a:p>
        </p:txBody>
      </p:sp>
      <p:sp>
        <p:nvSpPr>
          <p:cNvPr id="18" name="TextBox 18"/>
          <p:cNvSpPr txBox="1"/>
          <p:nvPr/>
        </p:nvSpPr>
        <p:spPr>
          <a:xfrm>
            <a:off x="7246698" y="4632977"/>
            <a:ext cx="473392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购后行为</a:t>
            </a:r>
          </a:p>
        </p:txBody>
      </p:sp>
      <p:sp>
        <p:nvSpPr>
          <p:cNvPr id="19" name="TextBox 19"/>
          <p:cNvSpPr txBox="1"/>
          <p:nvPr/>
        </p:nvSpPr>
        <p:spPr>
          <a:xfrm>
            <a:off x="7246698" y="5155321"/>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消费者使用产品或服务后，会对其产生评价，并影响未来的购买决策。</a:t>
            </a:r>
          </a:p>
        </p:txBody>
      </p:sp>
      <p:sp>
        <p:nvSpPr>
          <p:cNvPr id="20" name="Freeform 20"/>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消费者决策过程</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875" r="21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消费者在特定时期内对某些产品或服务的需求或愿望，这些需求或愿望受到多种因素的影响，如生理需求、心理需求和社会需求等。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消费者需求</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驱动消费者产生购买行为的内在动力，是消费者需求的本质体现。不同的消费者可能有不同的动机，同一消费者在不同时期也可能有不同的动机。</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消费者动机</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消费者需求与动机</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074" r="2807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消费者的心理活动过程，包括认知、情感和意志等过程，这些心理活动过程对消费者的行为产生影响。</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消费者心理</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消费者的行为受到多种因素的影响，如个性、生活方式、价值观等，表现出不同的特点，如冲动购买、品牌忠诚、比较购物等。</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消费者行为特点</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消费者心理与行为特点</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solidFill>
                <a:latin typeface="Microsoft Yahei"/>
                <a:ea typeface="Microsoft Yahei"/>
                <a:cs typeface="Microsoft Yahei"/>
              </a:rPr>
              <a:t>产品策略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衰退期策略</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寻找新的增长点，逐步退出市场或进行产品转型。</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成熟期策略</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维持市场份额，通过改进产品、降低成本等手段保持竞争优势。</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成长期策略</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通过市场扩张、品牌建设等手段，提高市场份额和品牌影响力。</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产品生命周期</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产品从研发、上市、成熟到衰退的过程，不同阶段需采取不同的营销策略。</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引入期策略</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重点在于提高产品知名度和吸引早期采用者，常采用快速渗透、缓慢渗透等策略。</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TextBox 7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产品生命周期与营销策略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208" r="13208"/>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538" r="1538"/>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新产品开发的重要性</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新产品开发流程</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新产品推广策略</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新产品市场拓展</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新产品开发与推广</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满足消费者需求、提高市场份额、保持竞争优势等。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采用广告、公关、销售促进等手段，提高产品知名度和吸引消费者试用。</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市场调研、创意产生、概念测试、产品开发、试销等步骤。</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根据市场定位和目标受众，制定相应的市场拓展计划。</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75" r="21875"/>
          <a:stretch>
            <a:fillRect/>
          </a:stretch>
        </p:blipFill>
        <p:spPr>
          <a:xfrm>
            <a:off x="4289936" y="1498289"/>
            <a:ext cx="3861422" cy="3861422"/>
          </a:xfrm>
          <a:prstGeom prst="diamond">
            <a:avLst/>
          </a:prstGeom>
        </p:spPr>
      </p:pic>
      <p:sp>
        <p:nvSpPr>
          <p:cNvPr id="3" name="AutoShape 3"/>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根据市场需求和竞争状况，为产品在市场上树立独特形象的过程。</a:t>
            </a:r>
          </a:p>
        </p:txBody>
      </p:sp>
      <p:sp>
        <p:nvSpPr>
          <p:cNvPr id="5" name="TextBox 5"/>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产品定位的概念</a:t>
            </a:r>
          </a:p>
        </p:txBody>
      </p:sp>
      <p:sp>
        <p:nvSpPr>
          <p:cNvPr id="6" name="Freeform 6"/>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识别潜在竞争优势、选择竞争优势、传播和巩固优势等。</a:t>
            </a:r>
          </a:p>
        </p:txBody>
      </p:sp>
      <p:sp>
        <p:nvSpPr>
          <p:cNvPr id="9" name="TextBox 9"/>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产品定位的步骤</a:t>
            </a:r>
          </a:p>
        </p:txBody>
      </p:sp>
      <p:sp>
        <p:nvSpPr>
          <p:cNvPr id="10" name="Freeform 10"/>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使产品在市场上脱颖而出，满足消费者独特需求，提高市场份额。</a:t>
            </a:r>
          </a:p>
        </p:txBody>
      </p:sp>
      <p:sp>
        <p:nvSpPr>
          <p:cNvPr id="13" name="TextBox 13"/>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产品差异化的重要性</a:t>
            </a:r>
          </a:p>
        </p:txBody>
      </p:sp>
      <p:sp>
        <p:nvSpPr>
          <p:cNvPr id="14" name="Freeform 14"/>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产品功能、品质、价格、品牌、服务等差异化手段。</a:t>
            </a:r>
          </a:p>
        </p:txBody>
      </p:sp>
      <p:sp>
        <p:nvSpPr>
          <p:cNvPr id="17" name="TextBox 17"/>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产品差异化的途径</a:t>
            </a:r>
          </a:p>
        </p:txBody>
      </p:sp>
      <p:sp>
        <p:nvSpPr>
          <p:cNvPr id="18" name="Freeform 18"/>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产品定位与差异化</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solidFill>
                <a:latin typeface="Microsoft Yahei"/>
                <a:ea typeface="Microsoft Yahei"/>
                <a:cs typeface="Microsoft Yahei"/>
              </a:rPr>
              <a:t>04</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solidFill>
                <a:latin typeface="Microsoft Yahei"/>
                <a:ea typeface="Microsoft Yahei"/>
                <a:cs typeface="Microsoft Yahei"/>
              </a:rPr>
              <a:t>定价策略</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https://d.book118.com/237140031021006043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2024-09-16T19:43:46.888</cp:lastPrinted>
  <dcterms:created xsi:type="dcterms:W3CDTF">2024-09-16T11:43:46Z</dcterms:created>
  <dcterms:modified xsi:type="dcterms:W3CDTF">2024-09-16T11:43:49Z</dcterms:modified>
</cp:coreProperties>
</file>