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9DC85-1ED6-417C-8783-E8513441D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52703-ABC0-42A0-AF73-44AFCC0F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781AF-546F-4E9B-8142-4BB2D0FFD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118D2-7B82-4BDD-9E35-68BFE032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804B9-E4B4-451D-8E8D-D4601519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3E6B9-6579-4351-B7CC-111EE4E8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77E8F-03EE-4E73-B5A3-1CA76D9B7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55A24-B4ED-4758-A59F-6ED311729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4D70C-6367-4DDF-8E93-74AB6D9D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CC52-9A16-4042-8407-BADC2FA3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0488-2DA6-4063-859E-911A0D08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015016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59232" y="1311105"/>
            <a:ext cx="5932170" cy="1617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锅巴品牌排行分析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20586" algn="l" rtl="0" eaLnBrk="0">
              <a:lnSpc>
                <a:spcPts val="7426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sp>
        <p:nvSpPr>
          <p:cNvPr id="3" name="path"/>
          <p:cNvSpPr/>
          <p:nvPr/>
        </p:nvSpPr>
        <p:spPr>
          <a:xfrm>
            <a:off x="958956" y="4948611"/>
            <a:ext cx="162576" cy="384069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path"/>
          <p:cNvSpPr/>
          <p:nvPr/>
        </p:nvSpPr>
        <p:spPr>
          <a:xfrm>
            <a:off x="958956" y="5502857"/>
            <a:ext cx="162576" cy="384068"/>
          </a:xfrm>
          <a:custGeom>
            <a:rect l="0" t="0" r="0" b="0"/>
            <a:pathLst>
              <a:path w="256" h="604">
                <a:moveTo>
                  <a:pt x="0" y="604"/>
                </a:moveTo>
                <a:lnTo>
                  <a:pt x="64" y="0"/>
                </a:lnTo>
                <a:lnTo>
                  <a:pt x="256" y="0"/>
                </a:lnTo>
                <a:lnTo>
                  <a:pt x="192" y="604"/>
                </a:lnTo>
                <a:lnTo>
                  <a:pt x="0" y="604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7" name="textbox 7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8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10"/>
          <p:cNvSpPr/>
          <p:nvPr/>
        </p:nvSpPr>
        <p:spPr>
          <a:xfrm>
            <a:off x="5472398" y="1580395"/>
            <a:ext cx="4479925" cy="2554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8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品牌排行分析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者对锅巴品牌的认知与选择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9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品牌的发展策略与建议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801535" y="-7132"/>
            <a:ext cx="4658995" cy="3747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6000"/>
              </a:lnSpc>
              <a:spcBef>
                <a:spcPts val="2775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965"/>
              </a:lnSpc>
            </a:pPr>
            <a:endParaRPr lang="Arial" altLang="Arial" sz="100"/>
          </a:p>
          <a:p>
            <a:pPr marL="956732" algn="l" rtl="0" eaLnBrk="0">
              <a:lnSpc>
                <a:spcPct val="92000"/>
              </a:lnSpc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锅巴市场概</a:t>
            </a: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textbox 19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CA72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268" algn="l" rtl="0" eaLnBrk="0">
              <a:lnSpc>
                <a:spcPct val="95000"/>
              </a:lnSpc>
              <a:spcBef>
                <a:spcPts val="2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锅巴的分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  <a:p>
            <a:pPr marL="228725" algn="l" rtl="0" eaLnBrk="0">
              <a:lnSpc>
                <a:spcPct val="86000"/>
              </a:lnSpc>
              <a:spcBef>
                <a:spcPts val="1511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锅巴主要分为中式锅巴和西式锅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巴。</a:t>
            </a:r>
            <a:endParaRPr lang="Microsoft YaHei" altLang="Microsoft YaHei" sz="1300"/>
          </a:p>
          <a:p>
            <a:pPr marL="240726" algn="l" rtl="0" eaLnBrk="0">
              <a:lnSpc>
                <a:spcPts val="2429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中式锅巴以大米、小米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等为主要原料，</a:t>
            </a:r>
            <a:endParaRPr lang="Microsoft YaHei" altLang="Microsoft YaHei" sz="1300"/>
          </a:p>
          <a:p>
            <a:pPr marL="245698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口感香脆；西式锅巴则以面粉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、黄油</a:t>
            </a:r>
            <a:endParaRPr lang="Microsoft YaHei" altLang="Microsoft YaHei" sz="1300"/>
          </a:p>
          <a:p>
            <a:pPr marL="228725" algn="l" rtl="0" eaLnBrk="0">
              <a:lnSpc>
                <a:spcPts val="2428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等为主要原料，口感酥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" name="textbox 20"/>
          <p:cNvSpPr/>
          <p:nvPr/>
        </p:nvSpPr>
        <p:spPr>
          <a:xfrm>
            <a:off x="644421" y="1460539"/>
            <a:ext cx="276669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73"/>
              </a:lnSpc>
            </a:pPr>
            <a:endParaRPr lang="Arial" altLang="Arial" sz="100"/>
          </a:p>
          <a:p>
            <a:pPr marL="13242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锅巴的定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锅巴通常指在烹饪过程中，由于锅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</a:t>
            </a:r>
            <a:endParaRPr lang="Microsoft YaHei" altLang="Microsoft YaHei" sz="1300"/>
          </a:p>
          <a:p>
            <a:pPr marL="1355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受热过度，导致底部形成的一层脆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2024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的焦黄色物质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锅巴的定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义与分类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3" name="textbox 43"/>
          <p:cNvSpPr/>
          <p:nvPr/>
        </p:nvSpPr>
        <p:spPr>
          <a:xfrm>
            <a:off x="1401292" y="5083106"/>
            <a:ext cx="9357994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38417" algn="l" rtl="0" eaLnBrk="0">
              <a:lnSpc>
                <a:spcPct val="83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目前，锅巴市场呈现出多元化、个性化的发展趋势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。除了传统的中式和西式锅巴，市场上还出现了各种口味和形</a:t>
            </a:r>
            <a:endParaRPr lang="Microsoft YaHei" altLang="Microsoft YaHei" sz="1500"/>
          </a:p>
          <a:p>
            <a:pPr marL="12700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状的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锅巴，如辣味锅巴、水果味锅巴、蔬菜锅巴等。同时，随着健康饮食的兴起，低糖、低脂、高纤维等健康型 </a:t>
            </a: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锅巴也逐渐受到消费</a:t>
            </a:r>
            <a:r>
              <a:rPr sz="1500" spc="-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的青睐。</a:t>
            </a:r>
            <a:endParaRPr lang="Microsoft YaHei" altLang="Microsoft YaHei" sz="1500"/>
          </a:p>
        </p:txBody>
      </p:sp>
      <p:sp>
        <p:nvSpPr>
          <p:cNvPr id="44" name="textbox 44"/>
          <p:cNvSpPr/>
          <p:nvPr/>
        </p:nvSpPr>
        <p:spPr>
          <a:xfrm>
            <a:off x="1413485" y="2388864"/>
            <a:ext cx="9319894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锅巴作为一道传统小吃，历史悠久。中式锅巴起源于中国南方，而西式锅巴则起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源于欧洲。随着全球化的进程，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锅巴逐渐成为世界各地人们喜爱的美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的历史与现状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67" name="picture 6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1414524" y="1629604"/>
            <a:ext cx="181292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2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锅巴市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的起源</a:t>
            </a:r>
            <a:endParaRPr lang="Microsoft YaHei" altLang="Microsoft YaHei" sz="2000"/>
          </a:p>
        </p:txBody>
      </p:sp>
      <p:sp>
        <p:nvSpPr>
          <p:cNvPr id="69" name="textbox 69"/>
          <p:cNvSpPr/>
          <p:nvPr/>
        </p:nvSpPr>
        <p:spPr>
          <a:xfrm>
            <a:off x="1402332" y="4348420"/>
            <a:ext cx="181292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6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锅巴市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的现状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textbox 71"/>
          <p:cNvSpPr/>
          <p:nvPr/>
        </p:nvSpPr>
        <p:spPr>
          <a:xfrm>
            <a:off x="7351147" y="3888130"/>
            <a:ext cx="3623945" cy="1703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68"/>
              </a:lnSpc>
            </a:pPr>
            <a:endParaRPr lang="Arial" altLang="Arial" sz="100"/>
          </a:p>
          <a:p>
            <a:pPr marL="1477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8401" algn="l" rtl="0" eaLnBrk="0">
              <a:lnSpc>
                <a:spcPct val="156000"/>
              </a:lnSpc>
              <a:spcBef>
                <a:spcPts val="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随着全球化的进程，各国美食文化相互交融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巴也将呈现出全球化的趋势。例如，中式锅巴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在欧美市场得到更广泛的推广和接受，而西式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巴也将在中国市场获得更多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机会。</a:t>
            </a:r>
            <a:endParaRPr lang="Microsoft YaHei" altLang="Microsoft YaHei" sz="1300"/>
          </a:p>
        </p:txBody>
      </p:sp>
      <p:sp>
        <p:nvSpPr>
          <p:cNvPr id="72" name="textbox 72"/>
          <p:cNvSpPr/>
          <p:nvPr/>
        </p:nvSpPr>
        <p:spPr>
          <a:xfrm>
            <a:off x="1687508" y="3888720"/>
            <a:ext cx="3935095" cy="139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2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3623" indent="8058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随着科技的进步和消费者口味的不断变化，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   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制作工艺和配方将不断创新。例如，使用新型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料制作锅巴、采用新型工艺提高锅巴口感和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品质等。</a:t>
            </a:r>
            <a:endParaRPr lang="Microsoft YaHei" altLang="Microsoft YaHei" sz="1300"/>
          </a:p>
        </p:txBody>
      </p:sp>
      <p:sp>
        <p:nvSpPr>
          <p:cNvPr id="73" name="textbox 73"/>
          <p:cNvSpPr/>
          <p:nvPr/>
        </p:nvSpPr>
        <p:spPr>
          <a:xfrm>
            <a:off x="7427747" y="1839874"/>
            <a:ext cx="3762375" cy="1395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26"/>
              </a:lnSpc>
            </a:pPr>
            <a:endParaRPr lang="Arial" altLang="Arial" sz="100"/>
          </a:p>
          <a:p>
            <a:pPr marL="1588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健康化趋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3557" indent="-857" algn="l" rtl="0" eaLnBrk="0">
              <a:lnSpc>
                <a:spcPct val="156000"/>
              </a:lnSpc>
              <a:spcBef>
                <a:spcPts val="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健康饮食已经成为现代人的生活方式，因此，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康型锅巴将成为未来的主流。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例如，低糖、低脂、 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高纤维等健康型锅巴将更加受到消费者的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睐。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1688260" y="1840464"/>
            <a:ext cx="3623945" cy="139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2"/>
              </a:lnSpc>
            </a:pPr>
            <a:endParaRPr lang="Arial" altLang="Arial" sz="100"/>
          </a:p>
          <a:p>
            <a:pPr marL="149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indent="8229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随着消费者需求的多样化，锅巴市场将更加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个性化需求的满足。例如，定制口味的锅巴、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殊形状的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巴等。</a:t>
            </a:r>
            <a:endParaRPr lang="Microsoft YaHei" altLang="Microsoft YaHei" sz="1300"/>
          </a:p>
        </p:txBody>
      </p:sp>
      <p:sp>
        <p:nvSpPr>
          <p:cNvPr id="75" name="textbox 75"/>
          <p:cNvSpPr/>
          <p:nvPr/>
        </p:nvSpPr>
        <p:spPr>
          <a:xfrm>
            <a:off x="442263" y="318468"/>
            <a:ext cx="4218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的未来趋势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360326" y="3803198"/>
            <a:ext cx="638131" cy="638131"/>
            <a:chExt cx="638131" cy="638131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34744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779390" y="3803198"/>
            <a:ext cx="638131" cy="638131"/>
            <a:chExt cx="638131" cy="638131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34743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6360326" y="1754944"/>
            <a:ext cx="638131" cy="638130"/>
            <a:chExt cx="638131" cy="638130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34744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779390" y="1754944"/>
            <a:ext cx="638131" cy="638130"/>
            <a:chExt cx="638131" cy="638130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4" name="rect"/>
          <p:cNvSpPr/>
          <p:nvPr/>
        </p:nvSpPr>
        <p:spPr>
          <a:xfrm>
            <a:off x="1093693" y="2393074"/>
            <a:ext cx="9525" cy="87254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" name="rect"/>
          <p:cNvSpPr/>
          <p:nvPr/>
        </p:nvSpPr>
        <p:spPr>
          <a:xfrm>
            <a:off x="6674631" y="2393074"/>
            <a:ext cx="9525" cy="87254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1093693" y="4441331"/>
            <a:ext cx="9525" cy="872547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rect"/>
          <p:cNvSpPr/>
          <p:nvPr/>
        </p:nvSpPr>
        <p:spPr>
          <a:xfrm>
            <a:off x="6674631" y="4441331"/>
            <a:ext cx="9525" cy="872547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9" name="textbox 109"/>
          <p:cNvSpPr/>
          <p:nvPr/>
        </p:nvSpPr>
        <p:spPr>
          <a:xfrm>
            <a:off x="801535" y="-7132"/>
            <a:ext cx="5610225" cy="3745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434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  <a:p>
            <a:pPr marL="915118" algn="l" rtl="0" eaLnBrk="0">
              <a:lnSpc>
                <a:spcPct val="85000"/>
              </a:lnSpc>
              <a:spcBef>
                <a:spcPts val="2866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1050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锅巴品牌排行分</a:t>
            </a: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51E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13" name="textbox 113"/>
          <p:cNvSpPr/>
          <p:nvPr/>
        </p:nvSpPr>
        <p:spPr>
          <a:xfrm>
            <a:off x="856318" y="2093114"/>
            <a:ext cx="2390775" cy="1247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28"/>
              </a:lnSpc>
            </a:pPr>
            <a:endParaRPr lang="Arial" altLang="Arial" sz="100"/>
          </a:p>
          <a:p>
            <a:pPr marL="1446249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1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根据各品牌在市场上的销售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2700" algn="l" rtl="0" eaLnBrk="0">
              <a:lnSpc>
                <a:spcPct val="86000"/>
              </a:lnSpc>
              <a:spcBef>
                <a:spcPts val="96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销售额等数据，评估其在市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300"/>
          </a:p>
          <a:p>
            <a:pPr algn="r" rtl="0" eaLnBrk="0">
              <a:lnSpc>
                <a:spcPts val="2427"/>
              </a:lnSpc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中的份额和影响力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4" name="textbox 114"/>
          <p:cNvSpPr/>
          <p:nvPr/>
        </p:nvSpPr>
        <p:spPr>
          <a:xfrm>
            <a:off x="9095047" y="2127090"/>
            <a:ext cx="2253614" cy="1229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85"/>
              </a:lnSpc>
            </a:pPr>
            <a:endParaRPr lang="Arial" altLang="Arial" sz="100"/>
          </a:p>
          <a:p>
            <a:pPr marL="1370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15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indent="686" algn="l" rtl="0" eaLnBrk="0">
              <a:lnSpc>
                <a:spcPct val="15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考察各品牌在产品研发、包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设计等方面的创新能力，以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估其市场竞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争力。</a:t>
            </a:r>
            <a:endParaRPr lang="Microsoft YaHei" altLang="Microsoft YaHei" sz="1300"/>
          </a:p>
        </p:txBody>
      </p:sp>
      <p:sp>
        <p:nvSpPr>
          <p:cNvPr id="115" name="textbox 115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排行的标准与方法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6" name="textbox 136"/>
          <p:cNvSpPr/>
          <p:nvPr/>
        </p:nvSpPr>
        <p:spPr>
          <a:xfrm>
            <a:off x="8067396" y="5190819"/>
            <a:ext cx="2392045" cy="812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6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分析各品牌的形象定位、品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300"/>
          </a:p>
          <a:p>
            <a:pPr marL="13214" algn="l" rtl="0" eaLnBrk="0">
              <a:lnSpc>
                <a:spcPct val="86000"/>
              </a:lnSpc>
              <a:spcBef>
                <a:spcPts val="95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价值等，以了解其在消费者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中的形象和认同度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7" name="textbox 137"/>
          <p:cNvSpPr/>
          <p:nvPr/>
        </p:nvSpPr>
        <p:spPr>
          <a:xfrm>
            <a:off x="2021210" y="5233345"/>
            <a:ext cx="2290445" cy="783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2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通过调查问卷、在线评价等</a:t>
            </a:r>
            <a:r>
              <a:rPr sz="120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1200"/>
          </a:p>
          <a:p>
            <a:pPr marL="19176" indent="-2590" algn="l" rtl="0" eaLnBrk="0">
              <a:lnSpc>
                <a:spcPct val="163000"/>
              </a:lnSpc>
              <a:spcBef>
                <a:spcPts val="17"/>
              </a:spcBef>
            </a:pPr>
            <a:r>
              <a:rPr sz="120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收集消费者对各品牌的评价</a:t>
            </a:r>
            <a:r>
              <a:rPr sz="12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 </a:t>
            </a:r>
            <a:r>
              <a:rPr sz="12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了解品牌的口碑和信誉度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38" name="textbox 138"/>
          <p:cNvSpPr/>
          <p:nvPr/>
        </p:nvSpPr>
        <p:spPr>
          <a:xfrm>
            <a:off x="2022068" y="4751757"/>
            <a:ext cx="102298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5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消费者口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碑</a:t>
            </a:r>
            <a:endParaRPr lang="Microsoft YaHei" altLang="Microsoft YaHei" sz="1500"/>
          </a:p>
        </p:txBody>
      </p:sp>
      <p:sp>
        <p:nvSpPr>
          <p:cNvPr id="139" name="textbox 139"/>
          <p:cNvSpPr/>
          <p:nvPr/>
        </p:nvSpPr>
        <p:spPr>
          <a:xfrm>
            <a:off x="9506575" y="4751157"/>
            <a:ext cx="81406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1098612" y="377123"/>
            <a:ext cx="4324350" cy="550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7"/>
              </a:lnSpc>
            </a:pPr>
            <a:endParaRPr lang="Arial" altLang="Arial" sz="100"/>
          </a:p>
          <a:p>
            <a:pPr marL="125008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排行前十名概述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27454" algn="l" rtl="0" eaLnBrk="0">
              <a:lnSpc>
                <a:spcPct val="92000"/>
              </a:lnSpc>
              <a:spcBef>
                <a:spcPts val="692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Microsoft YaHei" altLang="Microsoft YaHei" sz="2300"/>
          </a:p>
          <a:p>
            <a:pPr marL="12700" indent="2857" algn="l" rtl="0" eaLnBrk="0">
              <a:lnSpc>
                <a:spcPct val="122000"/>
              </a:lnSpc>
              <a:spcBef>
                <a:spcPts val="119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，消费者口碑良好，产品线丰富，创  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新能力较强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27454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2300"/>
          </a:p>
          <a:p>
            <a:pPr marL="13652" indent="1904" algn="l" rtl="0" eaLnBrk="0">
              <a:lnSpc>
                <a:spcPct val="122000"/>
              </a:lnSpc>
              <a:spcBef>
                <a:spcPts val="119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小，但消费者口碑极佳，产品品质卓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越，品牌形象独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7454" algn="l" rtl="0" eaLnBrk="0">
              <a:lnSpc>
                <a:spcPct val="92000"/>
              </a:lnSpc>
              <a:spcBef>
                <a:spcPts val="700"/>
              </a:spcBef>
            </a:pPr>
            <a:r>
              <a:rPr sz="23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algn="l" rtl="0" eaLnBrk="0">
              <a:lnSpc>
                <a:spcPct val="8933"/>
              </a:lnSpc>
            </a:pPr>
            <a:endParaRPr lang="Arial" altLang="Arial" sz="100"/>
          </a:p>
          <a:p>
            <a:pPr marL="12700" indent="2857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，消费者口碑一般，产品线较全，创  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新能力较弱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3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6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0" name="textbox 170"/>
          <p:cNvSpPr/>
          <p:nvPr/>
        </p:nvSpPr>
        <p:spPr>
          <a:xfrm>
            <a:off x="1176734" y="1650348"/>
            <a:ext cx="4403725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46"/>
              </a:lnSpc>
            </a:pPr>
            <a:endParaRPr lang="Arial" altLang="Arial" sz="100"/>
          </a:p>
          <a:p>
            <a:pPr marL="22568" algn="l" rtl="0" eaLnBrk="0">
              <a:lnSpc>
                <a:spcPct val="91000"/>
              </a:lnSpc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品牌D</a:t>
            </a:r>
            <a:endParaRPr lang="Microsoft YaHei" altLang="Microsoft YaHei" sz="1800"/>
          </a:p>
          <a:p>
            <a:pPr marL="12700" indent="1904" algn="l" rtl="0" eaLnBrk="0">
              <a:lnSpc>
                <a:spcPct val="122000"/>
              </a:lnSpc>
              <a:spcBef>
                <a:spcPts val="124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小，消费者口碑良好，产品创新性强，品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牌形象不够突出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2568" algn="l" rtl="0" eaLnBrk="0">
              <a:lnSpc>
                <a:spcPct val="91000"/>
              </a:lnSpc>
              <a:spcBef>
                <a:spcPts val="546"/>
              </a:spcBef>
            </a:pPr>
            <a:r>
              <a:rPr sz="18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800"/>
          </a:p>
          <a:p>
            <a:pPr marL="13080" indent="1523" algn="l" rtl="0" eaLnBrk="0">
              <a:lnSpc>
                <a:spcPct val="122000"/>
              </a:lnSpc>
              <a:spcBef>
                <a:spcPts val="124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，消费者口碑较差，产品线单一，创新能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力较弱。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22568" algn="l" rtl="0" eaLnBrk="0">
              <a:lnSpc>
                <a:spcPct val="91000"/>
              </a:lnSpc>
              <a:spcBef>
                <a:spcPts val="551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品牌F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7229"/>
              </a:lnSpc>
            </a:pPr>
            <a:endParaRPr lang="Arial" altLang="Arial" sz="100"/>
          </a:p>
          <a:p>
            <a:pPr marL="12700" indent="1904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小，消费者口碑一般，产品品质较好，品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牌形象不够突出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1210920" y="377123"/>
            <a:ext cx="4211954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排行前十名概述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197" name="table 197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921641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-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品牌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G</a:t>
                      </a:r>
                      <a:endParaRPr lang="Microsoft YaHei" altLang="Microsoft YaHei" sz="2300"/>
                    </a:p>
                    <a:p>
                      <a:pPr marL="412982" algn="l" rtl="0" eaLnBrk="0">
                        <a:lnSpc>
                          <a:spcPct val="91000"/>
                        </a:lnSpc>
                        <a:spcBef>
                          <a:spcPts val="934"/>
                        </a:spcBef>
                      </a:pPr>
                      <a:r>
                        <a:rPr sz="150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市场份额大，消费者口碑良好，产品线</a:t>
                      </a: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丰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富，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400"/>
                    </a:p>
                    <a:p>
                      <a:pPr marL="1648374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创新能力较弱。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8" name="table 198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913352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牌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H</a:t>
                      </a:r>
                      <a:endParaRPr lang="Microsoft YaHei" altLang="Microsoft YaHei" sz="2300"/>
                    </a:p>
                    <a:p>
                      <a:pPr marL="1171744" indent="-663511" algn="l" rtl="0" eaLnBrk="0">
                        <a:lnSpc>
                          <a:spcPct val="122000"/>
                        </a:lnSpc>
                        <a:spcBef>
                          <a:spcPts val="340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市场份额较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小，消费者口碑较好，产品创新         </a:t>
                      </a:r>
                      <a:r>
                        <a:rPr sz="150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性强，品牌形象不够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突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出。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sp>
        <p:nvSpPr>
          <p:cNvPr id="199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00" name="table 200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985079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牌I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12982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市场份额大，消费者口碑较差，产品线</a:t>
                      </a:r>
                      <a:r>
                        <a:rPr sz="150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较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全，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1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02" name="table 202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965184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5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</a:t>
                      </a:r>
                      <a:r>
                        <a:rPr sz="2300" spc="4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牌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J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8233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市场份额较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小，消费者口碑一般，产品品质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3" name="textbox 203"/>
          <p:cNvSpPr/>
          <p:nvPr/>
        </p:nvSpPr>
        <p:spPr>
          <a:xfrm>
            <a:off x="1210920" y="377123"/>
            <a:ext cx="4211954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排行前十名概述</a:t>
            </a:r>
            <a:endParaRPr lang="Microsoft YaHei" altLang="Microsoft YaHei" sz="3000"/>
          </a:p>
        </p:txBody>
      </p:sp>
      <p:sp>
        <p:nvSpPr>
          <p:cNvPr id="204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207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9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textbox 210"/>
          <p:cNvSpPr/>
          <p:nvPr/>
        </p:nvSpPr>
        <p:spPr>
          <a:xfrm>
            <a:off x="7745552" y="5602278"/>
            <a:ext cx="227266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较好，品牌形象不够突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1" name="textbox 211"/>
          <p:cNvSpPr/>
          <p:nvPr/>
        </p:nvSpPr>
        <p:spPr>
          <a:xfrm>
            <a:off x="2851405" y="5601135"/>
            <a:ext cx="132016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5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创新能力较弱。</a:t>
            </a:r>
            <a:endParaRPr lang="Microsoft YaHei" altLang="Microsoft YaHei" sz="1500"/>
          </a:p>
        </p:txBody>
      </p:sp>
      <p:sp>
        <p:nvSpPr>
          <p:cNvPr id="212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4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FFF0DC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FFF0DC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118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909578" y="3581228"/>
            <a:ext cx="8212095" cy="433493"/>
            <a:chExt cx="8212095" cy="433493"/>
          </a:xfrm>
        </p:grpSpPr>
        <p:sp>
          <p:nvSpPr>
            <p:cNvPr id="239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111035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222069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6333102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5047597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5108558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924371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985333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7172275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7233235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1" name="textbox 251"/>
          <p:cNvSpPr/>
          <p:nvPr/>
        </p:nvSpPr>
        <p:spPr>
          <a:xfrm>
            <a:off x="6869385" y="1520133"/>
            <a:ext cx="2499995" cy="1279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27644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牌D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12700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创新性强，口感独特，包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计新颖，具有一定的市场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潜力。</a:t>
            </a:r>
            <a:endParaRPr lang="Microsoft YaHei" altLang="Microsoft YaHei" sz="1500"/>
          </a:p>
        </p:txBody>
      </p:sp>
      <p:sp>
        <p:nvSpPr>
          <p:cNvPr id="252" name="textbox 252"/>
          <p:cNvSpPr/>
          <p:nvPr/>
        </p:nvSpPr>
        <p:spPr>
          <a:xfrm>
            <a:off x="2602254" y="1532325"/>
            <a:ext cx="2499360" cy="126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2745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Microsoft YaHei" altLang="Microsoft YaHei" sz="2300"/>
          </a:p>
          <a:p>
            <a:pPr algn="l" rtl="0" eaLnBrk="0">
              <a:lnSpc>
                <a:spcPct val="117000"/>
              </a:lnSpc>
            </a:pPr>
            <a:endParaRPr lang="Arial" altLang="Arial" sz="500"/>
          </a:p>
          <a:p>
            <a:pPr marL="12700" indent="10096" algn="l" rtl="0" eaLnBrk="0">
              <a:lnSpc>
                <a:spcPct val="12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品质卓越，口碑极佳，品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牌形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象独特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，具有较强的市场竞争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500"/>
          </a:p>
        </p:txBody>
      </p:sp>
      <p:sp>
        <p:nvSpPr>
          <p:cNvPr id="253" name="textbox 253"/>
          <p:cNvSpPr/>
          <p:nvPr/>
        </p:nvSpPr>
        <p:spPr>
          <a:xfrm>
            <a:off x="442263" y="318468"/>
            <a:ext cx="6504305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锅巴品牌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排行前五名的优势与特点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4" name="textbox 274"/>
          <p:cNvSpPr/>
          <p:nvPr/>
        </p:nvSpPr>
        <p:spPr>
          <a:xfrm>
            <a:off x="8997197" y="4403859"/>
            <a:ext cx="2654300" cy="996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28026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品牌E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16129" indent="-3429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实惠，口感好，渠道覆盖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面广，具有较大的市场影响力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5" name="textbox 275"/>
          <p:cNvSpPr/>
          <p:nvPr/>
        </p:nvSpPr>
        <p:spPr>
          <a:xfrm>
            <a:off x="4699971" y="4403859"/>
            <a:ext cx="2498725" cy="1022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26882" algn="l" rtl="0" eaLnBrk="0">
              <a:lnSpc>
                <a:spcPct val="92000"/>
              </a:lnSpc>
            </a:pPr>
            <a:r>
              <a:rPr sz="23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12700" indent="2285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，知名度高，产品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线较全，价格亲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民。</a:t>
            </a:r>
            <a:endParaRPr lang="Microsoft YaHei" altLang="Microsoft YaHei" sz="1500"/>
          </a:p>
        </p:txBody>
      </p:sp>
      <p:sp>
        <p:nvSpPr>
          <p:cNvPr id="276" name="textbox 276"/>
          <p:cNvSpPr/>
          <p:nvPr/>
        </p:nvSpPr>
        <p:spPr>
          <a:xfrm>
            <a:off x="526835" y="4403859"/>
            <a:ext cx="2461895" cy="1022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2764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12700" indent="3048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市场份额大，创新能力较强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产品线丰富，品质稳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277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0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281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3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284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287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9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291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351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3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351E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4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https://d.book118.com/237140150161006051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2024-09-25T05:10:57.094</cp:lastPrinted>
  <dcterms:created xsi:type="dcterms:W3CDTF">2024-09-24T21:10:57Z</dcterms:created>
  <dcterms:modified xsi:type="dcterms:W3CDTF">2024-09-24T21:10:58Z</dcterms:modified>
</cp:coreProperties>
</file>