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12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63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F4F2C-792C-4002-AFBD-82E37D648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E7E68-3F03-4169-88AF-A929C3F92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567A6-3F99-401F-86F5-C5A62E063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ACE7AE-9F2A-464A-B673-A27ACFAF8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F0B511-8C76-4EF6-B940-BF7776CBE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DAE858-6EEF-4026-A054-9CBB6B1A3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576E0C-53B5-4988-8407-DF4AD41D4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75ACE9-F6A4-429C-994D-5E9A205EE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C69097-14BA-46FD-8941-FDB7EE701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F27E5-F8C0-4482-9768-D826E12BE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CB8F4-9A73-46F2-9908-60E5D01C9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18" Type="http://schemas.openxmlformats.org/officeDocument/2006/relationships/tags" Target="../tags/tag214.xml" /><Relationship Id="rId19" Type="http://schemas.openxmlformats.org/officeDocument/2006/relationships/tags" Target="../tags/tag215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tags" Target="../tags/tag216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26" Type="http://schemas.openxmlformats.org/officeDocument/2006/relationships/tags" Target="../tags/tag240.xml" /><Relationship Id="rId27" Type="http://schemas.openxmlformats.org/officeDocument/2006/relationships/tags" Target="../tags/tag241.xml" /><Relationship Id="rId28" Type="http://schemas.openxmlformats.org/officeDocument/2006/relationships/tags" Target="../tags/tag242.xml" /><Relationship Id="rId29" Type="http://schemas.openxmlformats.org/officeDocument/2006/relationships/tags" Target="../tags/tag243.xml" /><Relationship Id="rId3" Type="http://schemas.openxmlformats.org/officeDocument/2006/relationships/tags" Target="../tags/tag217.xml" /><Relationship Id="rId30" Type="http://schemas.openxmlformats.org/officeDocument/2006/relationships/tags" Target="../tags/tag244.xml" /><Relationship Id="rId31" Type="http://schemas.openxmlformats.org/officeDocument/2006/relationships/tags" Target="../tags/tag245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520111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铅锌矿化学矿物学研究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铅锌矿的化学成分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铅锌矿的矿物学特征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铅锌矿的分布与资源状况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铅锌矿的选矿与冶炼技术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铅锌矿的应用领域与市场需求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铅锌矿的化学成分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铅锌矿的主要化学成分</a:t>
            </a:r>
            <a:endParaRPr lang="zh-CN" altLang="en-US"/>
          </a:p>
        </p:txBody>
      </p:sp>
      <p:sp>
        <p:nvSpPr>
          <p:cNvPr id="1049058" name="圆角矩形 26"/>
          <p:cNvSpPr/>
          <p:nvPr>
            <p:custDataLst>
              <p:tags r:id="rId2"/>
            </p:custDataLst>
          </p:nvPr>
        </p:nvSpPr>
        <p:spPr>
          <a:xfrm>
            <a:off x="551935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0" name="圆角矩形 28"/>
          <p:cNvSpPr/>
          <p:nvPr>
            <p:custDataLst>
              <p:tags r:id="rId3"/>
            </p:custDataLst>
          </p:nvPr>
        </p:nvSpPr>
        <p:spPr>
          <a:xfrm>
            <a:off x="553884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62" name="文本框 31"/>
          <p:cNvSpPr txBox="1"/>
          <p:nvPr>
            <p:custDataLst>
              <p:tags r:id="rId4"/>
            </p:custDataLst>
          </p:nvPr>
        </p:nvSpPr>
        <p:spPr>
          <a:xfrm>
            <a:off x="657171" y="2303539"/>
            <a:ext cx="1469409" cy="32935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铅：主要存在于铅锌矿中，具有毒性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29"/>
          <p:cNvSpPr/>
          <p:nvPr>
            <p:custDataLst>
              <p:tags r:id="rId5"/>
            </p:custDataLst>
          </p:nvPr>
        </p:nvSpPr>
        <p:spPr>
          <a:xfrm>
            <a:off x="2433845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6" name="圆角矩形 32"/>
          <p:cNvSpPr/>
          <p:nvPr>
            <p:custDataLst>
              <p:tags r:id="rId6"/>
            </p:custDataLst>
          </p:nvPr>
        </p:nvSpPr>
        <p:spPr>
          <a:xfrm>
            <a:off x="2435793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8" name="文本框 34"/>
          <p:cNvSpPr txBox="1"/>
          <p:nvPr>
            <p:custDataLst>
              <p:tags r:id="rId7"/>
            </p:custDataLst>
          </p:nvPr>
        </p:nvSpPr>
        <p:spPr>
          <a:xfrm>
            <a:off x="2539081" y="23035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锌：主要存在于铅锌矿中，对人体有益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3"/>
          <p:cNvSpPr/>
          <p:nvPr>
            <p:custDataLst>
              <p:tags r:id="rId8"/>
            </p:custDataLst>
          </p:nvPr>
        </p:nvSpPr>
        <p:spPr>
          <a:xfrm>
            <a:off x="4315754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2" name="圆角矩形 4"/>
          <p:cNvSpPr/>
          <p:nvPr>
            <p:custDataLst>
              <p:tags r:id="rId9"/>
            </p:custDataLst>
          </p:nvPr>
        </p:nvSpPr>
        <p:spPr>
          <a:xfrm>
            <a:off x="4317703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4" name="文本框 5"/>
          <p:cNvSpPr txBox="1"/>
          <p:nvPr>
            <p:custDataLst>
              <p:tags r:id="rId10"/>
            </p:custDataLst>
          </p:nvPr>
        </p:nvSpPr>
        <p:spPr>
          <a:xfrm>
            <a:off x="4420990" y="23035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硫：存在于铅锌矿中，具有刺激性气味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8"/>
          <p:cNvSpPr/>
          <p:nvPr>
            <p:custDataLst>
              <p:tags r:id="rId11"/>
            </p:custDataLst>
          </p:nvPr>
        </p:nvSpPr>
        <p:spPr>
          <a:xfrm>
            <a:off x="6197663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8" name="圆角矩形 9"/>
          <p:cNvSpPr/>
          <p:nvPr>
            <p:custDataLst>
              <p:tags r:id="rId12"/>
            </p:custDataLst>
          </p:nvPr>
        </p:nvSpPr>
        <p:spPr>
          <a:xfrm>
            <a:off x="6199612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80" name="文本框 10"/>
          <p:cNvSpPr txBox="1"/>
          <p:nvPr>
            <p:custDataLst>
              <p:tags r:id="rId13"/>
            </p:custDataLst>
          </p:nvPr>
        </p:nvSpPr>
        <p:spPr>
          <a:xfrm>
            <a:off x="6302900" y="23035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铁：存在于铅锌矿中，对人体有益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6"/>
          <p:cNvSpPr/>
          <p:nvPr>
            <p:custDataLst>
              <p:tags r:id="rId14"/>
            </p:custDataLst>
          </p:nvPr>
        </p:nvSpPr>
        <p:spPr>
          <a:xfrm>
            <a:off x="8079573" y="19137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84" name="圆角矩形 7"/>
          <p:cNvSpPr/>
          <p:nvPr>
            <p:custDataLst>
              <p:tags r:id="rId15"/>
            </p:custDataLst>
          </p:nvPr>
        </p:nvSpPr>
        <p:spPr>
          <a:xfrm>
            <a:off x="8081522" y="19137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86" name="文本框 11"/>
          <p:cNvSpPr txBox="1"/>
          <p:nvPr>
            <p:custDataLst>
              <p:tags r:id="rId16"/>
            </p:custDataLst>
          </p:nvPr>
        </p:nvSpPr>
        <p:spPr>
          <a:xfrm>
            <a:off x="8184809" y="23048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锰：存在于铅锌矿中，对人体有益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6"/>
          <p:cNvSpPr/>
          <p:nvPr>
            <p:custDataLst>
              <p:tags r:id="rId17"/>
            </p:custDataLst>
          </p:nvPr>
        </p:nvSpPr>
        <p:spPr>
          <a:xfrm>
            <a:off x="9961482" y="19137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90" name="圆角矩形 17"/>
          <p:cNvSpPr/>
          <p:nvPr>
            <p:custDataLst>
              <p:tags r:id="rId18"/>
            </p:custDataLst>
          </p:nvPr>
        </p:nvSpPr>
        <p:spPr>
          <a:xfrm>
            <a:off x="9963431" y="19137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92" name="文本框 18"/>
          <p:cNvSpPr txBox="1"/>
          <p:nvPr>
            <p:custDataLst>
              <p:tags r:id="rId19"/>
            </p:custDataLst>
          </p:nvPr>
        </p:nvSpPr>
        <p:spPr>
          <a:xfrm>
            <a:off x="10066719" y="23048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铜：存在于铅锌矿中，对人体有益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铅锌矿中其他元素的含量</a:t>
            </a:r>
            <a:endParaRPr lang="zh-CN" altLang="en-US"/>
          </a:p>
        </p:txBody>
      </p:sp>
      <p:sp>
        <p:nvSpPr>
          <p:cNvPr id="1049132" name="弧形 58"/>
          <p:cNvSpPr/>
          <p:nvPr>
            <p:custDataLst>
              <p:tags r:id="rId2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弧形 57"/>
          <p:cNvSpPr/>
          <p:nvPr>
            <p:custDataLst>
              <p:tags r:id="rId3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椭圆 22"/>
          <p:cNvSpPr/>
          <p:nvPr>
            <p:custDataLst>
              <p:tags r:id="rId4"/>
            </p:custDataLst>
          </p:nvPr>
        </p:nvSpPr>
        <p:spPr>
          <a:xfrm>
            <a:off x="8477442" y="2295804"/>
            <a:ext cx="2950392" cy="2950392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椭圆 23"/>
          <p:cNvSpPr/>
          <p:nvPr>
            <p:custDataLst>
              <p:tags r:id="rId5"/>
            </p:custDataLst>
          </p:nvPr>
        </p:nvSpPr>
        <p:spPr>
          <a:xfrm>
            <a:off x="8867796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正文"/>
          <p:cNvSpPr txBox="1"/>
          <p:nvPr>
            <p:custDataLst>
              <p:tags r:id="rId6"/>
            </p:custDataLst>
          </p:nvPr>
        </p:nvSpPr>
        <p:spPr>
          <a:xfrm>
            <a:off x="8935065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铅锌矿中其他元素的含量可能会受到矿床类型、成矿条件等因素的影响。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2" name="椭圆 24"/>
          <p:cNvSpPr/>
          <p:nvPr>
            <p:custDataLst>
              <p:tags r:id="rId7"/>
            </p:custDataLst>
          </p:nvPr>
        </p:nvSpPr>
        <p:spPr>
          <a:xfrm>
            <a:off x="6018782" y="2295804"/>
            <a:ext cx="2950392" cy="2950392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椭圆 25"/>
          <p:cNvSpPr/>
          <p:nvPr>
            <p:custDataLst>
              <p:tags r:id="rId8"/>
            </p:custDataLst>
          </p:nvPr>
        </p:nvSpPr>
        <p:spPr>
          <a:xfrm>
            <a:off x="6408188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正文"/>
          <p:cNvSpPr txBox="1"/>
          <p:nvPr>
            <p:custDataLst>
              <p:tags r:id="rId9"/>
            </p:custDataLst>
          </p:nvPr>
        </p:nvSpPr>
        <p:spPr>
          <a:xfrm>
            <a:off x="6476405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通过化学分析可以确定这些元素的存在和含量。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椭圆 7"/>
          <p:cNvSpPr/>
          <p:nvPr>
            <p:custDataLst>
              <p:tags r:id="rId10"/>
            </p:custDataLst>
          </p:nvPr>
        </p:nvSpPr>
        <p:spPr>
          <a:xfrm>
            <a:off x="3560122" y="2295804"/>
            <a:ext cx="2950392" cy="2950392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椭圆 9"/>
          <p:cNvSpPr/>
          <p:nvPr>
            <p:custDataLst>
              <p:tags r:id="rId11"/>
            </p:custDataLst>
          </p:nvPr>
        </p:nvSpPr>
        <p:spPr>
          <a:xfrm>
            <a:off x="3949528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正文"/>
          <p:cNvSpPr txBox="1"/>
          <p:nvPr>
            <p:custDataLst>
              <p:tags r:id="rId12"/>
            </p:custDataLst>
          </p:nvPr>
        </p:nvSpPr>
        <p:spPr>
          <a:xfrm>
            <a:off x="4017746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这些元素的含量通常较低，但具有重要的经济价值。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4" name="椭圆 5"/>
          <p:cNvSpPr/>
          <p:nvPr>
            <p:custDataLst>
              <p:tags r:id="rId13"/>
            </p:custDataLst>
          </p:nvPr>
        </p:nvSpPr>
        <p:spPr>
          <a:xfrm>
            <a:off x="821961" y="2295804"/>
            <a:ext cx="2950392" cy="2950392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椭圆 4"/>
          <p:cNvSpPr/>
          <p:nvPr>
            <p:custDataLst>
              <p:tags r:id="rId14"/>
            </p:custDataLst>
          </p:nvPr>
        </p:nvSpPr>
        <p:spPr>
          <a:xfrm>
            <a:off x="1211368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正文"/>
          <p:cNvSpPr txBox="1"/>
          <p:nvPr>
            <p:custDataLst>
              <p:tags r:id="rId15"/>
            </p:custDataLst>
          </p:nvPr>
        </p:nvSpPr>
        <p:spPr>
          <a:xfrm>
            <a:off x="1279585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铅锌矿中常见的其他元素包括银、铜、金等。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铅锌矿的化学分类</a:t>
            </a:r>
            <a:endParaRPr lang="zh-CN" altLang="en-US"/>
          </a:p>
        </p:txBody>
      </p:sp>
      <p:sp>
        <p:nvSpPr>
          <p:cNvPr id="1049198" name="任意多边形 20"/>
          <p:cNvSpPr/>
          <p:nvPr>
            <p:custDataLst>
              <p:tags r:id="rId2"/>
            </p:custDataLst>
          </p:nvPr>
        </p:nvSpPr>
        <p:spPr>
          <a:xfrm rot="2700000">
            <a:off x="800412" y="1527303"/>
            <a:ext cx="1204339" cy="12064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551935" y="3157854"/>
            <a:ext cx="1702951" cy="28570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硫化物：如方铅矿、闪锌矿等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2"/>
          <p:cNvSpPr/>
          <p:nvPr>
            <p:custDataLst>
              <p:tags r:id="rId4"/>
            </p:custDataLst>
          </p:nvPr>
        </p:nvSpPr>
        <p:spPr>
          <a:xfrm>
            <a:off x="590558" y="2803162"/>
            <a:ext cx="1624846" cy="115064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4" name="任意多边形 18"/>
          <p:cNvSpPr/>
          <p:nvPr>
            <p:custDataLst>
              <p:tags r:id="rId5"/>
            </p:custDataLst>
          </p:nvPr>
        </p:nvSpPr>
        <p:spPr>
          <a:xfrm rot="5400000">
            <a:off x="2678796" y="1527303"/>
            <a:ext cx="1204339" cy="12064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429032" y="3157854"/>
            <a:ext cx="1702951" cy="28570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氧化物：如铅锌矿、菱锌矿等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3"/>
          <p:cNvSpPr/>
          <p:nvPr>
            <p:custDataLst>
              <p:tags r:id="rId7"/>
            </p:custDataLst>
          </p:nvPr>
        </p:nvSpPr>
        <p:spPr>
          <a:xfrm>
            <a:off x="2467655" y="2803162"/>
            <a:ext cx="1624846" cy="115064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555249" y="1527303"/>
            <a:ext cx="1204339" cy="12064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06128" y="3157854"/>
            <a:ext cx="1702951" cy="28570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碳酸盐：如菱锌矿、铅锌矿等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4"/>
          <p:cNvSpPr/>
          <p:nvPr>
            <p:custDataLst>
              <p:tags r:id="rId10"/>
            </p:custDataLst>
          </p:nvPr>
        </p:nvSpPr>
        <p:spPr>
          <a:xfrm>
            <a:off x="4344751" y="2803162"/>
            <a:ext cx="1624846" cy="115064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32345" y="1527303"/>
            <a:ext cx="1204339" cy="12064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83225" y="3157854"/>
            <a:ext cx="1702951" cy="28570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硫酸盐：如铅锌矿、菱锌矿等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5"/>
          <p:cNvSpPr/>
          <p:nvPr>
            <p:custDataLst>
              <p:tags r:id="rId13"/>
            </p:custDataLst>
          </p:nvPr>
        </p:nvSpPr>
        <p:spPr>
          <a:xfrm>
            <a:off x="6222492" y="2803162"/>
            <a:ext cx="1624846" cy="115064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311373" y="1527303"/>
            <a:ext cx="1204339" cy="12064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4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060965" y="3157854"/>
            <a:ext cx="1702951" cy="28570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硅酸盐：如铅锌矿、菱锌矿等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6"/>
          <p:cNvSpPr/>
          <p:nvPr>
            <p:custDataLst>
              <p:tags r:id="rId16"/>
            </p:custDataLst>
          </p:nvPr>
        </p:nvSpPr>
        <p:spPr>
          <a:xfrm>
            <a:off x="8099588" y="2803162"/>
            <a:ext cx="1624846" cy="115064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187182" y="1527303"/>
            <a:ext cx="1204339" cy="12064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0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938061" y="3157854"/>
            <a:ext cx="1702951" cy="28570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磷酸盐：如铅锌矿、菱锌矿等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7"/>
          <p:cNvSpPr/>
          <p:nvPr>
            <p:custDataLst>
              <p:tags r:id="rId19"/>
            </p:custDataLst>
          </p:nvPr>
        </p:nvSpPr>
        <p:spPr>
          <a:xfrm>
            <a:off x="9977328" y="2803162"/>
            <a:ext cx="1624846" cy="115064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铅锌矿的矿物学特征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铅锌矿的晶体结构</a:t>
            </a:r>
            <a:endParaRPr lang="zh-CN" altLang="en-US"/>
          </a:p>
        </p:txBody>
      </p:sp>
      <p:sp>
        <p:nvSpPr>
          <p:cNvPr id="1049350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8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铅锌矿的晶体结构为立方晶系，空间群为Fm3m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铅锌矿的主要成分是PbS和ZnS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铅锌矿的晶格常数为a=0.546nm，c=0.714nm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铅锌矿的晶体形态多为立方体、八面体和菱形十二面体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铅锌矿的形态特征</a:t>
            </a:r>
            <a:endParaRPr lang="zh-CN" altLang="en-US"/>
          </a:p>
        </p:txBody>
      </p:sp>
      <p:sp>
        <p:nvSpPr>
          <p:cNvPr id="1049404" name="矩形 3"/>
          <p:cNvSpPr/>
          <p:nvPr>
            <p:custDataLst>
              <p:tags r:id="rId2"/>
            </p:custDataLst>
          </p:nvPr>
        </p:nvSpPr>
        <p:spPr>
          <a:xfrm>
            <a:off x="920199" y="1653480"/>
            <a:ext cx="4971415" cy="125504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13"/>
          <p:cNvSpPr/>
          <p:nvPr>
            <p:custDataLst>
              <p:tags r:id="rId3"/>
            </p:custDataLst>
          </p:nvPr>
        </p:nvSpPr>
        <p:spPr>
          <a:xfrm>
            <a:off x="551935" y="1653480"/>
            <a:ext cx="179594" cy="125504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4"/>
          <p:cNvSpPr txBox="1"/>
          <p:nvPr>
            <p:custDataLst>
              <p:tags r:id="rId4"/>
            </p:custDataLst>
          </p:nvPr>
        </p:nvSpPr>
        <p:spPr>
          <a:xfrm>
            <a:off x="1110167" y="1761755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铅锌矿通常呈立方体、八面体或菱形十二面体等形态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39"/>
          <p:cNvSpPr/>
          <p:nvPr>
            <p:custDataLst>
              <p:tags r:id="rId5"/>
            </p:custDataLst>
          </p:nvPr>
        </p:nvSpPr>
        <p:spPr>
          <a:xfrm>
            <a:off x="920199" y="3143394"/>
            <a:ext cx="4971415" cy="125504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矩形 5"/>
          <p:cNvSpPr/>
          <p:nvPr>
            <p:custDataLst>
              <p:tags r:id="rId6"/>
            </p:custDataLst>
          </p:nvPr>
        </p:nvSpPr>
        <p:spPr>
          <a:xfrm>
            <a:off x="551935" y="3143394"/>
            <a:ext cx="179594" cy="125504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文本框 41"/>
          <p:cNvSpPr txBox="1"/>
          <p:nvPr>
            <p:custDataLst>
              <p:tags r:id="rId7"/>
            </p:custDataLst>
          </p:nvPr>
        </p:nvSpPr>
        <p:spPr>
          <a:xfrm>
            <a:off x="1110167" y="3251669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颜色多为灰色、白色或黑色，有时带有蓝色或绿色色调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12"/>
          <p:cNvSpPr/>
          <p:nvPr>
            <p:custDataLst>
              <p:tags r:id="rId8"/>
            </p:custDataLst>
          </p:nvPr>
        </p:nvSpPr>
        <p:spPr>
          <a:xfrm>
            <a:off x="920199" y="4633309"/>
            <a:ext cx="4971415" cy="125504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17"/>
          <p:cNvSpPr/>
          <p:nvPr>
            <p:custDataLst>
              <p:tags r:id="rId9"/>
            </p:custDataLst>
          </p:nvPr>
        </p:nvSpPr>
        <p:spPr>
          <a:xfrm>
            <a:off x="551935" y="4633309"/>
            <a:ext cx="179594" cy="125504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文本框 19"/>
          <p:cNvSpPr txBox="1"/>
          <p:nvPr>
            <p:custDataLst>
              <p:tags r:id="rId10"/>
            </p:custDataLst>
          </p:nvPr>
        </p:nvSpPr>
        <p:spPr>
          <a:xfrm>
            <a:off x="1110167" y="4741584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硬度较高，一般在3-4之间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9"/>
          <p:cNvSpPr/>
          <p:nvPr>
            <p:custDataLst>
              <p:tags r:id="rId11"/>
            </p:custDataLst>
          </p:nvPr>
        </p:nvSpPr>
        <p:spPr>
          <a:xfrm>
            <a:off x="6668496" y="1653480"/>
            <a:ext cx="4971415" cy="125504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 26"/>
          <p:cNvSpPr/>
          <p:nvPr>
            <p:custDataLst>
              <p:tags r:id="rId12"/>
            </p:custDataLst>
          </p:nvPr>
        </p:nvSpPr>
        <p:spPr>
          <a:xfrm>
            <a:off x="6300231" y="1653480"/>
            <a:ext cx="179594" cy="125504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文本框 27"/>
          <p:cNvSpPr txBox="1"/>
          <p:nvPr>
            <p:custDataLst>
              <p:tags r:id="rId13"/>
            </p:custDataLst>
          </p:nvPr>
        </p:nvSpPr>
        <p:spPr>
          <a:xfrm>
            <a:off x="6858463" y="1761755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密度较大，一般在5-7g/cm3之间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64"/>
          <p:cNvSpPr/>
          <p:nvPr>
            <p:custDataLst>
              <p:tags r:id="rId14"/>
            </p:custDataLst>
          </p:nvPr>
        </p:nvSpPr>
        <p:spPr>
          <a:xfrm>
            <a:off x="6668496" y="3143394"/>
            <a:ext cx="4971415" cy="1255048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矩形 65"/>
          <p:cNvSpPr/>
          <p:nvPr>
            <p:custDataLst>
              <p:tags r:id="rId15"/>
            </p:custDataLst>
          </p:nvPr>
        </p:nvSpPr>
        <p:spPr>
          <a:xfrm>
            <a:off x="6300231" y="3143394"/>
            <a:ext cx="179594" cy="1255048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文本框 66"/>
          <p:cNvSpPr txBox="1"/>
          <p:nvPr>
            <p:custDataLst>
              <p:tags r:id="rId16"/>
            </p:custDataLst>
          </p:nvPr>
        </p:nvSpPr>
        <p:spPr>
          <a:xfrm>
            <a:off x="6858463" y="3251669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具有较强的金属光泽，部分矿体表面具有层状结构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67"/>
          <p:cNvSpPr/>
          <p:nvPr>
            <p:custDataLst>
              <p:tags r:id="rId17"/>
            </p:custDataLst>
          </p:nvPr>
        </p:nvSpPr>
        <p:spPr>
          <a:xfrm>
            <a:off x="6668496" y="4633309"/>
            <a:ext cx="4971415" cy="1255048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矩形 68"/>
          <p:cNvSpPr/>
          <p:nvPr>
            <p:custDataLst>
              <p:tags r:id="rId18"/>
            </p:custDataLst>
          </p:nvPr>
        </p:nvSpPr>
        <p:spPr>
          <a:xfrm>
            <a:off x="6300231" y="4633309"/>
            <a:ext cx="179594" cy="1255048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文本框 69"/>
          <p:cNvSpPr txBox="1"/>
          <p:nvPr>
            <p:custDataLst>
              <p:tags r:id="rId19"/>
            </p:custDataLst>
          </p:nvPr>
        </p:nvSpPr>
        <p:spPr>
          <a:xfrm>
            <a:off x="6858463" y="4741584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铅锌矿通常与方铅矿、闪锌矿等矿物共生，形成铅锌矿床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铅锌矿的物理性质</a:t>
            </a:r>
            <a:endParaRPr lang="zh-CN" altLang="en-US"/>
          </a:p>
        </p:txBody>
      </p:sp>
      <p:sp>
        <p:nvSpPr>
          <p:cNvPr id="1049478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139271" y="2150531"/>
            <a:ext cx="615304" cy="17894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155318" y="4144905"/>
            <a:ext cx="585290" cy="160699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4"/>
            </p:custDataLst>
          </p:nvPr>
        </p:nvSpPr>
        <p:spPr>
          <a:xfrm>
            <a:off x="643726" y="2735299"/>
            <a:ext cx="1606996" cy="242520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5"/>
            </p:custDataLst>
          </p:nvPr>
        </p:nvSpPr>
        <p:spPr>
          <a:xfrm flipV="1">
            <a:off x="551935" y="2275059"/>
            <a:ext cx="1789486" cy="86022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3726" y="3187836"/>
            <a:ext cx="1606996" cy="15711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颜色：铅锌矿通常呈灰色、黑色或棕色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4822476" y="2149889"/>
            <a:ext cx="615304" cy="179068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4837240" y="4144905"/>
            <a:ext cx="585290" cy="160699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8"/>
          <p:cNvSpPr/>
          <p:nvPr>
            <p:custDataLst>
              <p:tags r:id="rId9"/>
            </p:custDataLst>
          </p:nvPr>
        </p:nvSpPr>
        <p:spPr>
          <a:xfrm>
            <a:off x="4326932" y="2735299"/>
            <a:ext cx="1606996" cy="242520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9"/>
          <p:cNvSpPr/>
          <p:nvPr>
            <p:custDataLst>
              <p:tags r:id="rId10"/>
            </p:custDataLst>
          </p:nvPr>
        </p:nvSpPr>
        <p:spPr>
          <a:xfrm flipV="1">
            <a:off x="4234499" y="2275059"/>
            <a:ext cx="1790687" cy="86022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326290" y="3180776"/>
            <a:ext cx="1607595" cy="15841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硬度：铅锌矿的硬度通常在3-4之间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663437" y="2177490"/>
            <a:ext cx="615304" cy="17894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678843" y="4170581"/>
            <a:ext cx="585290" cy="160759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4"/>
            </p:custDataLst>
          </p:nvPr>
        </p:nvSpPr>
        <p:spPr>
          <a:xfrm>
            <a:off x="6167251" y="2761617"/>
            <a:ext cx="1607595" cy="242460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5"/>
            </p:custDataLst>
          </p:nvPr>
        </p:nvSpPr>
        <p:spPr>
          <a:xfrm flipV="1">
            <a:off x="6076101" y="2302018"/>
            <a:ext cx="1789486" cy="86022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167893" y="3207093"/>
            <a:ext cx="1606996" cy="15841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密度：铅锌矿的密度通常在6-7g/cm3之间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2996279" y="4153892"/>
            <a:ext cx="585290" cy="160699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9"/>
          <p:cNvSpPr/>
          <p:nvPr>
            <p:custDataLst>
              <p:tags r:id="rId18"/>
            </p:custDataLst>
          </p:nvPr>
        </p:nvSpPr>
        <p:spPr>
          <a:xfrm rot="16200000" flipH="1">
            <a:off x="2980232" y="2159517"/>
            <a:ext cx="615304" cy="17894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1"/>
          <p:cNvSpPr/>
          <p:nvPr>
            <p:custDataLst>
              <p:tags r:id="rId19"/>
            </p:custDataLst>
          </p:nvPr>
        </p:nvSpPr>
        <p:spPr>
          <a:xfrm>
            <a:off x="2485329" y="2743644"/>
            <a:ext cx="1606996" cy="242520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2"/>
          <p:cNvSpPr/>
          <p:nvPr>
            <p:custDataLst>
              <p:tags r:id="rId20"/>
            </p:custDataLst>
          </p:nvPr>
        </p:nvSpPr>
        <p:spPr>
          <a:xfrm flipV="1">
            <a:off x="2393538" y="2284045"/>
            <a:ext cx="1789486" cy="86082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485329" y="3183985"/>
            <a:ext cx="1606996" cy="15943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光泽：铅锌矿具有金属光泽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8504398" y="2177490"/>
            <a:ext cx="615304" cy="17894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8519803" y="4170581"/>
            <a:ext cx="585290" cy="160759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25"/>
          <p:cNvSpPr/>
          <p:nvPr>
            <p:custDataLst>
              <p:tags r:id="rId24"/>
            </p:custDataLst>
          </p:nvPr>
        </p:nvSpPr>
        <p:spPr>
          <a:xfrm>
            <a:off x="8008853" y="2761617"/>
            <a:ext cx="1607595" cy="242460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26"/>
          <p:cNvSpPr/>
          <p:nvPr>
            <p:custDataLst>
              <p:tags r:id="rId25"/>
            </p:custDataLst>
          </p:nvPr>
        </p:nvSpPr>
        <p:spPr>
          <a:xfrm flipV="1">
            <a:off x="7917062" y="2302018"/>
            <a:ext cx="1789486" cy="86022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008853" y="3199391"/>
            <a:ext cx="1606996" cy="1599444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解理：铅锌矿具有明显的解理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五边形 23"/>
          <p:cNvSpPr/>
          <p:nvPr>
            <p:custDataLst>
              <p:tags r:id="rId27"/>
            </p:custDataLst>
          </p:nvPr>
        </p:nvSpPr>
        <p:spPr>
          <a:xfrm rot="16200000" flipH="1">
            <a:off x="10437150" y="2177490"/>
            <a:ext cx="615304" cy="17894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4"/>
          <p:cNvSpPr/>
          <p:nvPr>
            <p:custDataLst>
              <p:tags r:id="rId28"/>
            </p:custDataLst>
          </p:nvPr>
        </p:nvSpPr>
        <p:spPr>
          <a:xfrm rot="16200000" flipH="1">
            <a:off x="10453197" y="4170581"/>
            <a:ext cx="585290" cy="160759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5"/>
          <p:cNvSpPr/>
          <p:nvPr>
            <p:custDataLst>
              <p:tags r:id="rId29"/>
            </p:custDataLst>
          </p:nvPr>
        </p:nvSpPr>
        <p:spPr>
          <a:xfrm>
            <a:off x="9941606" y="2761617"/>
            <a:ext cx="1607595" cy="242460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26"/>
          <p:cNvSpPr/>
          <p:nvPr>
            <p:custDataLst>
              <p:tags r:id="rId30"/>
            </p:custDataLst>
          </p:nvPr>
        </p:nvSpPr>
        <p:spPr>
          <a:xfrm flipV="1">
            <a:off x="9850456" y="2302018"/>
            <a:ext cx="1789486" cy="86022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942247" y="3205168"/>
            <a:ext cx="1606996" cy="1587822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磁性：铅锌矿具有弱磁性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铅锌矿的成因类型</a:t>
            </a:r>
            <a:endParaRPr lang="zh-CN" altLang="en-US"/>
          </a:p>
        </p:txBody>
      </p:sp>
      <p:sp>
        <p:nvSpPr>
          <p:cNvPr id="1049576" name="弧形 58"/>
          <p:cNvSpPr/>
          <p:nvPr>
            <p:custDataLst>
              <p:tags r:id="rId2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弧形 57"/>
          <p:cNvSpPr/>
          <p:nvPr>
            <p:custDataLst>
              <p:tags r:id="rId3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椭圆 22"/>
          <p:cNvSpPr/>
          <p:nvPr>
            <p:custDataLst>
              <p:tags r:id="rId4"/>
            </p:custDataLst>
          </p:nvPr>
        </p:nvSpPr>
        <p:spPr>
          <a:xfrm>
            <a:off x="8477442" y="2295804"/>
            <a:ext cx="2950392" cy="2950392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椭圆 23"/>
          <p:cNvSpPr/>
          <p:nvPr>
            <p:custDataLst>
              <p:tags r:id="rId5"/>
            </p:custDataLst>
          </p:nvPr>
        </p:nvSpPr>
        <p:spPr>
          <a:xfrm>
            <a:off x="8867796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正文"/>
          <p:cNvSpPr txBox="1"/>
          <p:nvPr>
            <p:custDataLst>
              <p:tags r:id="rId6"/>
            </p:custDataLst>
          </p:nvPr>
        </p:nvSpPr>
        <p:spPr>
          <a:xfrm>
            <a:off x="8935065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热液成因：由热液活动形成的铅锌矿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6" name="椭圆 24"/>
          <p:cNvSpPr/>
          <p:nvPr>
            <p:custDataLst>
              <p:tags r:id="rId7"/>
            </p:custDataLst>
          </p:nvPr>
        </p:nvSpPr>
        <p:spPr>
          <a:xfrm>
            <a:off x="6018782" y="2295804"/>
            <a:ext cx="2950392" cy="2950392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5"/>
          <p:cNvSpPr/>
          <p:nvPr>
            <p:custDataLst>
              <p:tags r:id="rId8"/>
            </p:custDataLst>
          </p:nvPr>
        </p:nvSpPr>
        <p:spPr>
          <a:xfrm>
            <a:off x="6408188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正文"/>
          <p:cNvSpPr txBox="1"/>
          <p:nvPr>
            <p:custDataLst>
              <p:tags r:id="rId9"/>
            </p:custDataLst>
          </p:nvPr>
        </p:nvSpPr>
        <p:spPr>
          <a:xfrm>
            <a:off x="6476405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变质成因：由变质作用形成的铅锌矿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椭圆 7"/>
          <p:cNvSpPr/>
          <p:nvPr>
            <p:custDataLst>
              <p:tags r:id="rId10"/>
            </p:custDataLst>
          </p:nvPr>
        </p:nvSpPr>
        <p:spPr>
          <a:xfrm>
            <a:off x="3560122" y="2295804"/>
            <a:ext cx="2950392" cy="2950392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椭圆 9"/>
          <p:cNvSpPr/>
          <p:nvPr>
            <p:custDataLst>
              <p:tags r:id="rId11"/>
            </p:custDataLst>
          </p:nvPr>
        </p:nvSpPr>
        <p:spPr>
          <a:xfrm>
            <a:off x="3949528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正文"/>
          <p:cNvSpPr txBox="1"/>
          <p:nvPr>
            <p:custDataLst>
              <p:tags r:id="rId12"/>
            </p:custDataLst>
          </p:nvPr>
        </p:nvSpPr>
        <p:spPr>
          <a:xfrm>
            <a:off x="4017746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沉积成因：由沉积作用形成的铅锌矿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8" name="椭圆 5"/>
          <p:cNvSpPr/>
          <p:nvPr>
            <p:custDataLst>
              <p:tags r:id="rId13"/>
            </p:custDataLst>
          </p:nvPr>
        </p:nvSpPr>
        <p:spPr>
          <a:xfrm>
            <a:off x="821961" y="2295804"/>
            <a:ext cx="2950392" cy="2950392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椭圆 4"/>
          <p:cNvSpPr/>
          <p:nvPr>
            <p:custDataLst>
              <p:tags r:id="rId14"/>
            </p:custDataLst>
          </p:nvPr>
        </p:nvSpPr>
        <p:spPr>
          <a:xfrm>
            <a:off x="1211368" y="2354547"/>
            <a:ext cx="398296" cy="398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正文"/>
          <p:cNvSpPr txBox="1"/>
          <p:nvPr>
            <p:custDataLst>
              <p:tags r:id="rId15"/>
            </p:custDataLst>
          </p:nvPr>
        </p:nvSpPr>
        <p:spPr>
          <a:xfrm>
            <a:off x="1279585" y="3147571"/>
            <a:ext cx="2034968" cy="13997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岩浆成因：由岩浆活动形成的铅锌矿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铅锌矿的分布与资源状况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https://d.book118.com/237152011104006042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8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3"/>
  <p:tag name="KSO_WM_UNIT_INDEX" val="1_1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4"/>
  <p:tag name="KSO_WM_UNIT_INDEX" val="1_1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3"/>
  <p:tag name="KSO_WM_UNIT_INDEX" val="1_3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4"/>
  <p:tag name="KSO_WM_UNIT_INDEX" val="1_3_4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3"/>
  <p:tag name="KSO_WM_UNIT_INDEX" val="1_4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4"/>
  <p:tag name="KSO_WM_UNIT_INDEX" val="1_4_4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2"/>
  <p:tag name="KSO_WM_UNIT_INDEX" val="1_4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4"/>
  <p:tag name="KSO_WM_UNIT_INDEX" val="1_2_4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3"/>
  <p:tag name="KSO_WM_UNIT_INDEX" val="1_2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3"/>
  <p:tag name="KSO_WM_UNIT_INDEX" val="1_5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4"/>
  <p:tag name="KSO_WM_UNIT_INDEX" val="1_5_4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5_1"/>
  <p:tag name="KSO_WM_UNIT_INDEX" val="1_5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2"/>
  <p:tag name="KSO_WM_UNIT_INDEX" val="1_5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3"/>
  <p:tag name="KSO_WM_UNIT_INDEX" val="1_6_3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4"/>
  <p:tag name="KSO_WM_UNIT_INDEX" val="1_6_4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6_1"/>
  <p:tag name="KSO_WM_UNIT_INDEX" val="1_6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2"/>
  <p:tag name="KSO_WM_UNIT_INDEX" val="1_6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6_1"/>
  <p:tag name="KSO_WM_UNIT_INDEX" val="1_6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262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6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+中文标题</vt:lpstr>
      <vt:lpstr>宋体</vt:lpstr>
      <vt:lpstr>Office Theme</vt:lpstr>
      <vt:lpstr>铅锌矿化学矿物学研究</vt:lpstr>
      <vt:lpstr>目录</vt:lpstr>
      <vt:lpstr>添加章节标题</vt:lpstr>
      <vt:lpstr>铅锌矿的化学成分</vt:lpstr>
      <vt:lpstr>PowerPoint Presentation</vt:lpstr>
      <vt:lpstr>铅锌矿的主要化学成分</vt:lpstr>
      <vt:lpstr>铅锌矿中其他元素的含量</vt:lpstr>
      <vt:lpstr>铅锌矿的化学分类</vt:lpstr>
      <vt:lpstr>铅锌矿的矿物学特征</vt:lpstr>
      <vt:lpstr>PowerPoint Presentation</vt:lpstr>
      <vt:lpstr>铅锌矿的晶体结构</vt:lpstr>
      <vt:lpstr>铅锌矿的形态特征</vt:lpstr>
      <vt:lpstr>铅锌矿的物理性质</vt:lpstr>
      <vt:lpstr>铅锌矿的成因类型</vt:lpstr>
      <vt:lpstr>铅锌矿的分布与资源状况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2024-09-15T20:25:04.346</cp:lastPrinted>
  <dcterms:created xsi:type="dcterms:W3CDTF">2024-09-15T12:25:04Z</dcterms:created>
  <dcterms:modified xsi:type="dcterms:W3CDTF">2024-09-15T12:25:06Z</dcterms:modified>
</cp:coreProperties>
</file>