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510511-DD01-4C2B-B22F-B700B59E0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557106-05C4-4383-A2D5-5AB0870C0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F34E4C-F598-4614-A220-6CF5A64A9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72E164-D639-4803-850B-0041B49F57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60EB9E-9055-481E-B307-B87E63F187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F65BDA-3CBD-42CA-BCD1-01FC13BCCD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804551-D304-4A79-BEF1-FB458BC7CE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93598E-7D5F-49A8-8F54-31ED32B1BC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333807-7B7A-4779-8114-783939488D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2BA4AF-28C2-4DDC-9A00-081C656564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F5AF7-AFC0-4D74-8483-AF392D2DD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6115106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窝沟封闭材料的生物相容性研究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窝沟封闭材料的生物相容性评价指标
 窝沟封闭材料细胞毒性评价方法
 窝沟封闭材料组织相容性评价方法
 窝沟封闭材料过敏反应评价方法
 窝沟封闭材料致突变性评价方法
 窝沟封闭材料致癌性评价方法
 窝沟封闭材料全身毒性评价方法
 窝沟封闭材料对环境的生物毒性评价</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窝沟封闭材料的生物相容性评价指标</a:t>
            </a:r>
          </a:p>
        </p:txBody>
      </p:sp>
      <p:sp>
        <p:nvSpPr>
          <p:cNvPr id="3" name="Subtitle 2"/>
          <p:cNvSpPr>
            <a:spLocks noGrp="1"/>
          </p:cNvSpPr>
          <p:nvPr>
            <p:ph type="subTitle" idx="1"/>
          </p:nvPr>
        </p:nvSpPr>
        <p:spPr/>
        <p:txBody>
          <a:bodyPr/>
          <a:lstStyle/>
          <a:p>
            <a:r>
              <a:t>窝沟封闭材料的生物相容性研究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窝沟封闭材料的生物相容性评价指标</a:t>
            </a:r>
          </a:p>
        </p:txBody>
      </p:sp>
      <p:sp>
        <p:nvSpPr>
          <p:cNvPr id="3" name="Text Placeholder 2"/>
          <p:cNvSpPr>
            <a:spLocks noGrp="1"/>
          </p:cNvSpPr>
          <p:nvPr>
            <p:ph type="body" idx="1"/>
          </p:nvPr>
        </p:nvSpPr>
        <p:spPr/>
        <p:txBody>
          <a:bodyPr/>
          <a:lstStyle/>
          <a:p>
            <a:r>
              <a:t>细胞毒性评价</a:t>
            </a:r>
          </a:p>
        </p:txBody>
      </p:sp>
      <p:sp>
        <p:nvSpPr>
          <p:cNvPr id="4" name="Content Placeholder 3"/>
          <p:cNvSpPr>
            <a:spLocks noGrp="1"/>
          </p:cNvSpPr>
          <p:nvPr>
            <p:ph sz="half" idx="2"/>
          </p:nvPr>
        </p:nvSpPr>
        <p:spPr/>
        <p:txBody>
          <a:bodyPr/>
          <a:lstStyle/>
          <a:p>
            <a:r>
              <a:t>1. 细胞毒性评价是评估窝沟封闭材料对牙髓细胞、牙龈细胞和口腔黏膜细胞等细胞的毒性作用。常用的细胞毒性评价方法包括体外细胞毒性试验和体内动物实验。体外细胞毒性试验可分为直接接触法和间接接触法。直接接触法是将窝沟封闭材料直接与细胞接触，观察其对细胞的形态、增殖和功能的影响。间接接触法是将窝沟封闭材料释放的物质与细胞接触，观察其对细胞的影响。体内动物实验是将窝沟封闭材料植入动物体内，观察其对动物的全身和局部组织的影响。</a:t>
            </a:r>
          </a:p>
          <a:p>
            <a:r>
              <a:t>2. 细胞毒性评价结果可分为四级：无毒、轻度毒性、中度毒性和重度毒性。无毒是指窝沟封闭材料对细胞没有明显的毒性作用。轻度毒性是指窝沟封闭材料对细胞有轻微的毒性作用，但不会导致细胞死亡。中度毒性是指窝沟封闭材料对细胞有明显的毒性作用，但不会导致细胞死亡。重度毒性是指窝沟封闭材料对细胞有严重的毒性作用，会导致细胞死亡。</a:t>
            </a:r>
          </a:p>
          <a:p>
            <a:r>
              <a:t>3. 细胞毒性评价是评价窝沟封闭材料生物相容性的重要指标之一。细胞毒性低的窝沟封闭材料对牙髓细胞、牙龈细胞和口腔黏膜细胞的毒性作用较小，对牙齿和口腔组织的损伤较小，更适合临床使用。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窝沟封闭材料的生物相容性评价指标</a:t>
            </a:r>
          </a:p>
        </p:txBody>
      </p:sp>
      <p:sp>
        <p:nvSpPr>
          <p:cNvPr id="3" name="Text Placeholder 2"/>
          <p:cNvSpPr>
            <a:spLocks noGrp="1"/>
          </p:cNvSpPr>
          <p:nvPr>
            <p:ph type="body" idx="1"/>
          </p:nvPr>
        </p:nvSpPr>
        <p:spPr/>
        <p:txBody>
          <a:bodyPr/>
          <a:lstStyle/>
          <a:p>
            <a:r>
              <a:t>刺激性评价</a:t>
            </a:r>
          </a:p>
        </p:txBody>
      </p:sp>
      <p:sp>
        <p:nvSpPr>
          <p:cNvPr id="4" name="Content Placeholder 3"/>
          <p:cNvSpPr>
            <a:spLocks noGrp="1"/>
          </p:cNvSpPr>
          <p:nvPr>
            <p:ph sz="half" idx="2"/>
          </p:nvPr>
        </p:nvSpPr>
        <p:spPr/>
        <p:txBody>
          <a:bodyPr/>
          <a:lstStyle/>
          <a:p>
            <a:r>
              <a:t>1. 刺激性评价是评估窝沟封闭材料对牙髓、牙龈和口腔黏膜等组织的刺激作用。常用的刺激性评价方法包括体外刺激性试验和体内动物实验。体外刺激性试验可分为直接接触法和间接接触法。直接接触法是将窝沟封闭材料直接与组织接触，观察其对组织的形态、结构和功能的影响。间接接触法是将窝沟封闭材料释放的物质与组织接触，观察其对组织的影响。体内动物实验是将窝沟封闭材料植入动物体内，观察其对动物的全身和局部组织的影响。</a:t>
            </a:r>
          </a:p>
          <a:p>
            <a:r>
              <a:t>2. 刺激性评价结果可分为四级：无刺激性、轻度刺激性、中度刺激性和重度刺激性。无刺激性是指窝沟封闭材料对组织没有明显的刺激作用。轻度刺激性是指窝沟封闭材料对组织有轻微的刺激作用，但不会引起明显的不适症状。中度刺激性是指窝沟封闭材料对组织有明显的刺激作用，会引起明显的不适症状，如疼痛、肿胀等。重度刺激性是指窝沟封闭材料对组织有严重的刺激作用，会导致组织损伤。</a:t>
            </a:r>
          </a:p>
          <a:p>
            <a:r>
              <a:t>3. 刺激性评价是评价窝沟封闭材料生物相容性的重要指标之一。刺激性低的窝沟封闭材料对牙髓、牙龈和口腔黏膜等组织的刺激作用较小，对牙齿和口腔组织的损伤较小，更适合临床使用。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窝沟封闭材料细胞毒性评价方法</a:t>
            </a:r>
          </a:p>
        </p:txBody>
      </p:sp>
      <p:sp>
        <p:nvSpPr>
          <p:cNvPr id="3" name="Subtitle 2"/>
          <p:cNvSpPr>
            <a:spLocks noGrp="1"/>
          </p:cNvSpPr>
          <p:nvPr>
            <p:ph type="subTitle" idx="1"/>
          </p:nvPr>
        </p:nvSpPr>
        <p:spPr/>
        <p:txBody>
          <a:bodyPr/>
          <a:lstStyle/>
          <a:p>
            <a:r>
              <a:t>窝沟封闭材料的生物相容性研究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窝沟封闭材料细胞毒性评价方法</a:t>
            </a:r>
          </a:p>
        </p:txBody>
      </p:sp>
      <p:sp>
        <p:nvSpPr>
          <p:cNvPr id="3" name="Text Placeholder 2"/>
          <p:cNvSpPr>
            <a:spLocks noGrp="1"/>
          </p:cNvSpPr>
          <p:nvPr>
            <p:ph type="body" idx="1"/>
          </p:nvPr>
        </p:nvSpPr>
        <p:spPr/>
        <p:txBody>
          <a:bodyPr/>
          <a:lstStyle/>
          <a:p>
            <a:r>
              <a:t>体外细胞毒性评价</a:t>
            </a:r>
          </a:p>
        </p:txBody>
      </p:sp>
      <p:sp>
        <p:nvSpPr>
          <p:cNvPr id="4" name="Content Placeholder 3"/>
          <p:cNvSpPr>
            <a:spLocks noGrp="1"/>
          </p:cNvSpPr>
          <p:nvPr>
            <p:ph sz="half" idx="2"/>
          </p:nvPr>
        </p:nvSpPr>
        <p:spPr/>
        <p:txBody>
          <a:bodyPr/>
          <a:lstStyle/>
          <a:p>
            <a:r>
              <a:t>1. 体外细胞毒性评价是评价窝沟封闭材料生物相容性的重要方法之一，可通过细胞培养和不同药物浓度处理，观察细胞形态和活性变化来评估材料的毒性。</a:t>
            </a:r>
          </a:p>
          <a:p>
            <a:r>
              <a:t>2. 常用的体外细胞毒性评价方法包括MTT法、CCK-8法、LDH释放法、细胞凋亡检测等。</a:t>
            </a:r>
          </a:p>
          <a:p>
            <a:r>
              <a:t>3. MTT法通过检测线粒体中NADH-依赖性甲状腺素还原酶的活性来评价细胞活力，CCK-8法通过检测细胞外电子传递酶的活性来评价细胞活力，LDH释放法通过检测细胞内LDH释放量来评价细胞膜完整性，细胞凋亡检测通过检测凋亡细胞的特征性形态和分子标志物来评价细胞凋亡情况。</a:t>
            </a:r>
          </a:p>
        </p:txBody>
      </p:sp>
      <p:sp>
        <p:nvSpPr>
          <p:cNvPr id="5" name="Text Placeholder 4"/>
          <p:cNvSpPr>
            <a:spLocks noGrp="1"/>
          </p:cNvSpPr>
          <p:nvPr>
            <p:ph type="body" idx="3"/>
          </p:nvPr>
        </p:nvSpPr>
        <p:spPr/>
        <p:txBody>
          <a:bodyPr/>
          <a:lstStyle/>
          <a:p>
            <a:r>
              <a:t>体内细胞毒性评价</a:t>
            </a:r>
          </a:p>
        </p:txBody>
      </p:sp>
      <p:sp>
        <p:nvSpPr>
          <p:cNvPr id="6" name="Content Placeholder 5"/>
          <p:cNvSpPr>
            <a:spLocks noGrp="1"/>
          </p:cNvSpPr>
          <p:nvPr>
            <p:ph sz="half" idx="4"/>
          </p:nvPr>
        </p:nvSpPr>
        <p:spPr/>
        <p:txBody>
          <a:bodyPr/>
          <a:lstStyle/>
          <a:p>
            <a:r>
              <a:t>1. 体内细胞毒性评价是评价窝沟封闭材料生物相容性的另一重要方法，可通过动物实验观察材料的全身毒性、局部毒性和致癌性等。</a:t>
            </a:r>
          </a:p>
          <a:p>
            <a:r>
              <a:t>2. 常用的体内细胞毒性评价方法包括急性毒性试验、亚急性毒性试验、慢性毒性试验、致癌性试验等。</a:t>
            </a:r>
          </a:p>
          <a:p>
            <a:r>
              <a:t>3. 急性毒性试验通过单次给药观察动物的死亡率和中毒症状来评价材料的急性毒性，亚急性毒性试验通过重复给药观察动物的体重变化、血液学指标、肝肾功能等来评价材料的亚急性毒性，慢性毒性试验通过长期给药观察动物的体重变化、血液学指标、肝肾功能、病理组织学变化等来评价材料的慢性毒性，致癌性试验通过长期给药观察动物的肿瘤发生率来评价材料的致癌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窝沟封闭材料细胞毒性评价方法</a:t>
            </a:r>
          </a:p>
        </p:txBody>
      </p:sp>
      <p:sp>
        <p:nvSpPr>
          <p:cNvPr id="3" name="Text Placeholder 2"/>
          <p:cNvSpPr>
            <a:spLocks noGrp="1"/>
          </p:cNvSpPr>
          <p:nvPr>
            <p:ph type="body" idx="1"/>
          </p:nvPr>
        </p:nvSpPr>
        <p:spPr/>
        <p:txBody>
          <a:bodyPr/>
          <a:lstStyle/>
          <a:p>
            <a:r>
              <a:t>基因毒性评价</a:t>
            </a:r>
          </a:p>
        </p:txBody>
      </p:sp>
      <p:sp>
        <p:nvSpPr>
          <p:cNvPr id="4" name="Content Placeholder 3"/>
          <p:cNvSpPr>
            <a:spLocks noGrp="1"/>
          </p:cNvSpPr>
          <p:nvPr>
            <p:ph sz="half" idx="2"/>
          </p:nvPr>
        </p:nvSpPr>
        <p:spPr/>
        <p:txBody>
          <a:bodyPr/>
          <a:lstStyle/>
          <a:p>
            <a:r>
              <a:t>1. 基因毒性评价是指评估窝沟封闭材料是否对细胞的遗传物质造成损伤，包括DNA损伤和染色体损伤。</a:t>
            </a:r>
          </a:p>
          <a:p>
            <a:r>
              <a:t>2. 常用的基因毒性评价方法包括Ames试验、微核试验、染色体畸变试验等。</a:t>
            </a:r>
          </a:p>
          <a:p>
            <a:r>
              <a:t>3. Ames试验通过检测材料是否诱导细菌突变来评价材料的致突变性，微核试验通过检测细胞内微核的形成来评价材料的致染色体损伤性，染色体畸变试验通过检测细胞内染色体的畸变来评价材料的致染色体损伤性。</a:t>
            </a:r>
          </a:p>
        </p:txBody>
      </p:sp>
      <p:sp>
        <p:nvSpPr>
          <p:cNvPr id="5" name="Text Placeholder 4"/>
          <p:cNvSpPr>
            <a:spLocks noGrp="1"/>
          </p:cNvSpPr>
          <p:nvPr>
            <p:ph type="body" idx="3"/>
          </p:nvPr>
        </p:nvSpPr>
        <p:spPr/>
        <p:txBody>
          <a:bodyPr/>
          <a:lstStyle/>
          <a:p>
            <a:r>
              <a:t>免疫毒性评价</a:t>
            </a:r>
          </a:p>
        </p:txBody>
      </p:sp>
      <p:sp>
        <p:nvSpPr>
          <p:cNvPr id="6" name="Content Placeholder 5"/>
          <p:cNvSpPr>
            <a:spLocks noGrp="1"/>
          </p:cNvSpPr>
          <p:nvPr>
            <p:ph sz="half" idx="4"/>
          </p:nvPr>
        </p:nvSpPr>
        <p:spPr/>
        <p:txBody>
          <a:bodyPr/>
          <a:lstStyle/>
          <a:p>
            <a:r>
              <a:t>1. 免疫毒性评价是指评估窝沟封闭材料是否对机体的免疫系统造成损伤，包括细胞免疫功能、体液免疫功能和非特异性免疫功能。</a:t>
            </a:r>
          </a:p>
          <a:p>
            <a:r>
              <a:t>2. 常用的免疫毒性评价方法包括淋巴细胞增殖试验、抗体产生试验、自然杀伤细胞活性试验等。</a:t>
            </a:r>
          </a:p>
          <a:p>
            <a:r>
              <a:t>3. 淋巴细胞增殖试验通过检测淋巴细胞对增殖原的反应来评价材料对细胞免疫功能的影响，抗体产生试验通过检测机体对抗原产生的抗体水平来评价材料对体液免疫功能的影响，自然杀伤细胞活性试验通过检测自然杀伤细胞对靶细胞的杀伤活性来评价材料对非特异性免疫功能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窝沟封闭材料细胞毒性评价方法</a:t>
            </a:r>
          </a:p>
        </p:txBody>
      </p:sp>
      <p:sp>
        <p:nvSpPr>
          <p:cNvPr id="3" name="Text Placeholder 2"/>
          <p:cNvSpPr>
            <a:spLocks noGrp="1"/>
          </p:cNvSpPr>
          <p:nvPr>
            <p:ph type="body" idx="1"/>
          </p:nvPr>
        </p:nvSpPr>
        <p:spPr/>
        <p:txBody>
          <a:bodyPr/>
          <a:lstStyle/>
          <a:p>
            <a:r>
              <a:t>生殖毒性评价</a:t>
            </a:r>
          </a:p>
        </p:txBody>
      </p:sp>
      <p:sp>
        <p:nvSpPr>
          <p:cNvPr id="4" name="Content Placeholder 3"/>
          <p:cNvSpPr>
            <a:spLocks noGrp="1"/>
          </p:cNvSpPr>
          <p:nvPr>
            <p:ph sz="half" idx="2"/>
          </p:nvPr>
        </p:nvSpPr>
        <p:spPr/>
        <p:txBody>
          <a:bodyPr/>
          <a:lstStyle/>
          <a:p>
            <a:r>
              <a:t>1. 生殖毒性评价是指评估窝沟封闭材料是否对机体的生殖系统造成损伤，包括男性生殖功能、女性生殖功能和发育毒性。</a:t>
            </a:r>
          </a:p>
          <a:p>
            <a:r>
              <a:t>2. 常用的生殖毒性评价方法包括精子活力试验、精子畸形率试验、雌激素受体结合试验等。</a:t>
            </a:r>
          </a:p>
          <a:p>
            <a:r>
              <a:t>3. 精子活力试验通过检测精子的活力来评价材料对男性生殖功能的影响，精子畸形率试验通过检测精子的畸形率来评价材料对男性生殖功能的影响，雌激素受体结合试验通过检测材料与雌激素受体的结合能力来评价材料对女性生殖功能的影响。</a:t>
            </a:r>
          </a:p>
        </p:txBody>
      </p:sp>
      <p:sp>
        <p:nvSpPr>
          <p:cNvPr id="5" name="Text Placeholder 4"/>
          <p:cNvSpPr>
            <a:spLocks noGrp="1"/>
          </p:cNvSpPr>
          <p:nvPr>
            <p:ph type="body" idx="3"/>
          </p:nvPr>
        </p:nvSpPr>
        <p:spPr/>
        <p:txBody>
          <a:bodyPr/>
          <a:lstStyle/>
          <a:p>
            <a:r>
              <a:t>环境毒性评价</a:t>
            </a:r>
          </a:p>
        </p:txBody>
      </p:sp>
      <p:sp>
        <p:nvSpPr>
          <p:cNvPr id="6" name="Content Placeholder 5"/>
          <p:cNvSpPr>
            <a:spLocks noGrp="1"/>
          </p:cNvSpPr>
          <p:nvPr>
            <p:ph sz="half" idx="4"/>
          </p:nvPr>
        </p:nvSpPr>
        <p:spPr/>
        <p:txBody>
          <a:bodyPr/>
          <a:lstStyle/>
          <a:p>
            <a:r>
              <a:t>1. 环境毒性评价是指评估窝沟封闭材料对环境的潜在危害，包括对水生生物、陆生生物和土壤环境的影响。</a:t>
            </a:r>
          </a:p>
          <a:p>
            <a:r>
              <a:t>2. 常用的环境毒性评价方法包括鱼类急性毒性试验、水蚤急性毒性试验、藻类生长抑制试验等。</a:t>
            </a:r>
          </a:p>
          <a:p>
            <a:r>
              <a:t>3. 鱼类急性毒性试验通过检测材料对鱼类的急性毒性来评价材料对水生生物的影响，水蚤急性毒性试验通过检测材料对水蚤的急性毒性来评价材料对水生生物的影响，藻类生长抑制试验通过检测材料对藻类的生长抑制率来评价材料对水生生物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窝沟封闭材料组织相容性评价方法</a:t>
            </a:r>
          </a:p>
        </p:txBody>
      </p:sp>
      <p:sp>
        <p:nvSpPr>
          <p:cNvPr id="3" name="Subtitle 2"/>
          <p:cNvSpPr>
            <a:spLocks noGrp="1"/>
          </p:cNvSpPr>
          <p:nvPr>
            <p:ph type="subTitle" idx="1"/>
          </p:nvPr>
        </p:nvSpPr>
        <p:spPr/>
        <p:txBody>
          <a:bodyPr/>
          <a:lstStyle/>
          <a:p>
            <a:r>
              <a:t>窝沟封闭材料的生物相容性研究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窝沟封闭材料组织相容性评价方法</a:t>
            </a:r>
          </a:p>
        </p:txBody>
      </p:sp>
      <p:sp>
        <p:nvSpPr>
          <p:cNvPr id="3" name="Text Placeholder 2"/>
          <p:cNvSpPr>
            <a:spLocks noGrp="1"/>
          </p:cNvSpPr>
          <p:nvPr>
            <p:ph type="body" idx="1"/>
          </p:nvPr>
        </p:nvSpPr>
        <p:spPr/>
        <p:txBody>
          <a:bodyPr/>
          <a:lstStyle/>
          <a:p>
            <a:r>
              <a:t>动物实验法</a:t>
            </a:r>
          </a:p>
        </p:txBody>
      </p:sp>
      <p:sp>
        <p:nvSpPr>
          <p:cNvPr id="4" name="Content Placeholder 3"/>
          <p:cNvSpPr>
            <a:spLocks noGrp="1"/>
          </p:cNvSpPr>
          <p:nvPr>
            <p:ph sz="half" idx="2"/>
          </p:nvPr>
        </p:nvSpPr>
        <p:spPr/>
        <p:txBody>
          <a:bodyPr/>
          <a:lstStyle/>
          <a:p>
            <a:r>
              <a:t>1. 动物实验法是评价窝沟封闭材料组织相容性的经典方法，常用于研究材料的急性毒性、亚急性毒性、慢性毒性和致癌性等。</a:t>
            </a:r>
          </a:p>
          <a:p>
            <a:r>
              <a:t>2. 常用动物模型包括大鼠、小鼠、豚鼠、兔等，选择动物模型时应考虑材料的性质、实验目的和动物的生理特点等因素。</a:t>
            </a:r>
          </a:p>
          <a:p>
            <a:r>
              <a:t>3. 动物实验法操作步骤包括：窝沟封闭材料制备、动物分组、窝沟封闭材料施用、动物观察和组织学检查等。</a:t>
            </a:r>
          </a:p>
        </p:txBody>
      </p:sp>
      <p:sp>
        <p:nvSpPr>
          <p:cNvPr id="5" name="Text Placeholder 4"/>
          <p:cNvSpPr>
            <a:spLocks noGrp="1"/>
          </p:cNvSpPr>
          <p:nvPr>
            <p:ph type="body" idx="3"/>
          </p:nvPr>
        </p:nvSpPr>
        <p:spPr/>
        <p:txBody>
          <a:bodyPr/>
          <a:lstStyle/>
          <a:p>
            <a:r>
              <a:t>细胞实验法</a:t>
            </a:r>
          </a:p>
        </p:txBody>
      </p:sp>
      <p:sp>
        <p:nvSpPr>
          <p:cNvPr id="6" name="Content Placeholder 5"/>
          <p:cNvSpPr>
            <a:spLocks noGrp="1"/>
          </p:cNvSpPr>
          <p:nvPr>
            <p:ph sz="half" idx="4"/>
          </p:nvPr>
        </p:nvSpPr>
        <p:spPr/>
        <p:txBody>
          <a:bodyPr/>
          <a:lstStyle/>
          <a:p>
            <a:r>
              <a:t>1. 细胞实验法是评价窝沟封闭材料组织相容性的体外方法，常用于研究材料的细胞毒性、基因毒性和致突变性等。</a:t>
            </a:r>
          </a:p>
          <a:p>
            <a:r>
              <a:t>2. 常用细胞系包括成纤维细胞、上皮细胞、巨噬细胞等，选择细胞系时应考虑材料的性质、实验目的和细胞的生物学特性等因素。</a:t>
            </a:r>
          </a:p>
          <a:p>
            <a:r>
              <a:t>3. 细胞实验法操作步骤包括：窝沟封闭材料制备、细胞培养、窝沟封闭材料处理、细胞活性测定和细胞形态观察等。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窝沟封闭材料组织相容性评价方法</a:t>
            </a:r>
          </a:p>
        </p:txBody>
      </p:sp>
      <p:sp>
        <p:nvSpPr>
          <p:cNvPr id="3" name="Text Placeholder 2"/>
          <p:cNvSpPr>
            <a:spLocks noGrp="1"/>
          </p:cNvSpPr>
          <p:nvPr>
            <p:ph type="body" idx="1"/>
          </p:nvPr>
        </p:nvSpPr>
        <p:spPr/>
        <p:txBody>
          <a:bodyPr/>
          <a:lstStyle/>
          <a:p>
            <a:r>
              <a:t>组织工程学方法</a:t>
            </a:r>
          </a:p>
        </p:txBody>
      </p:sp>
      <p:sp>
        <p:nvSpPr>
          <p:cNvPr id="4" name="Content Placeholder 3"/>
          <p:cNvSpPr>
            <a:spLocks noGrp="1"/>
          </p:cNvSpPr>
          <p:nvPr>
            <p:ph sz="half" idx="2"/>
          </p:nvPr>
        </p:nvSpPr>
        <p:spPr/>
        <p:txBody>
          <a:bodyPr/>
          <a:lstStyle/>
          <a:p>
            <a:r>
              <a:t>1. 组织工程学方法是评价窝沟封闭材料组织相容性的新兴方法，常用于研究材料的生物相容性和组织再生能力等。</a:t>
            </a:r>
          </a:p>
          <a:p>
            <a:r>
              <a:t>2. 常用技术包括支架材料制备、细胞培养、细胞-材料复合物构建和组织再生评估等。</a:t>
            </a:r>
          </a:p>
          <a:p>
            <a:r>
              <a:t>3. 组织工程学方法操作步骤包括：窝沟封闭材料制备、细胞培养、窝沟封闭材料-细胞复合物构建、复合物植入动物体内和组织再生评估等。</a:t>
            </a:r>
          </a:p>
        </p:txBody>
      </p:sp>
      <p:sp>
        <p:nvSpPr>
          <p:cNvPr id="5" name="Text Placeholder 4"/>
          <p:cNvSpPr>
            <a:spLocks noGrp="1"/>
          </p:cNvSpPr>
          <p:nvPr>
            <p:ph type="body" idx="3"/>
          </p:nvPr>
        </p:nvSpPr>
        <p:spPr/>
        <p:txBody>
          <a:bodyPr/>
          <a:lstStyle/>
          <a:p>
            <a:r>
              <a:t>分子生物学方法</a:t>
            </a:r>
          </a:p>
        </p:txBody>
      </p:sp>
      <p:sp>
        <p:nvSpPr>
          <p:cNvPr id="6" name="Content Placeholder 5"/>
          <p:cNvSpPr>
            <a:spLocks noGrp="1"/>
          </p:cNvSpPr>
          <p:nvPr>
            <p:ph sz="half" idx="4"/>
          </p:nvPr>
        </p:nvSpPr>
        <p:spPr/>
        <p:txBody>
          <a:bodyPr/>
          <a:lstStyle/>
          <a:p>
            <a:r>
              <a:t>1. 分子生物学方法是评价窝沟封闭材料组织相容性的分子水平方法，常用于研究材料对基因表达、蛋白质表达和信号通路的影响等。</a:t>
            </a:r>
          </a:p>
          <a:p>
            <a:r>
              <a:t>2. 常用技术包括基因芯片技术、蛋白质组学技术、细胞信号通路分析技术等。</a:t>
            </a:r>
          </a:p>
          <a:p>
            <a:r>
              <a:t>3. 分子生物学方法操作步骤包括：窝沟封闭材料制备、细胞培养、窝沟封闭材料处理、基因表达分析、蛋白质表达分析和细胞信号通路分析等。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窝沟封闭材料组织相容性评价方法</a:t>
            </a:r>
          </a:p>
        </p:txBody>
      </p:sp>
      <p:sp>
        <p:nvSpPr>
          <p:cNvPr id="3" name="Text Placeholder 2"/>
          <p:cNvSpPr>
            <a:spLocks noGrp="1"/>
          </p:cNvSpPr>
          <p:nvPr>
            <p:ph type="body" idx="1"/>
          </p:nvPr>
        </p:nvSpPr>
        <p:spPr/>
        <p:txBody>
          <a:bodyPr/>
          <a:lstStyle/>
          <a:p>
            <a:r>
              <a:t>免疫学方法</a:t>
            </a:r>
          </a:p>
        </p:txBody>
      </p:sp>
      <p:sp>
        <p:nvSpPr>
          <p:cNvPr id="4" name="Content Placeholder 3"/>
          <p:cNvSpPr>
            <a:spLocks noGrp="1"/>
          </p:cNvSpPr>
          <p:nvPr>
            <p:ph sz="half" idx="2"/>
          </p:nvPr>
        </p:nvSpPr>
        <p:spPr/>
        <p:txBody>
          <a:bodyPr/>
          <a:lstStyle/>
          <a:p>
            <a:r>
              <a:t>1. 免疫学方法是评价窝沟封闭材料组织相容性的免疫水平方法，常用于研究材料对免疫系统的影响等。</a:t>
            </a:r>
          </a:p>
          <a:p>
            <a:r>
              <a:t>2. 常用技术包括细胞免疫学技术、体液免疫学技术和免疫毒理学技术等。</a:t>
            </a:r>
          </a:p>
          <a:p>
            <a:r>
              <a:t>3. 免疫学方法操作步骤包括：窝沟封闭材料制备、动物分组、窝沟封闭材料施用、免疫学指标检测和免疫毒理学评价等。</a:t>
            </a:r>
          </a:p>
        </p:txBody>
      </p:sp>
      <p:sp>
        <p:nvSpPr>
          <p:cNvPr id="5" name="Text Placeholder 4"/>
          <p:cNvSpPr>
            <a:spLocks noGrp="1"/>
          </p:cNvSpPr>
          <p:nvPr>
            <p:ph type="body" idx="3"/>
          </p:nvPr>
        </p:nvSpPr>
        <p:spPr/>
        <p:txBody>
          <a:bodyPr/>
          <a:lstStyle/>
          <a:p>
            <a:r>
              <a:t>临床试验法</a:t>
            </a:r>
          </a:p>
        </p:txBody>
      </p:sp>
      <p:sp>
        <p:nvSpPr>
          <p:cNvPr id="6" name="Content Placeholder 5"/>
          <p:cNvSpPr>
            <a:spLocks noGrp="1"/>
          </p:cNvSpPr>
          <p:nvPr>
            <p:ph sz="half" idx="4"/>
          </p:nvPr>
        </p:nvSpPr>
        <p:spPr/>
        <p:txBody>
          <a:bodyPr/>
          <a:lstStyle/>
          <a:p>
            <a:r>
              <a:t>1. 临床试验法是评价窝沟封闭材料组织相容性的最终方法，常用于研究材料的安全性、有效性和不良反应等。</a:t>
            </a:r>
          </a:p>
          <a:p>
            <a:r>
              <a:t>2. 常用临床试验类型包括随机对照试验、队列研究和病例-对照研究等。</a:t>
            </a:r>
          </a:p>
          <a:p>
            <a:r>
              <a:t>3. 临床试验法操作步骤包括：临床试验方案设计、患者招募、窝沟封闭材料施用、患者随访和数据分析等。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窝沟封闭材料过敏反应评价方法</a:t>
            </a:r>
          </a:p>
        </p:txBody>
      </p:sp>
      <p:sp>
        <p:nvSpPr>
          <p:cNvPr id="3" name="Subtitle 2"/>
          <p:cNvSpPr>
            <a:spLocks noGrp="1"/>
          </p:cNvSpPr>
          <p:nvPr>
            <p:ph type="subTitle" idx="1"/>
          </p:nvPr>
        </p:nvSpPr>
        <p:spPr/>
        <p:txBody>
          <a:bodyPr/>
          <a:lstStyle/>
          <a:p>
            <a:r>
              <a:t>窝沟封闭材料的生物相容性研究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窝沟封闭材料过敏反应评价方法</a:t>
            </a:r>
          </a:p>
        </p:txBody>
      </p:sp>
      <p:sp>
        <p:nvSpPr>
          <p:cNvPr id="3" name="Text Placeholder 2"/>
          <p:cNvSpPr>
            <a:spLocks noGrp="1"/>
          </p:cNvSpPr>
          <p:nvPr>
            <p:ph type="body" idx="1"/>
          </p:nvPr>
        </p:nvSpPr>
        <p:spPr/>
        <p:txBody>
          <a:bodyPr/>
          <a:lstStyle/>
          <a:p>
            <a:r>
              <a:t>美蓝胶凝剂黏附性总体评价：</a:t>
            </a:r>
          </a:p>
        </p:txBody>
      </p:sp>
      <p:sp>
        <p:nvSpPr>
          <p:cNvPr id="4" name="Content Placeholder 3"/>
          <p:cNvSpPr>
            <a:spLocks noGrp="1"/>
          </p:cNvSpPr>
          <p:nvPr>
            <p:ph sz="half" idx="2"/>
          </p:nvPr>
        </p:nvSpPr>
        <p:spPr/>
        <p:txBody>
          <a:bodyPr/>
          <a:lstStyle/>
          <a:p>
            <a:r>
              <a:t>1. 将全部材料试件干净冲洗与吹干，利用型差显微镜对黏附情况进行评价：倘若全部区域均无明显缝隙，则表明材料黏附性良好。</a:t>
            </a:r>
          </a:p>
          <a:p>
            <a:r>
              <a:t>2. 若某些部位可见缝隙，则用探针轻柔触碰界面，若黏附力较强，则表明黏附性依然良好；若黏附力较差，则表明黏附性不佳。</a:t>
            </a:r>
          </a:p>
          <a:p>
            <a:r>
              <a:t>3. 若黏附性较差：为了验证是否为操作原因或产品原因，需对不同批次的材料进行相同的实验评价。实验结果均为黏附性不佳，则表明确实为产品原因；若是操作原因，则须重新制作试件进行实验。</a:t>
            </a:r>
          </a:p>
        </p:txBody>
      </p:sp>
      <p:sp>
        <p:nvSpPr>
          <p:cNvPr id="5" name="Text Placeholder 4"/>
          <p:cNvSpPr>
            <a:spLocks noGrp="1"/>
          </p:cNvSpPr>
          <p:nvPr>
            <p:ph type="body" idx="3"/>
          </p:nvPr>
        </p:nvSpPr>
        <p:spPr/>
        <p:txBody>
          <a:bodyPr/>
          <a:lstStyle/>
          <a:p>
            <a:r>
              <a:t>牙齿精细沟窝封闭后的最终临床效果评价：</a:t>
            </a:r>
          </a:p>
        </p:txBody>
      </p:sp>
      <p:sp>
        <p:nvSpPr>
          <p:cNvPr id="6" name="Content Placeholder 5"/>
          <p:cNvSpPr>
            <a:spLocks noGrp="1"/>
          </p:cNvSpPr>
          <p:nvPr>
            <p:ph sz="half" idx="4"/>
          </p:nvPr>
        </p:nvSpPr>
        <p:spPr/>
        <p:txBody>
          <a:bodyPr/>
          <a:lstStyle/>
          <a:p>
            <a:r>
              <a:t>1. 等到乳磨牙全部冠修复结束后，利用型差显微镜进行分步观察。观察的部位包括：窝沟内及其周围牙釉质组织，以明确窝沟封闭剂具体填充状态、牙齿的表面形态是否发生了改变、残留于沟窝内的食物残渣等情况。</a:t>
            </a:r>
          </a:p>
          <a:p>
            <a:r>
              <a:t>2. 窝沟内封闭剂脱落或残留食物残渣：通过型差显微镜进行细致观察，明确脱落处或沟窝内残留食物残渣的具体位置。为了验证脱落处的具体情况，后续需在扫描电镜下做进一步观察、分析、鉴定。</a:t>
            </a:r>
          </a:p>
          <a:p>
            <a:r>
              <a:t>3. 剩余组织形态的评价：为了评价剩余组织的具体形态、发生变化情况，将全部材料的剩余组织进行断面处理，旋切成厚度为300nm的超薄切片，最后利用透射电镜对超薄切片进行观察、评价。</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窝沟封闭材料过敏反应评价方法</a:t>
            </a:r>
          </a:p>
        </p:txBody>
      </p:sp>
      <p:sp>
        <p:nvSpPr>
          <p:cNvPr id="3" name="Text Placeholder 2"/>
          <p:cNvSpPr>
            <a:spLocks noGrp="1"/>
          </p:cNvSpPr>
          <p:nvPr>
            <p:ph type="body" idx="1"/>
          </p:nvPr>
        </p:nvSpPr>
        <p:spPr/>
        <p:txBody>
          <a:bodyPr/>
          <a:lstStyle/>
          <a:p>
            <a:r>
              <a:t>传统窝沟封闭剂的临床牙科应用：</a:t>
            </a:r>
          </a:p>
        </p:txBody>
      </p:sp>
      <p:sp>
        <p:nvSpPr>
          <p:cNvPr id="4" name="Content Placeholder 3"/>
          <p:cNvSpPr>
            <a:spLocks noGrp="1"/>
          </p:cNvSpPr>
          <p:nvPr>
            <p:ph sz="half" idx="2"/>
          </p:nvPr>
        </p:nvSpPr>
        <p:spPr/>
        <p:txBody>
          <a:bodyPr/>
          <a:lstStyle/>
          <a:p>
            <a:r>
              <a:t>1. 窝沟封闭剂应用于临床牙科的应用已有大概半个世纪，在儿童和青少年龋病的预防当中发挥着重要的作用。其黏附力、保留率和抗磨耗性能是评价其临床使用效果的三个主要指标。</a:t>
            </a:r>
          </a:p>
          <a:p>
            <a:r>
              <a:t>2. 尽管窝沟封闭剂于临床实践中已被广泛应用，然而其临床效果却存在一定局限性，例如：临床保留率偏低；生物相容性不高；操作工艺较为复杂，令很多患儿及部分家长对此类治疗方式有一定抵触情绪等。</a:t>
            </a:r>
          </a:p>
          <a:p>
            <a:r>
              <a:t>3. 由于聚合物树脂窝沟封闭剂黏合性相对性较好，其能够在窝洞内部产生一定的化学黏结力。然而，此种材料产生的化学黏结力同样也会带来一些弊端，例如易出现较高的术后敏感性，甚至可能导致牙髓坏死的情况。</a:t>
            </a:r>
          </a:p>
        </p:txBody>
      </p:sp>
      <p:sp>
        <p:nvSpPr>
          <p:cNvPr id="5" name="Text Placeholder 4"/>
          <p:cNvSpPr>
            <a:spLocks noGrp="1"/>
          </p:cNvSpPr>
          <p:nvPr>
            <p:ph type="body" idx="3"/>
          </p:nvPr>
        </p:nvSpPr>
        <p:spPr/>
        <p:txBody>
          <a:bodyPr/>
          <a:lstStyle/>
          <a:p>
            <a:r>
              <a:t>组分评估：</a:t>
            </a:r>
          </a:p>
        </p:txBody>
      </p:sp>
      <p:sp>
        <p:nvSpPr>
          <p:cNvPr id="6" name="Content Placeholder 5"/>
          <p:cNvSpPr>
            <a:spLocks noGrp="1"/>
          </p:cNvSpPr>
          <p:nvPr>
            <p:ph sz="half" idx="4"/>
          </p:nvPr>
        </p:nvSpPr>
        <p:spPr/>
        <p:txBody>
          <a:bodyPr/>
          <a:lstStyle/>
          <a:p>
            <a:r>
              <a:t>1. 检测美蓝胶凝剂的组分与是否依法规要求进行标识。检测结果表明，美蓝胶凝剂能够分离出包括聚氨酯、硅烷偶联剂、填料在内的多种化合物，与生产厂家材料标识相符。</a:t>
            </a:r>
          </a:p>
          <a:p>
            <a:r>
              <a:t>2. 根据检测结果，对分离出的多种化合物进行进一步测定，例如对聚氨酯的分子量进行测定，对硅烷偶联剂进行傅里叶红外光谱（FT-IR）及核磁共振（NMR）分析，对填料进行X射线粉末衍射（XRD）分析。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窝沟封闭材料过敏反应评价方法</a:t>
            </a:r>
          </a:p>
        </p:txBody>
      </p:sp>
      <p:sp>
        <p:nvSpPr>
          <p:cNvPr id="3" name="Text Placeholder 2"/>
          <p:cNvSpPr>
            <a:spLocks noGrp="1"/>
          </p:cNvSpPr>
          <p:nvPr>
            <p:ph type="body" idx="1"/>
          </p:nvPr>
        </p:nvSpPr>
        <p:spPr/>
        <p:txBody>
          <a:bodyPr/>
          <a:lstStyle/>
          <a:p>
            <a:r>
              <a:t>胶凝剂生物相容性评估：</a:t>
            </a:r>
          </a:p>
        </p:txBody>
      </p:sp>
      <p:sp>
        <p:nvSpPr>
          <p:cNvPr id="4" name="Content Placeholder 3"/>
          <p:cNvSpPr>
            <a:spLocks noGrp="1"/>
          </p:cNvSpPr>
          <p:nvPr>
            <p:ph sz="half" idx="2"/>
          </p:nvPr>
        </p:nvSpPr>
        <p:spPr/>
        <p:txBody>
          <a:bodyPr/>
          <a:lstStyle/>
          <a:p>
            <a:r>
              <a:t>1. 评估方法：细胞毒性检验与刺激指数评估</a:t>
            </a:r>
          </a:p>
          <a:p>
            <a:r>
              <a:t>2. 细胞毒性试验评估实验：细胞铺板并培养至适当密度；给细胞滴加不同浓度的材料提取物；继续培养并统计存活细胞数量。</a:t>
            </a:r>
          </a:p>
          <a:p>
            <a:r>
              <a:t>3. 刺激指数评估实验：将乳酸脱氢酶裂解液（LDH）与材料提取物进行反应；计算乳酸脱氢酶释放量；通过计算公式算出刺激指数。</a:t>
            </a:r>
          </a:p>
        </p:txBody>
      </p:sp>
      <p:sp>
        <p:nvSpPr>
          <p:cNvPr id="5" name="Text Placeholder 4"/>
          <p:cNvSpPr>
            <a:spLocks noGrp="1"/>
          </p:cNvSpPr>
          <p:nvPr>
            <p:ph type="body" idx="3"/>
          </p:nvPr>
        </p:nvSpPr>
        <p:spPr/>
        <p:txBody>
          <a:bodyPr/>
          <a:lstStyle/>
          <a:p>
            <a:r>
              <a:t>ISO10993生物相容性方法学评价：</a:t>
            </a:r>
          </a:p>
        </p:txBody>
      </p:sp>
      <p:sp>
        <p:nvSpPr>
          <p:cNvPr id="6" name="Content Placeholder 5"/>
          <p:cNvSpPr>
            <a:spLocks noGrp="1"/>
          </p:cNvSpPr>
          <p:nvPr>
            <p:ph sz="half" idx="4"/>
          </p:nvPr>
        </p:nvSpPr>
        <p:spPr/>
        <p:txBody>
          <a:bodyPr/>
          <a:lstStyle/>
          <a:p>
            <a:r>
              <a:t>1. ISO 10993-5细胞毒性评估：</a:t>
            </a:r>
          </a:p>
          <a:p>
            <a:r>
              <a:t>此标准用于评估材料提取物对细胞的毒性作用。实验过程包括制备材料提取物、细胞培养、细胞暴露于材料提取物、细胞活力测定等步骤。</a:t>
            </a:r>
          </a:p>
          <a:p>
            <a:r>
              <a:t>2. ISO 10993-10刺激性评估：</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https://d.book118.com/237161151065006053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窝沟封闭材料的生物相容性评价指标</vt:lpstr>
      <vt:lpstr> 窝沟封闭材料的生物相容性评价指标</vt:lpstr>
      <vt:lpstr> 窝沟封闭材料的生物相容性评价指标</vt:lpstr>
      <vt:lpstr> 窝沟封闭材料细胞毒性评价方法</vt:lpstr>
      <vt:lpstr> 窝沟封闭材料细胞毒性评价方法</vt:lpstr>
      <vt:lpstr> 窝沟封闭材料细胞毒性评价方法</vt:lpstr>
      <vt:lpstr> 窝沟封闭材料细胞毒性评价方法</vt:lpstr>
      <vt:lpstr> 窝沟封闭材料组织相容性评价方法</vt:lpstr>
      <vt:lpstr> 窝沟封闭材料组织相容性评价方法</vt:lpstr>
      <vt:lpstr> 窝沟封闭材料组织相容性评价方法</vt:lpstr>
      <vt:lpstr> 窝沟封闭材料组织相容性评价方法</vt:lpstr>
      <vt:lpstr> 窝沟封闭材料过敏反应评价方法</vt:lpstr>
      <vt:lpstr> 窝沟封闭材料过敏反应评价方法</vt:lpstr>
      <vt:lpstr> 窝沟封闭材料过敏反应评价方法</vt:lpstr>
      <vt:lpstr> 窝沟封闭材料过敏反应评价方法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2024-09-27T07:18:42.113</cp:lastPrinted>
  <dcterms:created xsi:type="dcterms:W3CDTF">2024-09-26T23:18:42Z</dcterms:created>
  <dcterms:modified xsi:type="dcterms:W3CDTF">2024-09-26T23:18:44Z</dcterms:modified>
</cp:coreProperties>
</file>