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C30D56-3741-440D-B3D1-7D090BEA0FB9}" type="datetimeFigureOut">
              <a:rPr lang="zh-CN" altLang="en-US" smtClean="0"/>
              <a:t>2020\5\24 Sunday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B284-16A2-42FE-9A7F-837102ECB29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4255821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EB284-16A2-42FE-9A7F-837102ECB29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516796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zh-CN" sz="1200"/>
              <a:t>班主任活动话稿参考：</a:t>
            </a:r>
          </a:p>
          <a:p>
            <a:r>
              <a:rPr lang="zh-CN" altLang="zh-CN" sz="1200"/>
              <a:t>好开始，站起来。老师说站起来，</a:t>
            </a:r>
          </a:p>
          <a:p>
            <a:r>
              <a:rPr lang="zh-CN" altLang="zh-CN" sz="1200"/>
              <a:t>坐下</a:t>
            </a:r>
          </a:p>
          <a:p>
            <a:r>
              <a:rPr lang="zh-CN" altLang="zh-CN" sz="1200"/>
              <a:t>老师说，向右转</a:t>
            </a:r>
          </a:p>
          <a:p>
            <a:r>
              <a:rPr lang="zh-CN" altLang="zh-CN" sz="1200"/>
              <a:t>向左转</a:t>
            </a:r>
          </a:p>
          <a:p>
            <a:r>
              <a:rPr lang="zh-CN" altLang="zh-CN" sz="1200"/>
              <a:t>老师说，单列的同学向后转</a:t>
            </a:r>
          </a:p>
          <a:p>
            <a:r>
              <a:rPr lang="zh-CN" altLang="zh-CN" sz="1200"/>
              <a:t>双列的同学给你前面的同学比一个爱心</a:t>
            </a:r>
          </a:p>
          <a:p>
            <a:r>
              <a:rPr lang="zh-CN" altLang="zh-CN" sz="1200"/>
              <a:t>老师说，双列的同学给你前面的同学比一个爱心</a:t>
            </a:r>
          </a:p>
          <a:p>
            <a:r>
              <a:rPr lang="zh-CN" altLang="zh-CN" sz="1200"/>
              <a:t>单列的同学给前面的同学比一个爱心。</a:t>
            </a:r>
          </a:p>
          <a:p>
            <a:r>
              <a:rPr lang="zh-CN" altLang="zh-CN" sz="1200"/>
              <a:t>好，坐下。</a:t>
            </a:r>
          </a:p>
          <a:p>
            <a:r>
              <a:rPr lang="zh-CN" altLang="zh-CN" sz="1200"/>
              <a:t>老师说，坐下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EB284-16A2-42FE-9A7F-837102ECB29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017670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此活动配备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PPT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附件 （游戏之——眉目传情）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EB284-16A2-42FE-9A7F-837102ECB291}" type="slidenum">
              <a:rPr lang="zh-CN" altLang="en-US" smtClean="0">
                <a:solidFill>
                  <a:prstClr val="black"/>
                </a:solidFill>
              </a:rPr>
              <a:t>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54589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EB284-16A2-42FE-9A7F-837102ECB291}" type="slidenum">
              <a:rPr lang="zh-CN" altLang="en-US" smtClean="0">
                <a:solidFill>
                  <a:prstClr val="black"/>
                </a:solidFill>
              </a:rPr>
              <a:t>8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17921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亮点：游戏的关键，在于捕捉大家们初次看周围人牌时的瞬间表情和眼神。当然，如果演技够精湛，巧妙利用这种心理，反其道行之，绝对可以做到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以眼神害人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EB284-16A2-42FE-9A7F-837102ECB291}" type="slidenum">
              <a:rPr lang="zh-CN" altLang="en-US" smtClean="0">
                <a:solidFill>
                  <a:prstClr val="black"/>
                </a:solidFill>
              </a:rPr>
              <a:t>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6992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注：适合众人玩，由于没有轮流的次序，而是突发的任指其中的一个人，所以整个过程都必须处于紧张状态，因为可能下个就是你了！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0EB284-16A2-42FE-9A7F-837102ECB291}" type="slidenum">
              <a:rPr lang="zh-CN" altLang="en-US" smtClean="0">
                <a:solidFill>
                  <a:prstClr val="black"/>
                </a:solidFill>
              </a:rPr>
              <a:t>10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381654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3C482-CF58-40E8-8037-FD679680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058F4-8551-47AE-AD65-93D23A5E2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04BC0-635D-4CC6-9ED2-638C45C42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BAC65-A492-47FD-8F40-4EC7B7AD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05A21-214E-4ACF-9F12-3F7D3B2B1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C61AB-5CF9-4A01-A4AA-D1302E0A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DFC39-2685-4147-AD70-FCCCA2C3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53534-57FA-45B9-88A7-D8AD6FC2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E5770-968F-4006-BCB0-724CDD3D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758C1-17F0-40CC-8184-B71947782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7672-C1CF-4B0D-9914-DB7054091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wip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2_两栏内容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wip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3_两栏内容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wip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1_两栏内容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wip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5" r:id="rId3"/>
    <p:sldLayoutId id="2147483686" r:id="rId4"/>
    <p:sldLayoutId id="2147483687" r:id="rId5"/>
  </p:sldLayoutIdLst>
  <p:transition spd="slow">
    <p:wipe/>
  </p:transition>
  <p:timing/>
  <p:txStyles>
    <p:titleStyle>
      <a:lvl1pPr algn="ctr" defTabSz="1085850" rtl="0" eaLnBrk="0" fontAlgn="base" hangingPunct="0">
        <a:spcBef>
          <a:spcPct val="0"/>
        </a:spcBef>
        <a:spcAft>
          <a:spcPct val="0"/>
        </a:spcAft>
        <a:defRPr sz="51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85850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Calibri" pitchFamily="34" charset="0"/>
          <a:ea typeface="宋体" charset="-122"/>
        </a:defRPr>
      </a:lvl2pPr>
      <a:lvl3pPr algn="ctr" defTabSz="1085850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Calibri" pitchFamily="34" charset="0"/>
          <a:ea typeface="宋体" charset="-122"/>
        </a:defRPr>
      </a:lvl3pPr>
      <a:lvl4pPr algn="ctr" defTabSz="1085850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Calibri" pitchFamily="34" charset="0"/>
          <a:ea typeface="宋体" charset="-122"/>
        </a:defRPr>
      </a:lvl4pPr>
      <a:lvl5pPr algn="ctr" defTabSz="1085850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Calibri" pitchFamily="34" charset="0"/>
          <a:ea typeface="宋体" charset="-122"/>
        </a:defRPr>
      </a:lvl5pPr>
      <a:lvl6pPr marL="457109" algn="ctr" defTabSz="1087221" rtl="0" fontAlgn="base">
        <a:spcBef>
          <a:spcPct val="0"/>
        </a:spcBef>
        <a:spcAft>
          <a:spcPct val="0"/>
        </a:spcAft>
        <a:defRPr sz="5199">
          <a:solidFill>
            <a:schemeClr val="tx1"/>
          </a:solidFill>
          <a:latin typeface="Calibri" pitchFamily="34" charset="0"/>
          <a:ea typeface="宋体" charset="-122"/>
        </a:defRPr>
      </a:lvl6pPr>
      <a:lvl7pPr marL="914217" algn="ctr" defTabSz="1087221" rtl="0" fontAlgn="base">
        <a:spcBef>
          <a:spcPct val="0"/>
        </a:spcBef>
        <a:spcAft>
          <a:spcPct val="0"/>
        </a:spcAft>
        <a:defRPr sz="5199">
          <a:solidFill>
            <a:schemeClr val="tx1"/>
          </a:solidFill>
          <a:latin typeface="Calibri" pitchFamily="34" charset="0"/>
          <a:ea typeface="宋体" charset="-122"/>
        </a:defRPr>
      </a:lvl7pPr>
      <a:lvl8pPr marL="1371326" algn="ctr" defTabSz="1087221" rtl="0" fontAlgn="base">
        <a:spcBef>
          <a:spcPct val="0"/>
        </a:spcBef>
        <a:spcAft>
          <a:spcPct val="0"/>
        </a:spcAft>
        <a:defRPr sz="5199">
          <a:solidFill>
            <a:schemeClr val="tx1"/>
          </a:solidFill>
          <a:latin typeface="Calibri" pitchFamily="34" charset="0"/>
          <a:ea typeface="宋体" charset="-122"/>
        </a:defRPr>
      </a:lvl8pPr>
      <a:lvl9pPr marL="1828434" algn="ctr" defTabSz="1087221" rtl="0" fontAlgn="base">
        <a:spcBef>
          <a:spcPct val="0"/>
        </a:spcBef>
        <a:spcAft>
          <a:spcPct val="0"/>
        </a:spcAft>
        <a:defRPr sz="5199">
          <a:solidFill>
            <a:schemeClr val="tx1"/>
          </a:solidFill>
          <a:latin typeface="Calibri" pitchFamily="34" charset="0"/>
          <a:ea typeface="宋体" charset="-122"/>
        </a:defRPr>
      </a:lvl9pPr>
    </p:titleStyle>
    <p:bodyStyle>
      <a:lvl1pPr marL="406400" indent="-406400" algn="l" defTabSz="1085850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882650" indent="-338138" algn="l" defTabSz="1085850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358900" indent="-269875" algn="l" defTabSz="1085850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1901825" indent="-269875" algn="l" defTabSz="1085850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6338" indent="-269875" algn="l" defTabSz="1085850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2781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6923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066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207" indent="-272071" algn="l" defTabSz="108828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4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28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42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569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710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4852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08994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3136" algn="l" defTabSz="1088284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2010511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861202" y="125209"/>
            <a:ext cx="976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115825" y="2387323"/>
            <a:ext cx="976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FF0000"/>
                </a:solidFill>
                <a:latin typeface="方正粗黑宋简体" pitchFamily="2" charset="-122"/>
                <a:ea typeface="方正粗黑宋简体" pitchFamily="2" charset="-122"/>
              </a:rPr>
              <a:t>心理健康拓展活动案例集</a:t>
            </a:r>
            <a:endParaRPr lang="zh-CN" altLang="en-US" sz="6000">
              <a:solidFill>
                <a:srgbClr val="FF0000"/>
              </a:solidFill>
              <a:latin typeface="方正粗黑宋简体" pitchFamily="2" charset="-122"/>
              <a:ea typeface="方正粗黑宋简体" pitchFamily="2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13489043"/>
      </p:ext>
    </p:extLst>
  </p:cSld>
  <p:clrMapOvr>
    <a:masterClrMapping/>
  </p:clrMapOvr>
  <p:transition spd="slow" advClick="0" advTm="0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817749" y="1488338"/>
            <a:ext cx="107849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教育部办公厅《关于做好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年春季学期中小学教育教学工作的通知》（教基厅函〔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2020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〕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号）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文件指出：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预防中小学生心理危机事件发生，切实保障广大学生生命安全和身体健康。通过融入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复学第一课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、心理健康教育课、团体辅导、防疫班会课、团队活动、学科教学结合等途径，针对疫情期间学生可能有的心理困扰和行为问题，面向全体学生开展普遍性心理健康教育，帮助学生掌握简便有效、容易操作的心理调适方法，最大程度地减少疫情对学生心理健康的影响。</a:t>
            </a:r>
          </a:p>
          <a:p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根据广东省的复学文件规定，如今，第三批学生已全部到校，目前学校最重要的任务是给孩子们减压，让孩子们高兴起来！</a:t>
            </a:r>
          </a:p>
          <a:p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工作室针对疫情防控期间，学生返校后的心理变化，设计了本次心理健康拓展活动，旨在通过组织班级拓展活动，放松心情，促进交流，适应环境，快乐学习，提升班级凝聚力，尽早扫除“疫”味。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430162" y="211892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一、活动背景</a:t>
            </a:r>
          </a:p>
        </p:txBody>
      </p:sp>
    </p:spTree>
    <p:extLst>
      <p:ext uri="{BB962C8B-B14F-4D97-AF65-F5344CB8AC3E}">
        <p14:creationId xmlns="" xmlns:p14="http://schemas.microsoft.com/office/powerpoint/2010/main" val="3538206912"/>
      </p:ext>
    </p:extLst>
  </p:cSld>
  <p:clrMapOvr>
    <a:masterClrMapping/>
  </p:clrMapOvr>
  <p:transition spd="slow" advClick="0" advTm="0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487593" y="2118861"/>
            <a:ext cx="9761838" cy="2929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/>
              <a:t>        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根据《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18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岁前养成受用一生的好习惯》一书里提出的“学生成长十字箴言”，挑选出适合当前学生心理变化调节的“靓”、“善”、“正”、“酷”、“乐”五个字，精心策划和设计本次心理健康拓展活动课案例集。活动内容主要分为</a:t>
            </a:r>
            <a:r>
              <a:rPr lang="zh-CN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室内篇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zh-CN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室外篇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430162" y="211892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二、活动依据</a:t>
            </a:r>
          </a:p>
        </p:txBody>
      </p:sp>
    </p:spTree>
    <p:extLst>
      <p:ext uri="{BB962C8B-B14F-4D97-AF65-F5344CB8AC3E}">
        <p14:creationId xmlns="" xmlns:p14="http://schemas.microsoft.com/office/powerpoint/2010/main" val="2887093386"/>
      </p:ext>
    </p:extLst>
  </p:cSld>
  <p:clrMapOvr>
    <a:masterClrMapping/>
  </p:clrMapOvr>
  <p:transition spd="slow" advClick="0" advTm="0">
    <p:wip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43060" y="2726184"/>
            <a:ext cx="97618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(</a:t>
            </a:r>
            <a:r>
              <a:rPr lang="zh-CN" altLang="en-US" sz="440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一</a:t>
            </a:r>
            <a:r>
              <a:rPr lang="en-US" altLang="zh-CN" sz="440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)  </a:t>
            </a:r>
            <a:r>
              <a:rPr lang="zh-CN" altLang="en-US" sz="440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室    内    篇</a:t>
            </a:r>
            <a:endParaRPr lang="zh-CN" altLang="zh-CN" sz="4400">
              <a:solidFill>
                <a:srgbClr val="FF0000"/>
              </a:solidFill>
              <a:latin typeface="华文琥珀" panose="02010800040101010101" pitchFamily="2" charset="-122"/>
              <a:ea typeface="华文琥珀" panose="0201080004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430162" y="211892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三、活动内容</a:t>
            </a:r>
          </a:p>
        </p:txBody>
      </p:sp>
    </p:spTree>
    <p:extLst>
      <p:ext uri="{BB962C8B-B14F-4D97-AF65-F5344CB8AC3E}">
        <p14:creationId xmlns="" xmlns:p14="http://schemas.microsoft.com/office/powerpoint/2010/main" val="1698276239"/>
      </p:ext>
    </p:extLst>
  </p:cSld>
  <p:clrMapOvr>
    <a:masterClrMapping/>
  </p:clrMapOvr>
  <p:transition spd="slow" advClick="0" advTm="0">
    <p:wip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75211" y="2555221"/>
            <a:ext cx="97618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zh-CN" altLang="zh-CN" sz="2400" b="1"/>
              <a:t>游戏规则</a:t>
            </a:r>
          </a:p>
          <a:p>
            <a:r>
              <a:rPr lang="en-US" altLang="zh-CN" sz="2400"/>
              <a:t>1</a:t>
            </a:r>
            <a:r>
              <a:rPr lang="zh-CN" altLang="zh-CN" sz="2400"/>
              <a:t>、班主任随机叫一个同学名字</a:t>
            </a:r>
          </a:p>
          <a:p>
            <a:r>
              <a:rPr lang="en-US" altLang="zh-CN" sz="2400"/>
              <a:t>2</a:t>
            </a:r>
            <a:r>
              <a:rPr lang="zh-CN" altLang="zh-CN" sz="2400"/>
              <a:t>、该同学前后的同学立刻起立。同时，该同学呼叫其他组一个同学的名字；依次类推，时间</a:t>
            </a:r>
            <a:r>
              <a:rPr lang="en-US" altLang="zh-CN" sz="2400"/>
              <a:t>2</a:t>
            </a:r>
            <a:r>
              <a:rPr lang="zh-CN" altLang="zh-CN" sz="2400"/>
              <a:t>分钟。</a:t>
            </a:r>
          </a:p>
          <a:p>
            <a:r>
              <a:rPr lang="en-US" altLang="zh-CN" sz="2400"/>
              <a:t>3</a:t>
            </a:r>
            <a:r>
              <a:rPr lang="zh-CN" altLang="zh-CN" sz="2400"/>
              <a:t>、失误者上台表演一种动物叫声。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zh-CN" sz="2400" b="1"/>
              <a:t>备注：</a:t>
            </a:r>
          </a:p>
          <a:p>
            <a:r>
              <a:rPr lang="zh-CN" altLang="zh-CN" sz="2400"/>
              <a:t>失误者情况一，中间的同学被喊道名字，他前后的同学没有站起来</a:t>
            </a:r>
          </a:p>
          <a:p>
            <a:r>
              <a:rPr lang="zh-CN" altLang="zh-CN" sz="2400"/>
              <a:t>失误者情况二，自己被喊到名字，没有接着喊下一个同学的名字。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478162" y="308001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室内篇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04419" y="1528998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FF0000"/>
                </a:solidFill>
              </a:rPr>
              <a:t>（</a:t>
            </a:r>
            <a:r>
              <a:rPr lang="en-US" altLang="zh-CN" sz="4000" b="1">
                <a:solidFill>
                  <a:srgbClr val="FF0000"/>
                </a:solidFill>
              </a:rPr>
              <a:t>1</a:t>
            </a:r>
            <a:r>
              <a:rPr lang="zh-CN" altLang="zh-CN" sz="4000" b="1">
                <a:solidFill>
                  <a:srgbClr val="FF0000"/>
                </a:solidFill>
              </a:rPr>
              <a:t>）呼叫名字——连锁反应</a:t>
            </a:r>
            <a:endParaRPr lang="zh-CN" altLang="en-US" sz="4000">
              <a:solidFill>
                <a:srgbClr val="FF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4991427"/>
      </p:ext>
    </p:extLst>
  </p:cSld>
  <p:clrMapOvr>
    <a:masterClrMapping/>
  </p:clrMapOvr>
  <p:transition spd="slow" advClick="0" advTm="0">
    <p:wip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04419" y="2744505"/>
            <a:ext cx="97618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zh-CN" altLang="zh-CN" sz="2400" b="1"/>
              <a:t>游戏规则：</a:t>
            </a:r>
          </a:p>
          <a:p>
            <a:r>
              <a:rPr lang="en-US" altLang="zh-CN" sz="2400"/>
              <a:t>1</a:t>
            </a:r>
            <a:r>
              <a:rPr lang="zh-CN" altLang="zh-CN" sz="2400"/>
              <a:t>、当班主任说“老师说”的时候，同学们就执行我的指令。</a:t>
            </a:r>
          </a:p>
          <a:p>
            <a:r>
              <a:rPr lang="en-US" altLang="zh-CN" sz="2400"/>
              <a:t>2</a:t>
            </a:r>
            <a:r>
              <a:rPr lang="zh-CN" altLang="zh-CN" sz="2400"/>
              <a:t>、没听到“老师说”，同学们就不要执行我的指令。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zh-CN" altLang="zh-CN" sz="2400" b="1"/>
              <a:t>举例：</a:t>
            </a:r>
          </a:p>
          <a:p>
            <a:r>
              <a:rPr lang="zh-CN" altLang="zh-CN" sz="2400"/>
              <a:t>班主任说“老师说，伸出你的右手大拇指”，同学们就伸出你的右手大拇指。当班主任说“伸出你的右手大拇指”，同学们就不用伸出你的右手大拇指。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04419" y="1528998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FF0000"/>
                </a:solidFill>
              </a:rPr>
              <a:t>（</a:t>
            </a:r>
            <a:r>
              <a:rPr lang="en-US" altLang="zh-CN" sz="4000" b="1">
                <a:solidFill>
                  <a:srgbClr val="FF0000"/>
                </a:solidFill>
              </a:rPr>
              <a:t>2</a:t>
            </a:r>
            <a:r>
              <a:rPr lang="zh-CN" altLang="zh-CN" sz="4000" b="1">
                <a:solidFill>
                  <a:srgbClr val="FF0000"/>
                </a:solidFill>
              </a:rPr>
              <a:t>）老师说——令行禁止</a:t>
            </a:r>
            <a:endParaRPr lang="zh-CN" altLang="en-US" sz="4000">
              <a:solidFill>
                <a:srgbClr val="FF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7F117894-0CFB-455C-8B2C-FD62D435F92A}"/>
              </a:ext>
            </a:extLst>
          </p:cNvPr>
          <p:cNvSpPr txBox="1"/>
          <p:nvPr/>
        </p:nvSpPr>
        <p:spPr>
          <a:xfrm>
            <a:off x="5478162" y="308001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室内篇</a:t>
            </a:r>
          </a:p>
        </p:txBody>
      </p:sp>
    </p:spTree>
    <p:extLst>
      <p:ext uri="{BB962C8B-B14F-4D97-AF65-F5344CB8AC3E}">
        <p14:creationId xmlns="" xmlns:p14="http://schemas.microsoft.com/office/powerpoint/2010/main" val="1126308147"/>
      </p:ext>
    </p:extLst>
  </p:cSld>
  <p:clrMapOvr>
    <a:masterClrMapping/>
  </p:clrMapOvr>
  <p:transition spd="slow" advClick="0" advTm="0">
    <p:wip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931139" y="2622584"/>
            <a:ext cx="8757181" cy="2790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400" b="1"/>
              <a:t>游戏规则</a:t>
            </a:r>
          </a:p>
          <a:p>
            <a:pPr lvl="0">
              <a:lnSpc>
                <a:spcPct val="150000"/>
              </a:lnSpc>
            </a:pPr>
            <a:r>
              <a:rPr lang="zh-CN" altLang="zh-CN" sz="2400"/>
              <a:t>一个人比动作或用语言描述，另一个人来猜</a:t>
            </a:r>
            <a:r>
              <a:rPr lang="zh-CN" altLang="en-US" sz="2400"/>
              <a:t>。</a:t>
            </a:r>
            <a:endParaRPr lang="zh-CN" altLang="zh-CN" sz="2400"/>
          </a:p>
          <a:p>
            <a:pPr lvl="0">
              <a:lnSpc>
                <a:spcPct val="150000"/>
              </a:lnSpc>
            </a:pPr>
            <a:r>
              <a:rPr lang="zh-CN" altLang="zh-CN" sz="2400"/>
              <a:t>以小组为单位，每组派两位代表参加比赛可以猜物品，也可以猜动物</a:t>
            </a:r>
            <a:r>
              <a:rPr lang="zh-CN" altLang="en-US" sz="2400"/>
              <a:t>。</a:t>
            </a:r>
            <a:endParaRPr lang="zh-CN" altLang="zh-CN" sz="2400"/>
          </a:p>
          <a:p>
            <a:pPr lvl="0">
              <a:lnSpc>
                <a:spcPct val="150000"/>
              </a:lnSpc>
            </a:pPr>
            <a:r>
              <a:rPr lang="zh-CN" altLang="zh-CN" sz="2400"/>
              <a:t>班主任做裁判，在</a:t>
            </a:r>
            <a:r>
              <a:rPr lang="en-US" altLang="zh-CN" sz="2400"/>
              <a:t>3</a:t>
            </a:r>
            <a:r>
              <a:rPr lang="zh-CN" altLang="zh-CN" sz="2400"/>
              <a:t>分钟内猜对最多的组获胜。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04419" y="1528998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92D050"/>
                </a:solidFill>
              </a:rPr>
              <a:t> </a:t>
            </a:r>
            <a:r>
              <a:rPr lang="zh-CN" altLang="zh-CN" sz="4000" b="1">
                <a:solidFill>
                  <a:srgbClr val="FF0000"/>
                </a:solidFill>
              </a:rPr>
              <a:t>（</a:t>
            </a:r>
            <a:r>
              <a:rPr lang="en-US" altLang="zh-CN" sz="4000" b="1">
                <a:solidFill>
                  <a:srgbClr val="FF0000"/>
                </a:solidFill>
              </a:rPr>
              <a:t>3</a:t>
            </a:r>
            <a:r>
              <a:rPr lang="zh-CN" altLang="zh-CN" sz="4000" b="1">
                <a:solidFill>
                  <a:srgbClr val="FF0000"/>
                </a:solidFill>
              </a:rPr>
              <a:t>）你做我猜——眉目传情</a:t>
            </a:r>
            <a:endParaRPr lang="zh-CN" altLang="en-US" sz="4000">
              <a:solidFill>
                <a:srgbClr val="FF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C71802DF-2A51-47D9-89E0-F3D91892F64E}"/>
              </a:ext>
            </a:extLst>
          </p:cNvPr>
          <p:cNvSpPr txBox="1"/>
          <p:nvPr/>
        </p:nvSpPr>
        <p:spPr>
          <a:xfrm>
            <a:off x="5478162" y="308001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室内篇</a:t>
            </a:r>
          </a:p>
        </p:txBody>
      </p:sp>
    </p:spTree>
    <p:extLst>
      <p:ext uri="{BB962C8B-B14F-4D97-AF65-F5344CB8AC3E}">
        <p14:creationId xmlns="" xmlns:p14="http://schemas.microsoft.com/office/powerpoint/2010/main" val="32239283"/>
      </p:ext>
    </p:extLst>
  </p:cSld>
  <p:clrMapOvr>
    <a:masterClrMapping/>
  </p:clrMapOvr>
  <p:transition spd="slow" advClick="0" advTm="0">
    <p:wip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04419" y="2693705"/>
            <a:ext cx="9761838" cy="2790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400" b="1"/>
              <a:t>比赛规则</a:t>
            </a:r>
          </a:p>
          <a:p>
            <a:pPr lvl="0">
              <a:lnSpc>
                <a:spcPct val="150000"/>
              </a:lnSpc>
            </a:pPr>
            <a:r>
              <a:rPr lang="zh-CN" altLang="zh-CN" sz="2400"/>
              <a:t>以宿舍小组为单位（或扑克牌抽牌颜色分组）</a:t>
            </a:r>
            <a:r>
              <a:rPr lang="zh-CN" altLang="en-US" sz="2400"/>
              <a:t>。</a:t>
            </a:r>
            <a:endParaRPr lang="zh-CN" altLang="zh-CN" sz="2400"/>
          </a:p>
          <a:p>
            <a:pPr lvl="0">
              <a:lnSpc>
                <a:spcPct val="150000"/>
              </a:lnSpc>
            </a:pPr>
            <a:r>
              <a:rPr lang="zh-CN" altLang="zh-CN" sz="2400"/>
              <a:t>在活动中不能发出声音，不能使用书面文字，不能有身体接触。</a:t>
            </a:r>
          </a:p>
          <a:p>
            <a:pPr lvl="0">
              <a:lnSpc>
                <a:spcPct val="150000"/>
              </a:lnSpc>
            </a:pPr>
            <a:r>
              <a:rPr lang="zh-CN" altLang="zh-CN" sz="2400"/>
              <a:t>小组成员按生日中的</a:t>
            </a:r>
            <a:r>
              <a:rPr lang="en-US" altLang="zh-CN" sz="2400"/>
              <a:t>“</a:t>
            </a:r>
            <a:r>
              <a:rPr lang="zh-CN" altLang="zh-CN" sz="2400"/>
              <a:t>月</a:t>
            </a:r>
            <a:r>
              <a:rPr lang="en-US" altLang="zh-CN" sz="2400"/>
              <a:t>”</a:t>
            </a:r>
            <a:r>
              <a:rPr lang="zh-CN" altLang="zh-CN" sz="2400"/>
              <a:t>和</a:t>
            </a:r>
            <a:r>
              <a:rPr lang="en-US" altLang="zh-CN" sz="2400"/>
              <a:t>“</a:t>
            </a:r>
            <a:r>
              <a:rPr lang="zh-CN" altLang="zh-CN" sz="2400"/>
              <a:t>日</a:t>
            </a:r>
            <a:r>
              <a:rPr lang="en-US" altLang="zh-CN" sz="2400"/>
              <a:t>”</a:t>
            </a:r>
            <a:r>
              <a:rPr lang="zh-CN" altLang="zh-CN" sz="2400"/>
              <a:t>从小到大进行排序（不包括</a:t>
            </a:r>
            <a:r>
              <a:rPr lang="en-US" altLang="zh-CN" sz="2400"/>
              <a:t>“</a:t>
            </a:r>
            <a:r>
              <a:rPr lang="zh-CN" altLang="zh-CN" sz="2400"/>
              <a:t>年</a:t>
            </a:r>
            <a:r>
              <a:rPr lang="en-US" altLang="zh-CN" sz="2400"/>
              <a:t>”</a:t>
            </a:r>
            <a:r>
              <a:rPr lang="zh-CN" altLang="zh-CN" sz="2400"/>
              <a:t>）</a:t>
            </a:r>
            <a:r>
              <a:rPr lang="zh-CN" altLang="en-US" sz="2400"/>
              <a:t>。</a:t>
            </a:r>
            <a:endParaRPr lang="zh-CN" altLang="zh-CN" sz="2400"/>
          </a:p>
          <a:p>
            <a:pPr lvl="0">
              <a:lnSpc>
                <a:spcPct val="150000"/>
              </a:lnSpc>
            </a:pPr>
            <a:r>
              <a:rPr lang="zh-CN" altLang="zh-CN" sz="2400"/>
              <a:t>正确的组获胜，都正确的情况下，先完成的组获胜。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04419" y="1528998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92D050"/>
                </a:solidFill>
              </a:rPr>
              <a:t>  </a:t>
            </a:r>
            <a:r>
              <a:rPr lang="zh-CN" altLang="zh-CN" sz="4000" b="1">
                <a:solidFill>
                  <a:srgbClr val="FF0000"/>
                </a:solidFill>
              </a:rPr>
              <a:t>（</a:t>
            </a:r>
            <a:r>
              <a:rPr lang="en-US" altLang="zh-CN" sz="4000" b="1">
                <a:solidFill>
                  <a:srgbClr val="FF0000"/>
                </a:solidFill>
              </a:rPr>
              <a:t>4</a:t>
            </a:r>
            <a:r>
              <a:rPr lang="zh-CN" altLang="zh-CN" sz="4000" b="1">
                <a:solidFill>
                  <a:srgbClr val="FF0000"/>
                </a:solidFill>
              </a:rPr>
              <a:t>）生日排序——心有灵犀</a:t>
            </a:r>
            <a:endParaRPr lang="zh-CN" altLang="en-US" sz="4000">
              <a:solidFill>
                <a:srgbClr val="FF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7CBF9764-2E3C-46B3-9856-1F8517633955}"/>
              </a:ext>
            </a:extLst>
          </p:cNvPr>
          <p:cNvSpPr txBox="1"/>
          <p:nvPr/>
        </p:nvSpPr>
        <p:spPr>
          <a:xfrm>
            <a:off x="5478162" y="308001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室内篇</a:t>
            </a:r>
          </a:p>
        </p:txBody>
      </p:sp>
    </p:spTree>
    <p:extLst>
      <p:ext uri="{BB962C8B-B14F-4D97-AF65-F5344CB8AC3E}">
        <p14:creationId xmlns="" xmlns:p14="http://schemas.microsoft.com/office/powerpoint/2010/main" val="563910776"/>
      </p:ext>
    </p:extLst>
  </p:cSld>
  <p:clrMapOvr>
    <a:masterClrMapping/>
  </p:clrMapOvr>
  <p:transition spd="slow" advClick="0" advTm="0">
    <p:wip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57379" y="2236884"/>
            <a:ext cx="10208878" cy="3898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b="1"/>
              <a:t>道具：</a:t>
            </a:r>
            <a:r>
              <a:rPr lang="zh-CN" altLang="zh-CN" sz="2400"/>
              <a:t>一副扑克牌（拿走大小怪）</a:t>
            </a:r>
          </a:p>
          <a:p>
            <a:pPr>
              <a:lnSpc>
                <a:spcPct val="150000"/>
              </a:lnSpc>
            </a:pPr>
            <a:r>
              <a:rPr lang="zh-CN" altLang="zh-CN" sz="2400" b="1"/>
              <a:t>规 则：</a:t>
            </a:r>
            <a:r>
              <a:rPr lang="en-US" altLang="zh-CN" sz="2400"/>
              <a:t>10</a:t>
            </a:r>
            <a:r>
              <a:rPr lang="zh-CN" altLang="zh-CN" sz="2400"/>
              <a:t>个人一组，一人眯眼抽一张牌，贴在额头上后，同时睁开眼睛。自己不许看自己的牌面，但却能看到周围人的牌。</a:t>
            </a:r>
            <a:r>
              <a:rPr lang="en-US" altLang="zh-CN" sz="2400"/>
              <a:t>A</a:t>
            </a:r>
            <a:r>
              <a:rPr lang="zh-CN" altLang="zh-CN" sz="2400"/>
              <a:t>最大，</a:t>
            </a:r>
            <a:r>
              <a:rPr lang="en-US" altLang="zh-CN" sz="2400"/>
              <a:t>2</a:t>
            </a:r>
            <a:r>
              <a:rPr lang="zh-CN" altLang="zh-CN" sz="2400"/>
              <a:t>最小，同一个点数，花色从大到小依次为黑桃、红桃、草花、方块。 此时，大家开始依次根据别人的牌面和表情，猜测自己牌点是不是最小的。如果觉得自己最小，可以放弃，接受轻微惩罚，但不许看牌面，游戏继续进行。直到大家 都不放弃时，亮牌，最小者受罚。</a:t>
            </a:r>
            <a:endParaRPr lang="zh-CN" altLang="zh-CN" sz="2400">
              <a:solidFill>
                <a:prstClr val="black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04419" y="1528998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FF0000"/>
                </a:solidFill>
              </a:rPr>
              <a:t>  （</a:t>
            </a:r>
            <a:r>
              <a:rPr lang="en-US" altLang="zh-CN" sz="4000" b="1">
                <a:solidFill>
                  <a:srgbClr val="FF0000"/>
                </a:solidFill>
              </a:rPr>
              <a:t>5</a:t>
            </a:r>
            <a:r>
              <a:rPr lang="zh-CN" altLang="zh-CN" sz="4000" b="1">
                <a:solidFill>
                  <a:srgbClr val="FF0000"/>
                </a:solidFill>
              </a:rPr>
              <a:t>）贴牌——大惊小怪</a:t>
            </a:r>
            <a:endParaRPr lang="zh-CN" altLang="zh-CN" sz="4000">
              <a:solidFill>
                <a:srgbClr val="FF00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F6DD122F-7702-4E17-8611-1F7F02717C89}"/>
              </a:ext>
            </a:extLst>
          </p:cNvPr>
          <p:cNvSpPr txBox="1"/>
          <p:nvPr/>
        </p:nvSpPr>
        <p:spPr>
          <a:xfrm>
            <a:off x="5478162" y="308001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室内篇</a:t>
            </a:r>
          </a:p>
        </p:txBody>
      </p:sp>
    </p:spTree>
    <p:extLst>
      <p:ext uri="{BB962C8B-B14F-4D97-AF65-F5344CB8AC3E}">
        <p14:creationId xmlns="" xmlns:p14="http://schemas.microsoft.com/office/powerpoint/2010/main" val="1680849618"/>
      </p:ext>
    </p:extLst>
  </p:cSld>
  <p:clrMapOvr>
    <a:masterClrMapping/>
  </p:clrMapOvr>
  <p:transition spd="slow" advClick="0" advTm="0">
    <p:wip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64950" y="2534840"/>
            <a:ext cx="9761838" cy="2790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/>
              <a:t>       </a:t>
            </a:r>
            <a:r>
              <a:rPr lang="zh-CN" altLang="zh-CN" sz="2400"/>
              <a:t>由开始一人发音</a:t>
            </a:r>
            <a:r>
              <a:rPr lang="en-US" altLang="zh-CN" sz="2400"/>
              <a:t>"</a:t>
            </a:r>
            <a:r>
              <a:rPr lang="zh-CN" altLang="zh-CN" sz="2400"/>
              <a:t>零</a:t>
            </a:r>
            <a:r>
              <a:rPr lang="en-US" altLang="zh-CN" sz="2400"/>
              <a:t>"</a:t>
            </a:r>
            <a:r>
              <a:rPr lang="zh-CN" altLang="zh-CN" sz="2400"/>
              <a:t>随声任指一人，那人随即亦发音</a:t>
            </a:r>
            <a:r>
              <a:rPr lang="en-US" altLang="zh-CN" sz="2400"/>
              <a:t>"</a:t>
            </a:r>
            <a:r>
              <a:rPr lang="zh-CN" altLang="zh-CN" sz="2400"/>
              <a:t>零</a:t>
            </a:r>
            <a:r>
              <a:rPr lang="en-US" altLang="zh-CN" sz="2400"/>
              <a:t>"</a:t>
            </a:r>
            <a:r>
              <a:rPr lang="zh-CN" altLang="zh-CN" sz="2400"/>
              <a:t>再任指另外一人，第三个人则发音</a:t>
            </a:r>
            <a:r>
              <a:rPr lang="en-US" altLang="zh-CN" sz="2400"/>
              <a:t>"</a:t>
            </a:r>
            <a:r>
              <a:rPr lang="zh-CN" altLang="zh-CN" sz="2400"/>
              <a:t>柒</a:t>
            </a:r>
            <a:r>
              <a:rPr lang="en-US" altLang="zh-CN" sz="2400"/>
              <a:t>"</a:t>
            </a:r>
            <a:r>
              <a:rPr lang="zh-CN" altLang="zh-CN" sz="2400"/>
              <a:t>，随声用手指（或激光笔）作开枪状任指一人，</a:t>
            </a:r>
            <a:r>
              <a:rPr lang="en-US" altLang="zh-CN" sz="2400"/>
              <a:t>"</a:t>
            </a:r>
            <a:r>
              <a:rPr lang="zh-CN" altLang="zh-CN" sz="2400"/>
              <a:t>中枪</a:t>
            </a:r>
            <a:r>
              <a:rPr lang="en-US" altLang="zh-CN" sz="2400"/>
              <a:t>"</a:t>
            </a:r>
            <a:r>
              <a:rPr lang="zh-CN" altLang="zh-CN" sz="2400"/>
              <a:t>者不发音不作任何动作，但</a:t>
            </a:r>
            <a:r>
              <a:rPr lang="en-US" altLang="zh-CN" sz="2400"/>
              <a:t>"</a:t>
            </a:r>
            <a:r>
              <a:rPr lang="zh-CN" altLang="zh-CN" sz="2400"/>
              <a:t>中枪</a:t>
            </a:r>
            <a:r>
              <a:rPr lang="en-US" altLang="zh-CN" sz="2400"/>
              <a:t>"</a:t>
            </a:r>
            <a:r>
              <a:rPr lang="zh-CN" altLang="zh-CN" sz="2400"/>
              <a:t>者旁边左右两人则要发</a:t>
            </a:r>
            <a:r>
              <a:rPr lang="en-US" altLang="zh-CN" sz="2400"/>
              <a:t>"</a:t>
            </a:r>
            <a:r>
              <a:rPr lang="zh-CN" altLang="zh-CN" sz="2400"/>
              <a:t>啊</a:t>
            </a:r>
            <a:r>
              <a:rPr lang="en-US" altLang="zh-CN" sz="2400"/>
              <a:t>"</a:t>
            </a:r>
            <a:r>
              <a:rPr lang="zh-CN" altLang="zh-CN" sz="2400"/>
              <a:t>的声音</a:t>
            </a:r>
            <a:r>
              <a:rPr lang="en-US" altLang="zh-CN" sz="2400"/>
              <a:t>,</a:t>
            </a:r>
            <a:r>
              <a:rPr lang="zh-CN" altLang="zh-CN" sz="2400"/>
              <a:t>而扬手作投降状。</a:t>
            </a:r>
            <a:endParaRPr lang="en-US" altLang="zh-CN" sz="2400"/>
          </a:p>
          <a:p>
            <a:pPr>
              <a:lnSpc>
                <a:spcPct val="150000"/>
              </a:lnSpc>
            </a:pPr>
            <a:r>
              <a:rPr lang="en-US" altLang="zh-CN" sz="2400"/>
              <a:t>       </a:t>
            </a:r>
            <a:r>
              <a:rPr lang="zh-CN" altLang="zh-CN" sz="2400"/>
              <a:t>出错者可以来个</a:t>
            </a:r>
            <a:r>
              <a:rPr lang="zh-CN" altLang="zh-CN" sz="2400">
                <a:solidFill>
                  <a:srgbClr val="FF0000"/>
                </a:solidFill>
              </a:rPr>
              <a:t>真心话大冒险</a:t>
            </a:r>
            <a:r>
              <a:rPr lang="zh-CN" altLang="zh-CN" sz="2400"/>
              <a:t>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04419" y="1528998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FF0000"/>
                </a:solidFill>
              </a:rPr>
              <a:t>  （</a:t>
            </a:r>
            <a:r>
              <a:rPr lang="en-US" altLang="zh-CN" sz="4000" b="1">
                <a:solidFill>
                  <a:srgbClr val="FF0000"/>
                </a:solidFill>
              </a:rPr>
              <a:t>6</a:t>
            </a:r>
            <a:r>
              <a:rPr lang="zh-CN" altLang="zh-CN" sz="4000" b="1">
                <a:solidFill>
                  <a:srgbClr val="FF0000"/>
                </a:solidFill>
              </a:rPr>
              <a:t>）</a:t>
            </a:r>
            <a:r>
              <a:rPr lang="en-US" altLang="zh-CN" sz="4000" b="1">
                <a:solidFill>
                  <a:srgbClr val="FF0000"/>
                </a:solidFill>
              </a:rPr>
              <a:t>007</a:t>
            </a:r>
            <a:r>
              <a:rPr lang="zh-CN" altLang="zh-CN" sz="4000" b="1">
                <a:solidFill>
                  <a:srgbClr val="FF0000"/>
                </a:solidFill>
              </a:rPr>
              <a:t>——装模做样</a:t>
            </a:r>
            <a:endParaRPr lang="zh-CN" altLang="zh-CN" sz="4000">
              <a:solidFill>
                <a:srgbClr val="FF00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="" xmlns:a16="http://schemas.microsoft.com/office/drawing/2014/main" id="{F9CAC982-3631-4EC0-A369-F1E6DE982EB4}"/>
              </a:ext>
            </a:extLst>
          </p:cNvPr>
          <p:cNvSpPr txBox="1"/>
          <p:nvPr/>
        </p:nvSpPr>
        <p:spPr>
          <a:xfrm>
            <a:off x="5478162" y="308001"/>
            <a:ext cx="9761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室内篇</a:t>
            </a:r>
          </a:p>
        </p:txBody>
      </p:sp>
    </p:spTree>
    <p:extLst>
      <p:ext uri="{BB962C8B-B14F-4D97-AF65-F5344CB8AC3E}">
        <p14:creationId xmlns="" xmlns:p14="http://schemas.microsoft.com/office/powerpoint/2010/main" val="2109854346"/>
      </p:ext>
    </p:extLst>
  </p:cSld>
  <p:clrMapOvr>
    <a:masterClrMapping/>
  </p:clrMapOvr>
  <p:transition spd="slow" advClick="0" advTm="0">
    <p:wip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https://d.book118.com/237201051110006050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F7768"/>
      </a:accent1>
      <a:accent2>
        <a:srgbClr val="C7C7C7"/>
      </a:accent2>
      <a:accent3>
        <a:srgbClr val="38B1BF"/>
      </a:accent3>
      <a:accent4>
        <a:srgbClr val="FF9933"/>
      </a:accent4>
      <a:accent5>
        <a:srgbClr val="7F7F7F"/>
      </a:accent5>
      <a:accent6>
        <a:srgbClr val="878787"/>
      </a:accent6>
      <a:hlink>
        <a:srgbClr val="006387"/>
      </a:hlink>
      <a:folHlink>
        <a:srgbClr val="8B8B8B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宋体</vt:lpstr>
      <vt:lpstr>华文行楷</vt:lpstr>
      <vt:lpstr>方正粗黑宋简体</vt:lpstr>
      <vt:lpstr>黑体</vt:lpstr>
      <vt:lpstr>Calibri Light</vt:lpstr>
      <vt:lpstr>华文琥珀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2024-09-23T02:48:30.375</cp:lastPrinted>
  <dcterms:created xsi:type="dcterms:W3CDTF">2024-09-22T18:48:30Z</dcterms:created>
  <dcterms:modified xsi:type="dcterms:W3CDTF">2024-09-22T18:48:31Z</dcterms:modified>
</cp:coreProperties>
</file>