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SRNUG+MS-UIGothic"/>
      <p:regular r:id="rId15"/>
    </p:embeddedFont>
    <p:embeddedFont>
      <p:font typeface="TWCLLG+WQKRAH+MicrosoftYaHei-Bold"/>
      <p:regular r:id="rId16"/>
    </p:embeddedFont>
    <p:embeddedFont>
      <p:font typeface="LQCITL+UGFEOB+ArialMT"/>
      <p:regular r:id="rId17"/>
    </p:embeddedFont>
    <p:embeddedFont>
      <p:font typeface="RWTVNO+VGINCO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02A9D-FB83-4F7B-ABA6-EA04C86D4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3ECE0-29D7-4111-A66C-EE446343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E5FA5-5051-4707-B75C-C90AA6338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E4A0F-C589-4971-961B-A81441AC5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E3084-6275-4958-B31C-07ADB621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43A1D-0B78-4745-9C3F-76B83602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BCE09-29DA-4E04-BCF1-581B770B8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78BD2-CD14-4720-8680-4F3FD3D3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2D381-9FF5-465C-BC19-BF4904DB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0AC2-D6B4-4913-AB72-38395856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3500B-EFC4-4A98-8FB7-D5090CB9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20420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808569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A7EC"/>
                </a:solidFill>
                <a:latin typeface="MSRNUG+MS-UIGothic"/>
                <a:cs typeface="MSRNUG+MS-UIGothic"/>
              </a:rPr>
              <a:t>店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铺</a:t>
            </a:r>
            <a:r>
              <a:rPr sz="5150" spc="20">
                <a:solidFill>
                  <a:srgbClr val="FFA7EC"/>
                </a:solidFill>
                <a:latin typeface="MSRNUG+MS-UIGothic"/>
                <a:cs typeface="MSRNUG+MS-UIGothic"/>
              </a:rPr>
              <a:t>人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员</a:t>
            </a:r>
            <a:r>
              <a:rPr sz="5150" spc="15">
                <a:solidFill>
                  <a:srgbClr val="FFA7EC"/>
                </a:solidFill>
                <a:latin typeface="MSRNUG+MS-UIGothic"/>
                <a:cs typeface="MSRNUG+MS-UIGothic"/>
              </a:rPr>
              <a:t>与</a:t>
            </a:r>
            <a:r>
              <a:rPr sz="5150" spc="20">
                <a:solidFill>
                  <a:srgbClr val="FFA7E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5150" spc="15">
                <a:solidFill>
                  <a:srgbClr val="FFA7EC"/>
                </a:solidFill>
                <a:latin typeface="MSRNUG+MS-UIGothic"/>
                <a:cs typeface="MSRNUG+MS-UIGothic"/>
              </a:rPr>
              <a:t>客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户</a:t>
            </a:r>
            <a:r>
              <a:rPr sz="5150" spc="20">
                <a:solidFill>
                  <a:srgbClr val="FFA7EC"/>
                </a:solidFill>
                <a:latin typeface="MSRNUG+MS-UIGothic"/>
                <a:cs typeface="MSRNUG+MS-UIGothic"/>
              </a:rPr>
              <a:t>管理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MSRNUG+MS-UIGothic"/>
                <a:cs typeface="MSRNU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QCITL+UGFEOB+ArialMT"/>
                <a:cs typeface="LQCITL+UGFEOB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店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铺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01337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QCITL+UGFEOB+ArialMT"/>
                <a:cs typeface="LQCITL+UGFEOB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986989" cy="18810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QCITL+UGFEOB+ArialMT"/>
                <a:cs typeface="LQCITL+UGFEOB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与管理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QCITL+UGFEOB+ArialMT"/>
                <a:cs typeface="LQCITL+UGFEOB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店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铺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人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与</a:t>
            </a:r>
            <a:r>
              <a:rPr sz="24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互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QCITL+UGFEOB+ArialMT"/>
                <a:cs typeface="LQCITL+UGFEOB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MSRNUG+MS-UIGothic"/>
                <a:cs typeface="MSRNUG+MS-UIGothic"/>
              </a:rPr>
              <a:t>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9970FC"/>
                </a:solidFill>
                <a:latin typeface="MSRNUG+MS-UIGothic"/>
                <a:cs typeface="MSRNUG+MS-UIGothic"/>
              </a:rPr>
              <a:t>目</a:t>
            </a:r>
            <a:r>
              <a:rPr sz="9200">
                <a:solidFill>
                  <a:srgbClr val="9970FC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TWCLLG+WQKRAH+MicrosoftYaHei-Bold"/>
                <a:cs typeface="TWCLLG+WQKRA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MSRNUG+MS-UIGothic"/>
                <a:cs typeface="MSRNUG+MS-UIGothic"/>
              </a:rPr>
              <a:t>店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铺</a:t>
            </a:r>
            <a:r>
              <a:rPr sz="3800" spc="27">
                <a:solidFill>
                  <a:srgbClr val="FFA7EC"/>
                </a:solidFill>
                <a:latin typeface="MSRNUG+MS-UIGothic"/>
                <a:cs typeface="MSRNUG+MS-UIGothic"/>
              </a:rPr>
              <a:t>人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员</a:t>
            </a:r>
            <a:r>
              <a:rPr sz="3800" spc="27">
                <a:solidFill>
                  <a:srgbClr val="FFA7EC"/>
                </a:solidFill>
                <a:latin typeface="MSRNUG+MS-UIGothic"/>
                <a:cs typeface="MSRNUG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人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招聘与培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MSRNUG+MS-UIGothic"/>
                <a:cs typeface="MSRNUG+MS-UIGothic"/>
              </a:rPr>
              <a:t>招聘策略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MSRNUG+MS-UIGothic"/>
                <a:cs typeface="MSRNUG+MS-UIGothic"/>
              </a:rPr>
              <a:t>培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9970FC"/>
                </a:solidFill>
                <a:latin typeface="MSRNUG+MS-UIGothic"/>
                <a:cs typeface="MSRNUG+MS-UIGothic"/>
              </a:rPr>
              <a:t>体系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人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员绩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效考核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MSRNUG+MS-UIGothic"/>
                <a:cs typeface="MSRNUG+MS-UIGothic"/>
              </a:rPr>
              <a:t>考核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9970FC"/>
                </a:solidFill>
                <a:latin typeface="MSRNUG+MS-UIGothic"/>
                <a:cs typeface="MSRNUG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SRNUG+MS-UIGothic"/>
                <a:cs typeface="MSRNUG+MS-UIGothic"/>
              </a:rPr>
              <a:t>考核周期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定合理的考核周期，如季度考核、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年度考核等，及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馈员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工的工作表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进员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工改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人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激励与留存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MSRNUG+MS-UIGothic"/>
                <a:cs typeface="MSRNUG+MS-UIGothic"/>
              </a:rPr>
              <a:t>激励机制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9970FC"/>
                </a:solidFill>
                <a:latin typeface="MSRNUG+MS-UIGothic"/>
                <a:cs typeface="MSRNUG+MS-UIGothic"/>
              </a:rPr>
              <a:t>工关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TWCLLG+WQKRAH+MicrosoftYaHei-Bold"/>
                <a:cs typeface="TWCLLG+WQKRA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433216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0">
                <a:solidFill>
                  <a:srgbClr val="FFA7EC"/>
                </a:solidFill>
                <a:latin typeface="RWTVNO+VGINCO+MicrosoftYaHei"/>
                <a:cs typeface="RWTVNO+VGINCO+MicrosoftYaHei"/>
              </a:rPr>
              <a:t>VIP</a:t>
            </a:r>
            <a:r>
              <a:rPr sz="3800" spc="18">
                <a:solidFill>
                  <a:srgbClr val="FFA7EC"/>
                </a:solidFill>
                <a:latin typeface="MSRNUG+MS-UIGothic"/>
                <a:cs typeface="MSRNUG+MS-UIGothic"/>
              </a:rPr>
              <a:t>客</a:t>
            </a:r>
            <a:r>
              <a:rPr sz="3800" spc="18">
                <a:solidFill>
                  <a:srgbClr val="FFA7EC"/>
                </a:solidFill>
                <a:latin typeface="SimSun"/>
                <a:cs typeface="SimSun"/>
              </a:rPr>
              <a:t>户</a:t>
            </a:r>
            <a:r>
              <a:rPr sz="3800" spc="23">
                <a:solidFill>
                  <a:srgbClr val="FFA7EC"/>
                </a:solidFill>
                <a:latin typeface="MSRNUG+MS-UIGothic"/>
                <a:cs typeface="MSRNU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7024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415083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FFFFFF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300" spc="18">
                <a:solidFill>
                  <a:srgbClr val="FFFFFF"/>
                </a:solidFill>
                <a:latin typeface="MSRNUG+MS-UIGothic"/>
                <a:cs typeface="MSRNUG+MS-UIGothic"/>
              </a:rPr>
              <a:t>客</a:t>
            </a:r>
            <a:r>
              <a:rPr sz="2300" spc="2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300" spc="20">
                <a:solidFill>
                  <a:srgbClr val="FFFFFF"/>
                </a:solidFill>
                <a:latin typeface="MSRNUG+MS-UIGothic"/>
                <a:cs typeface="MSRNUG+MS-UIGothic"/>
              </a:rPr>
              <a:t>的定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2032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WTVNO+VGINCO+MicrosoftYaHei"/>
                <a:cs typeface="RWTVNO+VGINCO+MicrosoftYaHei"/>
              </a:rPr>
              <a:t>VIP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（</a:t>
            </a:r>
            <a:r>
              <a:rPr sz="1350">
                <a:solidFill>
                  <a:srgbClr val="FFFFFF"/>
                </a:solidFill>
                <a:latin typeface="RWTVNO+VGINCO+MicrosoftYaHei"/>
                <a:cs typeface="RWTVNO+VGINCO+MicrosoftYaHei"/>
              </a:rPr>
              <a:t>Very Important Person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）客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是指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铺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的利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润贡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大，具有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买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力和忠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度的客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41508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FFFFFF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300" spc="18">
                <a:solidFill>
                  <a:srgbClr val="FFFFFF"/>
                </a:solidFill>
                <a:latin typeface="MSRNUG+MS-UIGothic"/>
                <a:cs typeface="MSRNUG+MS-UIGothic"/>
              </a:rPr>
              <a:t>客</a:t>
            </a:r>
            <a:r>
              <a:rPr sz="2300" spc="2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2300" spc="20">
                <a:solidFill>
                  <a:srgbClr val="FFFFFF"/>
                </a:solidFill>
                <a:latin typeface="MSRNUG+MS-UIGothic"/>
                <a:cs typeface="MSRNUG+MS-UIGothic"/>
              </a:rPr>
              <a:t>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通常具有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力，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铺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品和服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意度和忠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的口碑和形象有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SRNUG+MS-UIGothic"/>
                <a:cs typeface="MSRNUG+MS-UIGothic"/>
              </a:rPr>
              <a:t>大的影响。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7024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的价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与意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09372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000" spc="1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000" spc="1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000" spc="10">
                <a:solidFill>
                  <a:srgbClr val="9970FC"/>
                </a:solidFill>
                <a:latin typeface="MSRNUG+MS-UIGothic"/>
                <a:cs typeface="MSRNUG+MS-UIGothic"/>
              </a:rPr>
              <a:t>的价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09372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000" spc="1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000" spc="1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000" spc="10">
                <a:solidFill>
                  <a:srgbClr val="9970FC"/>
                </a:solidFill>
                <a:latin typeface="MSRNUG+MS-UIGothic"/>
                <a:cs typeface="MSRNUG+MS-UIGothic"/>
              </a:rPr>
              <a:t>的意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27024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的分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970FC"/>
                </a:solidFill>
                <a:latin typeface="MSRNUG+MS-UIGothic"/>
                <a:cs typeface="MSRNUG+MS-UIGothic"/>
              </a:rPr>
              <a:t>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10261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000" spc="2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000" spc="2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000" spc="20">
                <a:solidFill>
                  <a:srgbClr val="9970FC"/>
                </a:solidFill>
                <a:latin typeface="MSRNUG+MS-UIGothic"/>
                <a:cs typeface="MSRNUG+MS-UIGothic"/>
              </a:rPr>
              <a:t>的分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210261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9970FC"/>
                </a:solidFill>
                <a:latin typeface="TWCLLG+WQKRAH+MicrosoftYaHei-Bold"/>
                <a:cs typeface="TWCLLG+WQKRAH+MicrosoftYaHei-Bold"/>
              </a:rPr>
              <a:t>VIP</a:t>
            </a:r>
            <a:r>
              <a:rPr sz="2000" spc="20">
                <a:solidFill>
                  <a:srgbClr val="9970FC"/>
                </a:solidFill>
                <a:latin typeface="MSRNUG+MS-UIGothic"/>
                <a:cs typeface="MSRNUG+MS-UIGothic"/>
              </a:rPr>
              <a:t>客</a:t>
            </a:r>
            <a:r>
              <a:rPr sz="2000" spc="20">
                <a:solidFill>
                  <a:srgbClr val="9970FC"/>
                </a:solidFill>
                <a:latin typeface="SimSun"/>
                <a:cs typeface="SimSun"/>
              </a:rPr>
              <a:t>户</a:t>
            </a:r>
            <a:r>
              <a:rPr sz="2000" spc="20">
                <a:solidFill>
                  <a:srgbClr val="9970FC"/>
                </a:solidFill>
                <a:latin typeface="MSRNUG+MS-UIGothic"/>
                <a:cs typeface="MSRNUG+MS-UIGothic"/>
              </a:rPr>
              <a:t>的</a:t>
            </a:r>
            <a:r>
              <a:rPr sz="2000" spc="21">
                <a:solidFill>
                  <a:srgbClr val="9970FC"/>
                </a:solidFill>
                <a:latin typeface="SimSun"/>
                <a:cs typeface="SimSun"/>
              </a:rPr>
              <a:t>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https://d.book118.com/238002042062006046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MSRNUG+MS-UIGothic</vt:lpstr>
      <vt:lpstr>SimSun</vt:lpstr>
      <vt:lpstr>TWCLLG+WQKRAH+MicrosoftYaHei-Bold</vt:lpstr>
      <vt:lpstr>LQCITL+UGFEOB+ArialMT</vt:lpstr>
      <vt:lpstr>Times New Roman</vt:lpstr>
      <vt:lpstr>RWTVNO+VGINCO+MicrosoftYaHei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2024-09-27T07:56:14.275</cp:lastPrinted>
  <dcterms:created xsi:type="dcterms:W3CDTF">2024-09-26T23:56:14Z</dcterms:created>
  <dcterms:modified xsi:type="dcterms:W3CDTF">2024-09-26T23:56:15Z</dcterms:modified>
</cp:coreProperties>
</file>