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BBWKTH+MS-UIGothic"/>
      <p:regular r:id="rId16"/>
    </p:embeddedFont>
    <p:embeddedFont>
      <p:font typeface="AFMMAR+DOKOHT+ArialMT"/>
      <p:regular r:id="rId17"/>
    </p:embeddedFont>
    <p:embeddedFont>
      <p:font typeface="HMCJPP+OHSCUG+MicrosoftYaHei-Bold"/>
      <p:regular r:id="rId18"/>
    </p:embeddedFont>
    <p:embeddedFont>
      <p:font typeface="DJTLIF+RQSEPT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5AE4B-F1CF-4540-9EF7-14B31C878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5DD77-0BE2-45E8-B952-7FA9FF606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18218-8857-423C-ABF6-5CFFB6CE8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AFC51-7026-4721-B4AB-11A24D850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8F712E-D308-476F-98A8-132403CB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F7CD7A-BCE4-4972-93B1-D660543C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5FC0B-C24A-43F6-B05F-D622D708C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A8996-4705-46BE-A507-03512598A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BBBE9-FA61-47EA-9639-4C155C233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0AE59-711B-43F9-A5A7-0FAB8E66E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737D2-08E6-4ACC-A13F-BF7A451A3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4132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5150" spc="23">
                <a:solidFill>
                  <a:srgbClr val="FF960E"/>
                </a:solidFill>
                <a:latin typeface="BBWKTH+MS-UIGothic"/>
                <a:cs typeface="BBWKTH+MS-UIGothic"/>
              </a:rPr>
              <a:t>病人急救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FF960E"/>
                </a:solidFill>
                <a:latin typeface="BBWKTH+MS-UIGothic"/>
                <a:cs typeface="BBWKTH+MS-UIGothic"/>
              </a:rPr>
              <a:t>理</a:t>
            </a:r>
            <a:r>
              <a:rPr sz="5150">
                <a:solidFill>
                  <a:srgbClr val="FF960E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3294" y="226456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960E"/>
                </a:solidFill>
                <a:latin typeface="BBWKTH+MS-UIGothic"/>
                <a:cs typeface="BBWKT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AFMMAR+DOKOHT+ArialMT"/>
                <a:cs typeface="AFMMAR+DOKOH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病的概述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089341" cy="24295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AFMMAR+DOKOHT+ArialMT"/>
                <a:cs typeface="AFMMAR+DOKOH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病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作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的急救措施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AFMMAR+DOKOHT+ArialMT"/>
                <a:cs typeface="AFMMAR+DOKOH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病人的日常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AFMMAR+DOKOHT+ArialMT"/>
                <a:cs typeface="AFMMAR+DOKOH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病人的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防与康复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AFMMAR+DOKOHT+ArialMT"/>
                <a:cs typeface="AFMMAR+DOKOH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常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FF960E"/>
                </a:solidFill>
                <a:latin typeface="BBWKTH+MS-UIGothic"/>
                <a:cs typeface="BBWKTH+MS-UIGothic"/>
              </a:rPr>
              <a:t>解答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FF960E"/>
                </a:solidFill>
                <a:latin typeface="BBWKTH+MS-UIGothic"/>
                <a:cs typeface="BBWKTH+MS-UIGothic"/>
              </a:rPr>
              <a:t>目</a:t>
            </a:r>
            <a:r>
              <a:rPr sz="92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HMCJPP+OHSCUG+MicrosoftYaHei-Bold"/>
                <a:cs typeface="HMCJPP+OHSCUG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癫痫</a:t>
            </a:r>
            <a:r>
              <a:rPr sz="4550" spc="23">
                <a:solidFill>
                  <a:srgbClr val="351E00"/>
                </a:solidFill>
                <a:latin typeface="BBWKTH+MS-UIGothic"/>
                <a:cs typeface="BBWKTH+MS-UIGothic"/>
              </a:rPr>
              <a:t>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病的定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癫痫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病是一种由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部神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元异常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引起的慢性疾病，常常表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反复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作的抽搐和意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障碍。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癫痫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病是一种常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的神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疾</a:t>
            </a:r>
          </a:p>
          <a:p>
            <a:pPr marL="50164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病，全球患病率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约为</a:t>
            </a:r>
            <a:r>
              <a:rPr sz="1500">
                <a:solidFill>
                  <a:srgbClr val="FFFFFF"/>
                </a:solidFill>
                <a:latin typeface="DJTLIF+RQSEPT+MicrosoftYaHei"/>
                <a:cs typeface="DJTLIF+RQSEPT+MicrosoftYaHei"/>
              </a:rPr>
              <a:t>1%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，且可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生在任何年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段，但儿童和老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年人更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癫痫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病的症状和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作形式因个体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差异而异，但通常包括抽搐、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痉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挛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丧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失意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、口吐白沫等。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病的分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MCJPP+OHSCUG+MicrosoftYaHei-Bold"/>
                <a:cs typeface="HMCJPP+OHSCU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MCJPP+OHSCUG+MicrosoftYaHei-Bold"/>
                <a:cs typeface="HMCJPP+OHSCU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MCJPP+OHSCUG+MicrosoftYaHei-Bold"/>
                <a:cs typeface="HMCJPP+OHSCU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BBWKTH+MS-UIGothic"/>
                <a:cs typeface="BBWKTH+MS-UIGothic"/>
              </a:rPr>
              <a:t>部分性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癫痫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BBWKTH+MS-UIGothic"/>
                <a:cs typeface="BBWKTH+MS-UIGothic"/>
              </a:rPr>
              <a:t>全面性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癫痫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BBWKTH+MS-UIGothic"/>
                <a:cs typeface="BBWKTH+MS-UIGothic"/>
              </a:rPr>
              <a:t>病因性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癫痫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病的病因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遗传</a:t>
            </a:r>
            <a:r>
              <a:rPr sz="2300" spc="25">
                <a:solidFill>
                  <a:srgbClr val="FF960E"/>
                </a:solidFill>
                <a:latin typeface="BBWKTH+MS-UIGothic"/>
                <a:cs typeface="BBWKTH+MS-UIGothic"/>
              </a:rPr>
              <a:t>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脑</a:t>
            </a:r>
            <a:r>
              <a:rPr sz="2300" spc="25">
                <a:solidFill>
                  <a:srgbClr val="FF960E"/>
                </a:solidFill>
                <a:latin typeface="BBWKTH+MS-UIGothic"/>
                <a:cs typeface="BBWKTH+MS-UIGothic"/>
              </a:rPr>
              <a:t>部疾病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BBWKTH+MS-UIGothic"/>
                <a:cs typeface="BBWKTH+MS-UIGothic"/>
              </a:rPr>
              <a:t>其他因素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HMCJPP+OHSCUG+MicrosoftYaHei-Bold"/>
                <a:cs typeface="HMCJPP+OHSCUG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癫痫</a:t>
            </a:r>
            <a:r>
              <a:rPr sz="4550" spc="23">
                <a:solidFill>
                  <a:srgbClr val="351E00"/>
                </a:solidFill>
                <a:latin typeface="BBWKTH+MS-UIGothic"/>
                <a:cs typeface="BBWKTH+MS-UIGothic"/>
              </a:rPr>
              <a:t>病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发</a:t>
            </a:r>
            <a:r>
              <a:rPr sz="4550" spc="23">
                <a:solidFill>
                  <a:srgbClr val="351E00"/>
                </a:solidFill>
                <a:latin typeface="BBWKTH+MS-UIGothic"/>
                <a:cs typeface="BBWKTH+MS-UIGothic"/>
              </a:rPr>
              <a:t>作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时</a:t>
            </a:r>
            <a:r>
              <a:rPr sz="4550" spc="25">
                <a:solidFill>
                  <a:srgbClr val="351E00"/>
                </a:solidFill>
                <a:latin typeface="BBWKTH+MS-UIGothic"/>
                <a:cs typeface="BBWKTH+MS-UIGothic"/>
              </a:rPr>
              <a:t>的急救措施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的注意事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行按住病人，以免造成骨折或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肌肉拉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不要在病人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，以免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吸或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66709" y="274992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窒息。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不要在病人嘴里放置任何物品，以免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BBWKTH+MS-UIGothic"/>
                <a:cs typeface="BBWKTH+MS-UIGothic"/>
              </a:rPr>
              <a:t>吞或窒息。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癫痫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作后的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960E"/>
                </a:solidFill>
                <a:latin typeface="BBWKTH+MS-UIGothic"/>
                <a:cs typeface="BBWKTH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29964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察病人的情况，如出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作、呼吸困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障碍等情况，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就医。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4969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帮助病人清理口腔、面部、手部的分泌物和血迹，保持皮肤清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干燥。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予病人心理支持，帮助其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、焦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等情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BBWKTH+MS-UIGothic"/>
                <a:cs typeface="BBWKT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HMCJPP+OHSCUG+MicrosoftYaHei-Bold"/>
                <a:cs typeface="HMCJPP+OHSCUG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癫痫</a:t>
            </a:r>
            <a:r>
              <a:rPr sz="4550" spc="25">
                <a:solidFill>
                  <a:srgbClr val="351E00"/>
                </a:solidFill>
                <a:latin typeface="BBWKTH+MS-UIGothic"/>
                <a:cs typeface="BBWKTH+MS-UIGothic"/>
              </a:rPr>
              <a:t>病人的日常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护</a:t>
            </a:r>
            <a:r>
              <a:rPr sz="4550">
                <a:solidFill>
                  <a:srgbClr val="351E00"/>
                </a:solidFill>
                <a:latin typeface="BBWKTH+MS-UIGothic"/>
                <a:cs typeface="BBWKTH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https://d.book118.com/238004132105006041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BBWKTH+MS-UIGothic</vt:lpstr>
      <vt:lpstr>AFMMAR+DOKOHT+ArialMT</vt:lpstr>
      <vt:lpstr>Times New Roman</vt:lpstr>
      <vt:lpstr>HMCJPP+OHSCUG+MicrosoftYaHei-Bold</vt:lpstr>
      <vt:lpstr>DJTLIF+RQSEPT+MicrosoftYaHei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2024-09-20T12:57:24.398</cp:lastPrinted>
  <dcterms:created xsi:type="dcterms:W3CDTF">2024-09-20T04:57:24Z</dcterms:created>
  <dcterms:modified xsi:type="dcterms:W3CDTF">2024-09-20T04:57:25Z</dcterms:modified>
</cp:coreProperties>
</file>