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33D2FC-4D51-441A-89CD-8D40200A8E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AC2A24-DDCB-45FA-BD2E-BC5C7F29EB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E4C43B-9217-486D-81AC-7C6D0512A7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D2C685-19FB-4CE7-9DD3-29EFC8122C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68B60B-83E0-4B58-AAFA-DDB6CAA0F2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36829B-7A97-4BF9-A04A-F650BE8C03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8D6208-C737-40A5-9328-24759929B7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55B71D-98B0-465F-94E6-157560CDEB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0E180E-313F-4728-B6BF-DF31F9B6B0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D51857-30AE-45FB-BC4C-45D6669690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20DAEB-C8CA-42A2-9142-60D5006B16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01005402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影响企业营运能力分析报告</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企业营运能力概述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营运能力分析方法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营运能力指标分析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影响企业营运能力的因素分析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提高企业营运能力的建议</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评估企业营运能力，识别存在的问题，提出改进建议，提高企业运营效率和盈利能力。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随着市场竞争加剧，企业营运能力成为决定企业成败的关键因素之一。通过对企业营运能力的分析，可以了解企业的经营状况和潜在问题，为企业制定科学合理的发展战略提供依据。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475" r="244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本报告主要分析了企业的存货周转率、应收账款周转率、总资产周转率和营运资金周转率等关键指标。</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由于企业实际情况的复杂性和数据获取的局限性，本报告的分析可能存在一定的误差和不足之处。因此，本报告的分析结果仅供参考，具体决策需结合实际情况进行综合判断。</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范围</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限制</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报告范围和限制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企业营运能力概述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609290" y="1560576"/>
            <a:ext cx="6827520" cy="19507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营运能力是指企业运用各项资产获取利润的能力，反映企业的经营业绩和管理水平。</a:t>
            </a:r>
            <a:endParaRPr lang="en-US" sz="1100"/>
          </a:p>
        </p:txBody>
      </p:sp>
      <p:grpSp>
        <p:nvGrpSpPr>
          <p:cNvPr id="3" name="Group 3"/>
          <p:cNvGrpSpPr/>
          <p:nvPr/>
        </p:nvGrpSpPr>
        <p:grpSpPr>
          <a:xfrm>
            <a:off x="1595201" y="2001561"/>
            <a:ext cx="1224808" cy="1062655"/>
            <a:chOff x="1595201" y="2001561"/>
            <a:chExt cx="1224808" cy="1062655"/>
          </a:xfrm>
        </p:grpSpPr>
        <p:sp>
          <p:nvSpPr>
            <p:cNvPr id="4" name="AutoShape 4"/>
            <p:cNvSpPr/>
            <p:nvPr/>
          </p:nvSpPr>
          <p:spPr>
            <a:xfrm rot="1800000">
              <a:off x="1595201" y="2001561"/>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595201" y="4305483"/>
            <a:ext cx="1224808" cy="1062655"/>
            <a:chOff x="1595201" y="4305483"/>
            <a:chExt cx="1224808" cy="1062655"/>
          </a:xfrm>
        </p:grpSpPr>
        <p:sp>
          <p:nvSpPr>
            <p:cNvPr id="6" name="AutoShape 6"/>
            <p:cNvSpPr/>
            <p:nvPr/>
          </p:nvSpPr>
          <p:spPr>
            <a:xfrm rot="1800000">
              <a:off x="1595201" y="4305483"/>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657324" y="2214971"/>
            <a:ext cx="1059059" cy="66150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01</a:t>
            </a:r>
            <a:endParaRPr lang="en-US" sz="1100"/>
          </a:p>
        </p:txBody>
      </p:sp>
      <p:sp>
        <p:nvSpPr>
          <p:cNvPr id="8" name="AutoShape 8"/>
          <p:cNvSpPr/>
          <p:nvPr/>
        </p:nvSpPr>
        <p:spPr>
          <a:xfrm>
            <a:off x="1678135" y="4506051"/>
            <a:ext cx="1059059" cy="66150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02</a:t>
            </a:r>
            <a:endParaRPr lang="en-US" sz="1100"/>
          </a:p>
        </p:txBody>
      </p:sp>
      <p:sp>
        <p:nvSpPr>
          <p:cNvPr id="9" name="AutoShape 9"/>
          <p:cNvSpPr/>
          <p:nvPr/>
        </p:nvSpPr>
        <p:spPr>
          <a:xfrm>
            <a:off x="3609290" y="3861450"/>
            <a:ext cx="6827520" cy="19507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营运能力分析是评估企业资产使用效率、发现经营瓶颈、提高经济效益的重要手段。</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营运能力的定义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111" r="16111"/>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有助于企业发现资产使用中的瓶颈和低效环节，优化资源配置，提高资产使用效率。</a:t>
            </a:r>
            <a:endParaRPr lang="en-US" sz="1100"/>
          </a:p>
        </p:txBody>
      </p:sp>
      <p:sp>
        <p:nvSpPr>
          <p:cNvPr id="4" name="AutoShape 4"/>
          <p:cNvSpPr/>
          <p:nvPr/>
        </p:nvSpPr>
        <p:spPr>
          <a:xfrm>
            <a:off x="623610" y="3270075"/>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有助于企业了解自身经营状况，制定合理的经营策略，提升经营业绩。</a:t>
            </a:r>
            <a:endParaRPr lang="en-US" sz="1100"/>
          </a:p>
        </p:txBody>
      </p:sp>
      <p:sp>
        <p:nvSpPr>
          <p:cNvPr id="5" name="AutoShape 5"/>
          <p:cNvSpPr/>
          <p:nvPr/>
        </p:nvSpPr>
        <p:spPr>
          <a:xfrm>
            <a:off x="623610" y="4650890"/>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有助于企业评估自身在行业中的竞争地位，制定有效的竞争策略。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营运能力的重要性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经济环境的变化对企业营运能力产生影响，如市场需求、政策法规等。</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企业的经营管理水平越高，对资产的管理和运用越有效，营运能力越强。</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资产质量的好坏直接影响企业的营运能力，高质量的资产能够提高企业的营运效率。</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不同行业的营运特点不同，企业的营运能力也会受到影响。</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经营管理水平</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资产质量</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行业特点</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经济环境</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影响企业营运能力的因素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营运能力分析方法</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flipH="1">
            <a:off x="1066895" y="1803990"/>
            <a:ext cx="10064547" cy="3996218"/>
          </a:xfrm>
          <a:custGeom>
            <a:rect l="l" t="t" r="r" b="b"/>
            <a:pathLst>
              <a:path w="9899943" h="4048220">
                <a:moveTo>
                  <a:pt x="808083" y="4043410"/>
                </a:moveTo>
                <a:lnTo>
                  <a:pt x="0" y="4048220"/>
                </a:lnTo>
                <a:lnTo>
                  <a:pt x="0" y="0"/>
                </a:lnTo>
                <a:lnTo>
                  <a:pt x="9899943" y="0"/>
                </a:lnTo>
                <a:lnTo>
                  <a:pt x="9899943" y="4048220"/>
                </a:lnTo>
                <a:lnTo>
                  <a:pt x="1730103" y="4043410"/>
                </a:lnTo>
              </a:path>
            </a:pathLst>
          </a:custGeom>
          <a:noFill/>
          <a:ln w="26194">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3" name="Picture 3"/>
          <p:cNvPicPr>
            <a:picLocks noChangeAspect="1"/>
          </p:cNvPicPr>
          <p:nvPr/>
        </p:nvPicPr>
        <p:blipFill>
          <a:blip r:embed="rId2"/>
          <a:srcRect t="8853" b="8853"/>
          <a:stretch>
            <a:fillRect/>
          </a:stretch>
        </p:blipFill>
        <p:spPr>
          <a:xfrm>
            <a:off x="5618506" y="1359985"/>
            <a:ext cx="5935036" cy="4884226"/>
          </a:xfrm>
          <a:prstGeom prst="rect">
            <a:avLst/>
          </a:prstGeom>
        </p:spPr>
      </p:pic>
      <p:sp>
        <p:nvSpPr>
          <p:cNvPr id="4" name="AutoShape 4"/>
          <p:cNvSpPr/>
          <p:nvPr/>
        </p:nvSpPr>
        <p:spPr>
          <a:xfrm>
            <a:off x="1301770" y="2621318"/>
            <a:ext cx="4081000" cy="2471364"/>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500">
                <a:solidFill>
                  <a:srgbClr val="FFFFFF">
                    <a:alpha val="100000"/>
                  </a:srgbClr>
                </a:solidFill>
                <a:latin typeface="Microsoft Yahei"/>
                <a:ea typeface="Microsoft Yahei"/>
                <a:cs typeface="Microsoft Yahei"/>
              </a:rPr>
              <a:t>企业营运能力分析报告是企业评估其运营效率和财务状况的重要工具。通过分析报告，企业可以了解自身的经营状况，发现潜在的问题，并制定相应的改进措施。</a:t>
            </a:r>
            <a:endParaRPr lang="en-US" sz="1100"/>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营运能力分析方法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营运能力指标分析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应收账款周转率越高，企业应收账款的回收速度越快，营运能力越强。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应收账款周转率是企业在一定时期内赊销收入净额与应收账款平均余额的比率，反映了应收账款在一个会计年度内的周转次数。应收账款周转率越高，说明企业应收账款的管理效率高，坏账风险低，营运能力较强。</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应收账款周转率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存货周转率越高，企业存货的流动性越强，营运能力越好。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存货周转率是企业一定时期内的销售成本与平均存货余额的比率，反映了存货在一个会计年度内的周转速度。存货周转率越高，说明企业存货的流动性好，库存管理效率高，有利于企业的营运能力提升。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存货周转率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总资产周转率越高，企业资产的使用效率越高，营运能力越强。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总资产周转率是企业一定时期内的销售收入与平均资产总额的比率，反映了企业资产在一个会计年度内的周转速度。总资产周转率越高，说明企业资产的使用效率高，能够为企业带来更多的收益，提升企业的营运能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总资产周转率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https://d.book118.com/238010054024006040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2024-09-18T09:16:03.944</cp:lastPrinted>
  <dcterms:created xsi:type="dcterms:W3CDTF">2024-09-18T01:16:03Z</dcterms:created>
  <dcterms:modified xsi:type="dcterms:W3CDTF">2024-09-18T01:16:05Z</dcterms:modified>
</cp:coreProperties>
</file>