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631F-ED6A-4173-B003-98D359EE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AB2BA-060C-4EA6-9CD1-6D2016659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7CA2A-B654-4E39-8B13-846D23C42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B81F0-E73B-4D67-87E9-87DB08AD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5B289-49D1-4021-AA2F-5561EDAB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0D63A-CDAE-4283-BF06-03577B25C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EB070-86C6-453B-A1D0-193709D7E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4B3F2-2B05-4706-B0B7-094AF3760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46359-05AB-4549-9CFC-25808CAA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B9680-634B-4351-A779-6B90CAFA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64269-55DF-478C-BEF8-E63727E4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0057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胆囊结石伴慢性胆囊炎急性发作的护理查房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胆囊结石伴慢性胆囊炎急性发作的疾病相关知识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2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2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2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2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胆囊结石伴慢性胆囊炎急性发作的疾病相关知识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胆囊结石伴慢性胆囊炎急性发作的定义和病因</a:t>
            </a:r>
            <a:endParaRPr lang="zh-CN" altLang="en-US"/>
          </a:p>
        </p:txBody>
      </p:sp>
      <p:sp>
        <p:nvSpPr>
          <p:cNvPr id="14" name="圆角矩形 13"/>
          <p:cNvSpPr/>
          <p:nvPr>
            <p:custDataLst>
              <p:tags r:id="rId2"/>
            </p:custDataLst>
          </p:nvPr>
        </p:nvSpPr>
        <p:spPr>
          <a:xfrm>
            <a:off x="608400" y="2868586"/>
            <a:ext cx="10969835" cy="913783"/>
          </a:xfrm>
          <a:prstGeom prst="roundRect">
            <a:avLst>
              <a:gd name="adj" fmla="val 1897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3"/>
            </p:custDataLst>
          </p:nvPr>
        </p:nvSpPr>
        <p:spPr>
          <a:xfrm>
            <a:off x="608400" y="3958267"/>
            <a:ext cx="10969835" cy="913783"/>
          </a:xfrm>
          <a:prstGeom prst="roundRect">
            <a:avLst>
              <a:gd name="adj" fmla="val 21681"/>
            </a:avLst>
          </a:prstGeom>
          <a:solidFill>
            <a:schemeClr val="bg1"/>
          </a:solidFill>
          <a:ln>
            <a:noFill/>
          </a:ln>
          <a:effectLst>
            <a:outerShdw blurRad="127000" dist="381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288290" rIns="288290" bIns="7175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endParaRPr lang="zh-CN" altLang="en-US" b="1" spc="300">
              <a:gradFill>
                <a:gsLst>
                  <a:gs pos="0">
                    <a:schemeClr val="accent6"/>
                  </a:gs>
                  <a:gs pos="100000">
                    <a:schemeClr val="accent6">
                      <a:lumMod val="60000"/>
                      <a:lumOff val="40000"/>
                    </a:schemeClr>
                  </a:gs>
                </a:gsLst>
                <a:lin ang="16140000" scaled="0"/>
              </a:gradFill>
              <a:latin typeface="+mj-ea"/>
              <a:ea typeface="+mj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2823322" y="3045119"/>
            <a:ext cx="8254523" cy="605802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8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cs typeface="獅尾XD珍珠SC-Light" panose="020b0500000000000000" charset="-120"/>
                <a:sym typeface="+mn-ea"/>
              </a:rPr>
              <a:t>定义：胆囊结石伴慢性胆囊炎急性发作是指胆囊结石合并慢性胆囊炎，在短时间内出现急性发作的症状。</a:t>
            </a:r>
            <a:endParaRPr lang="zh-CN" altLang="en-US" sz="1200" spc="8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823322" y="4117655"/>
            <a:ext cx="8254523" cy="605802"/>
          </a:xfrm>
          <a:prstGeom prst="rect">
            <a:avLst/>
          </a:prstGeom>
          <a:noFill/>
        </p:spPr>
        <p:txBody>
          <a:bodyPr wrap="square" t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8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cs typeface="獅尾XD珍珠SC-Light" panose="020b0500000000000000" charset="-120"/>
                <a:sym typeface="+mn-ea"/>
              </a:rPr>
              <a:t>病因：胆囊结石的形成与多种因素有关，包括胆汁成分异常、胆囊收缩功能障碍、胆囊内环境改变等。慢性胆囊炎的发病机制与胆囊结石有关，可能与胆囊结石对胆囊黏膜的刺激、胆汁淤积、细菌感染等因素有关。</a:t>
            </a:r>
            <a:endParaRPr lang="zh-CN" altLang="en-US" sz="1200" spc="8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31" name="圆角矩形 30"/>
          <p:cNvSpPr/>
          <p:nvPr>
            <p:custDataLst>
              <p:tags r:id="rId6"/>
            </p:custDataLst>
          </p:nvPr>
        </p:nvSpPr>
        <p:spPr>
          <a:xfrm>
            <a:off x="923366" y="3069885"/>
            <a:ext cx="1572290" cy="5118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4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4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7"/>
            </p:custDataLst>
          </p:nvPr>
        </p:nvSpPr>
        <p:spPr>
          <a:xfrm>
            <a:off x="923366" y="4159565"/>
            <a:ext cx="1572290" cy="51182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3500000" scaled="0"/>
          </a:gradFill>
          <a:ln>
            <a:noFill/>
          </a:ln>
          <a:effectLst>
            <a:innerShdw blurRad="127000" dist="38100" dir="13500000">
              <a:schemeClr val="accent6">
                <a:alpha val="15000"/>
              </a:schemeClr>
            </a:innerShdw>
          </a:effectLst>
        </p:spPr>
        <p:style>
          <a:lnRef idx="2">
            <a:srgbClr val="376FFF">
              <a:shade val="50000"/>
            </a:srgbClr>
          </a:lnRef>
          <a:fillRef idx="1">
            <a:srgbClr val="376FFF"/>
          </a:fillRef>
          <a:effectRef idx="0">
            <a:srgbClr val="376FFF"/>
          </a:effectRef>
          <a:fontRef idx="minor">
            <a:srgbClr val="FFFFFF"/>
          </a:fontRef>
        </p:style>
        <p:txBody>
          <a:bodyPr vertOverflow="overflow" horzOverflow="overflow" vert="horz" wrap="square" lIns="0" tIns="0" rIns="0" bIns="360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 lang="zh-CN" altLang="en-US" sz="1400" b="1" spc="150">
                <a:solidFill>
                  <a:schemeClr val="bg1"/>
                </a:solidFill>
                <a:latin typeface="+mn-ea"/>
                <a:sym typeface="+mn-ea"/>
              </a:rPr>
              <a:t>添加标题</a:t>
            </a:r>
            <a:endParaRPr lang="zh-CN" altLang="en-US" sz="1400" b="1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胆囊结石伴慢性胆囊炎急性发作的临床表现和诊断标准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临床表现：右上腹疼痛、恶心、呕吐、发热、黄疸等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诊断标准：根据病史、临床表现、影像学检查（如B超、CT等）、实验室检查（如血常规、肝功能等）等进行综合判断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鉴别诊断：需要与急性胆管炎、急性胰腺炎、胃十二指肠溃疡等疾病相鉴别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治疗原则：以抗感染、解痉止痛、支持治疗等为主，必要时进行手术治疗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胆囊结石伴慢性胆囊炎急性发作的并发症和预后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并发症：胆囊炎、胆管炎、胰腺炎等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预后：及时治疗，预后良好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复发率：胆囊结石复发率高，需定期复查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生活习惯：保持良好的生活习惯，避免复发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724061" y="3824938"/>
            <a:ext cx="10729798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56664" y="2850971"/>
            <a:ext cx="622" cy="91492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96924" y="1868923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63371" y="3502354"/>
            <a:ext cx="3729" cy="2616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407981" y="2538331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74429" y="2456287"/>
            <a:ext cx="3729" cy="130401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19039" y="1490400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症状：腹痛、发热、黄疸、恶心、呕吐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485486" y="3325212"/>
            <a:ext cx="3729" cy="5152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30096" y="2358082"/>
            <a:ext cx="2114509" cy="70359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治疗：抗感染、解痉止痛、利胆等药物治疗，必要时手术治疗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99893" y="3840476"/>
            <a:ext cx="622" cy="180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41395" y="4265616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12193" y="3819965"/>
            <a:ext cx="3729" cy="109641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52452" y="5155674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0764" y="3866581"/>
            <a:ext cx="0" cy="54820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3510" y="4701943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病史：胆囊结石病史5年，慢性胆囊炎病史2年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31200" y="3819965"/>
            <a:ext cx="1865" cy="144012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74567" y="5500012"/>
            <a:ext cx="2114509" cy="74958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检查：B超显示胆囊结石，血常规显示白细胞升高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92023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400595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11652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22710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34630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51281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6123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67181" y="3760297"/>
            <a:ext cx="129282" cy="12928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现病史：发病时间、持续时间、症状变化等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体格检查：体温、脉搏、呼吸、血压等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诊断：胆囊结石伴慢性胆囊炎急性发作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护理措施：饮食指导、病情监测、健康教育等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主诉：腹痛、发热、黄疸等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既往史：是否有类似病史、手术史等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辅助检查：血常规、尿常规、肝功能、B超等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治疗方案：抗感染、解痉止痛、支持治疗等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血常规检查：白细胞计数、中性粒细胞比例等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肝功能检查：谷丙转氨酶、谷草转氨酶、胆红素等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胆囊超声检查：胆囊大小、形态、壁厚、胆囊内结石等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腹部CT检查：胆囊、胆管、胰腺等器官的形态、结构、病变等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胆囊造影检查：胆囊收缩功能、胆囊内结石位置、胆囊管形态等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急性发作：胆囊炎急性发作，可引起发热、黄疸等症状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胆囊结石：胆囊内形成结石，可引起胆囊炎、胆绞痛等症状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慢性胆囊炎：胆囊壁增厚、胆囊功能减退，可引起腹痛、消化不良等症状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鉴别诊断：与其他胆道疾病、消化系统疾病等相鉴别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原因：胆囊结石伴慢性胆囊炎急性发作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症状：腹部疼痛、恶心、呕吐、发热等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护理措施：止痛、抗感染、支持治疗等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预防措施：保持良好的生活习惯，避免过度劳累，定期体检等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发热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原因：胆囊结石伴慢性胆囊炎急性发作，导致炎症反应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症状：体温升高，可能伴有寒战、出汗、乏力等症状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护理措施：监测体温，保持充足的水分摄入，必要时使用退热药物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预防措施：保持良好的生活习惯，避免过度劳累，注意饮食卫生，定期体检。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https://d.book118.com/238020057063006034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50_1*l_h_i*1_1_1"/>
  <p:tag name="KSO_WM_UNIT_INDEX" val="1_1_1"/>
  <p:tag name="KSO_WM_UNIT_LAYERLEVEL" val="1_1_1"/>
  <p:tag name="KSO_WM_UNIT_SHADOW_SCHEMECOLOR_INDEX" val="5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.400000005960464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50_1*l_h_i*1_2_1"/>
  <p:tag name="KSO_WM_UNIT_INDEX" val="1_2_1"/>
  <p:tag name="KSO_WM_UNIT_LAYERLEVEL" val="1_1_1"/>
  <p:tag name="KSO_WM_UNIT_SHADOW_SCHEMECOLOR_INDEX" val="5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HIGHLIGHT" val="0"/>
  <p:tag name="KSO_WM_UNIT_ID" val="diagram20231250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理解您的思想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5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10"/>
  <p:tag name="KSO_WM_UNIT_TEXT_FILL_FORE_SCHEMECOLOR_INDEX" val="14"/>
  <p:tag name="KSO_WM_UNIT_TEXT_FILL_TYPE" val="1"/>
  <p:tag name="KSO_WM_UNIT_TYPE" val="l_h_a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10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15000000000003,&quot;width&quot;:863.75}"/>
  <p:tag name="KSO_WM_TAG_VERSION" val="3.0"/>
  <p:tag name="KSO_WM_TEMPLATE_CATEGORY" val="diagram"/>
  <p:tag name="KSO_WM_TEMPLATE_INDEX" val="2023125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5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10"/>
  <p:tag name="KSO_WM_UNIT_TEXT_FILL_FORE_SCHEMECOLOR_INDEX" val="14"/>
  <p:tag name="KSO_WM_UNIT_TEXT_FILL_TYPE" val="1"/>
  <p:tag name="KSO_WM_UNIT_TYPE" val="l_h_a"/>
  <p:tag name="KSO_WM_UNIT_USESOURCEFORMAT_APPLY" val="0"/>
</p:tagLst>
</file>

<file path=ppt/tags/tag13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4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獅尾XD珍珠SC-Light</vt:lpstr>
      <vt:lpstr>Office Theme</vt:lpstr>
      <vt:lpstr>胆囊结石伴慢性胆囊炎急性发作的护理查房</vt:lpstr>
      <vt:lpstr>目录</vt:lpstr>
      <vt:lpstr>胆囊结石伴慢性胆囊炎急性发作的疾病相关知识</vt:lpstr>
      <vt:lpstr>胆囊结石伴慢性胆囊炎急性发作的定义和病因</vt:lpstr>
      <vt:lpstr>胆囊结石伴慢性胆囊炎急性发作的临床表现和诊断标准</vt:lpstr>
      <vt:lpstr>胆囊结石伴慢性胆囊炎急性发作的并发症和预后</vt:lpstr>
      <vt:lpstr>病例汇报</vt:lpstr>
      <vt:lpstr>患者基本信息</vt:lpstr>
      <vt:lpstr>病史及病程概述</vt:lpstr>
      <vt:lpstr>实验室及影像学检查</vt:lpstr>
      <vt:lpstr>诊断及鉴别诊断</vt:lpstr>
      <vt:lpstr>护理诊断</vt:lpstr>
      <vt:lpstr>疼痛</vt:lpstr>
      <vt:lpstr>发热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2024-09-12T22:38:29.544</cp:lastPrinted>
  <dcterms:created xsi:type="dcterms:W3CDTF">2024-09-12T14:38:29Z</dcterms:created>
  <dcterms:modified xsi:type="dcterms:W3CDTF">2024-09-12T14:38:32Z</dcterms:modified>
</cp:coreProperties>
</file>