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357D3B-1183-4971-BBBA-6E315135D2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ECFE8A-2DCD-4801-A91A-9D3983A4CD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4523DE-00FB-4224-B194-B9F48198E4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BC71E8-F897-4DDD-9813-511AE87445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95C41A1-D890-4661-8AB6-244BDE92F0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64279B9-313B-4333-B973-AAF7BE4479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0342DD3-47BF-45C0-B8FA-01C4BC87AE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7673C4-477A-4DB9-B690-06294B086E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92BE55-68FB-4B5B-A651-87417766CD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ACE9D9-195D-4CE2-8467-B85D7A9AFD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757115-EAE9-46F8-B262-A3305A40E0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38022070102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高等体育院校健美操方向人才培养现状及模式研究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00750" y="4095750"/>
            <a:ext cx="4101027" cy="524871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汇报时间：2023-12-05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36170" y="682396"/>
            <a:ext cx="1539079" cy="823690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研究背景和意义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健美操方向人才培养现状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健美操方向人才培养模式研究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健美操方向人才培养模式优化建议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研究背景和意义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80108" y="1287672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025751" y="1468427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健美操作为一项新兴的体育项目，在高等体育院校中逐渐受到重视，成为体育教育的重要内容之一。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999470" y="1050728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480108" y="3069093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2773369" y="3249848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随着社会经济的发展和人民生活水平的提高，健美操市场需求不断扩大，对专业人才的需求也日益迫切。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9060033" y="2832149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480108" y="4850514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025751" y="5031268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目前，高等体育院校健美操方向人才培养存在一些问题，如培养目标不明确、课程设置不合理、实践教学不足等，这些问题制约了健美操方向人才的培养质量。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999470" y="4613570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11979" r="11979"/>
          <a:stretch>
            <a:fillRect/>
          </a:stretch>
        </p:blipFill>
        <p:spPr>
          <a:xfrm>
            <a:off x="1099415" y="1124574"/>
            <a:ext cx="1926336" cy="1682496"/>
          </a:xfrm>
          <a:prstGeom prst="hexagon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0023" r="10023"/>
          <a:stretch>
            <a:fillRect/>
          </a:stretch>
        </p:blipFill>
        <p:spPr>
          <a:xfrm>
            <a:off x="9163113" y="2905301"/>
            <a:ext cx="1926336" cy="1682496"/>
          </a:xfrm>
          <a:prstGeom prst="hexagon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t="18157" b="18157"/>
          <a:stretch>
            <a:fillRect/>
          </a:stretch>
        </p:blipFill>
        <p:spPr>
          <a:xfrm>
            <a:off x="1099415" y="4686721"/>
            <a:ext cx="1926336" cy="1682496"/>
          </a:xfrm>
          <a:prstGeom prst="hexagon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497384" y="2173262"/>
            <a:ext cx="3857054" cy="652748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有利于提高高等体育院校健美操方向人才的培养质量，满足社会对专业人才的需求。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683187" y="2173262"/>
            <a:ext cx="652748" cy="65274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822919" y="2564454"/>
            <a:ext cx="132397" cy="125730"/>
          </a:xfrm>
          <a:custGeom>
            <a:rect l="l" t="t" r="r" b="b"/>
            <a:pathLst>
              <a:path w="100" h="95">
                <a:moveTo>
                  <a:pt x="14" y="95"/>
                </a:moveTo>
                <a:lnTo>
                  <a:pt x="0" y="80"/>
                </a:lnTo>
                <a:lnTo>
                  <a:pt x="85" y="0"/>
                </a:lnTo>
                <a:lnTo>
                  <a:pt x="100" y="14"/>
                </a:lnTo>
                <a:lnTo>
                  <a:pt x="14" y="9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919598" y="2498255"/>
            <a:ext cx="100584" cy="100584"/>
          </a:xfrm>
          <a:custGeom>
            <a:rect l="l" t="t" r="r" b="b"/>
            <a:pathLst>
              <a:path w="32" h="32">
                <a:moveTo>
                  <a:pt x="16" y="32"/>
                </a:moveTo>
                <a:cubicBezTo>
                  <a:pt x="7" y="32"/>
                  <a:pt x="0" y="25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25" y="0"/>
                  <a:pt x="32" y="7"/>
                  <a:pt x="32" y="16"/>
                </a:cubicBezTo>
                <a:cubicBezTo>
                  <a:pt x="32" y="25"/>
                  <a:pt x="25" y="32"/>
                  <a:pt x="16" y="32"/>
                </a:cubicBezTo>
                <a:moveTo>
                  <a:pt x="16" y="8"/>
                </a:moveTo>
                <a:cubicBezTo>
                  <a:pt x="12" y="8"/>
                  <a:pt x="8" y="12"/>
                  <a:pt x="8" y="16"/>
                </a:cubicBezTo>
                <a:cubicBezTo>
                  <a:pt x="8" y="20"/>
                  <a:pt x="12" y="24"/>
                  <a:pt x="16" y="24"/>
                </a:cubicBezTo>
                <a:cubicBezTo>
                  <a:pt x="20" y="24"/>
                  <a:pt x="24" y="20"/>
                  <a:pt x="24" y="16"/>
                </a:cubicBezTo>
                <a:cubicBezTo>
                  <a:pt x="24" y="12"/>
                  <a:pt x="20" y="8"/>
                  <a:pt x="16" y="8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995036" y="2303755"/>
            <a:ext cx="207835" cy="207835"/>
          </a:xfrm>
          <a:custGeom>
            <a:rect l="l" t="t" r="r" b="b"/>
            <a:pathLst>
              <a:path w="66" h="66">
                <a:moveTo>
                  <a:pt x="32" y="66"/>
                </a:moveTo>
                <a:cubicBezTo>
                  <a:pt x="23" y="66"/>
                  <a:pt x="15" y="63"/>
                  <a:pt x="9" y="57"/>
                </a:cubicBezTo>
                <a:cubicBezTo>
                  <a:pt x="3" y="51"/>
                  <a:pt x="0" y="43"/>
                  <a:pt x="0" y="34"/>
                </a:cubicBezTo>
                <a:cubicBezTo>
                  <a:pt x="0" y="25"/>
                  <a:pt x="3" y="17"/>
                  <a:pt x="9" y="11"/>
                </a:cubicBezTo>
                <a:cubicBezTo>
                  <a:pt x="20" y="0"/>
                  <a:pt x="20" y="0"/>
                  <a:pt x="20" y="0"/>
                </a:cubicBezTo>
                <a:cubicBezTo>
                  <a:pt x="66" y="46"/>
                  <a:pt x="66" y="46"/>
                  <a:pt x="66" y="46"/>
                </a:cubicBezTo>
                <a:cubicBezTo>
                  <a:pt x="55" y="57"/>
                  <a:pt x="55" y="57"/>
                  <a:pt x="55" y="57"/>
                </a:cubicBezTo>
                <a:cubicBezTo>
                  <a:pt x="49" y="63"/>
                  <a:pt x="41" y="66"/>
                  <a:pt x="32" y="66"/>
                </a:cubicBezTo>
                <a:moveTo>
                  <a:pt x="20" y="12"/>
                </a:moveTo>
                <a:cubicBezTo>
                  <a:pt x="15" y="17"/>
                  <a:pt x="15" y="17"/>
                  <a:pt x="15" y="17"/>
                </a:cubicBezTo>
                <a:cubicBezTo>
                  <a:pt x="10" y="22"/>
                  <a:pt x="8" y="28"/>
                  <a:pt x="8" y="34"/>
                </a:cubicBezTo>
                <a:cubicBezTo>
                  <a:pt x="8" y="40"/>
                  <a:pt x="10" y="46"/>
                  <a:pt x="15" y="51"/>
                </a:cubicBezTo>
                <a:cubicBezTo>
                  <a:pt x="20" y="56"/>
                  <a:pt x="26" y="58"/>
                  <a:pt x="32" y="58"/>
                </a:cubicBezTo>
                <a:cubicBezTo>
                  <a:pt x="38" y="58"/>
                  <a:pt x="44" y="56"/>
                  <a:pt x="49" y="51"/>
                </a:cubicBezTo>
                <a:cubicBezTo>
                  <a:pt x="54" y="46"/>
                  <a:pt x="54" y="46"/>
                  <a:pt x="54" y="46"/>
                </a:cubicBezTo>
                <a:lnTo>
                  <a:pt x="20" y="12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816347" y="2385765"/>
            <a:ext cx="304419" cy="309753"/>
          </a:xfrm>
          <a:custGeom>
            <a:rect l="l" t="t" r="r" b="b"/>
            <a:pathLst>
              <a:path w="230" h="234">
                <a:moveTo>
                  <a:pt x="0" y="234"/>
                </a:moveTo>
                <a:lnTo>
                  <a:pt x="22" y="49"/>
                </a:lnTo>
                <a:lnTo>
                  <a:pt x="112" y="0"/>
                </a:lnTo>
                <a:lnTo>
                  <a:pt x="121" y="16"/>
                </a:lnTo>
                <a:lnTo>
                  <a:pt x="41" y="61"/>
                </a:lnTo>
                <a:lnTo>
                  <a:pt x="24" y="211"/>
                </a:lnTo>
                <a:lnTo>
                  <a:pt x="185" y="180"/>
                </a:lnTo>
                <a:lnTo>
                  <a:pt x="211" y="111"/>
                </a:lnTo>
                <a:lnTo>
                  <a:pt x="230" y="116"/>
                </a:lnTo>
                <a:lnTo>
                  <a:pt x="199" y="199"/>
                </a:lnTo>
                <a:lnTo>
                  <a:pt x="0" y="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683187" y="3294307"/>
            <a:ext cx="652748" cy="65274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859305" y="3655733"/>
            <a:ext cx="300419" cy="162782"/>
          </a:xfrm>
          <a:custGeom>
            <a:rect l="l" t="t" r="r" b="b"/>
            <a:pathLst>
              <a:path w="226" h="123">
                <a:moveTo>
                  <a:pt x="227" y="123"/>
                </a:moveTo>
                <a:lnTo>
                  <a:pt x="0" y="123"/>
                </a:lnTo>
                <a:lnTo>
                  <a:pt x="0" y="0"/>
                </a:lnTo>
                <a:lnTo>
                  <a:pt x="19" y="0"/>
                </a:lnTo>
                <a:lnTo>
                  <a:pt x="19" y="104"/>
                </a:lnTo>
                <a:lnTo>
                  <a:pt x="208" y="104"/>
                </a:lnTo>
                <a:lnTo>
                  <a:pt x="208" y="0"/>
                </a:lnTo>
                <a:lnTo>
                  <a:pt x="227" y="0"/>
                </a:lnTo>
                <a:lnTo>
                  <a:pt x="227" y="12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6811680" y="3422847"/>
            <a:ext cx="395764" cy="228981"/>
          </a:xfrm>
          <a:custGeom>
            <a:rect l="l" t="t" r="r" b="b"/>
            <a:pathLst>
              <a:path w="299" h="173">
                <a:moveTo>
                  <a:pt x="284" y="173"/>
                </a:moveTo>
                <a:lnTo>
                  <a:pt x="149" y="29"/>
                </a:lnTo>
                <a:lnTo>
                  <a:pt x="14" y="173"/>
                </a:lnTo>
                <a:lnTo>
                  <a:pt x="0" y="159"/>
                </a:lnTo>
                <a:lnTo>
                  <a:pt x="149" y="0"/>
                </a:lnTo>
                <a:lnTo>
                  <a:pt x="299" y="159"/>
                </a:lnTo>
                <a:lnTo>
                  <a:pt x="284" y="17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6958650" y="3655733"/>
            <a:ext cx="100584" cy="112490"/>
          </a:xfrm>
          <a:custGeom>
            <a:rect l="l" t="t" r="r" b="b"/>
            <a:pathLst>
              <a:path w="76" h="85">
                <a:moveTo>
                  <a:pt x="76" y="85"/>
                </a:moveTo>
                <a:lnTo>
                  <a:pt x="57" y="85"/>
                </a:lnTo>
                <a:lnTo>
                  <a:pt x="57" y="19"/>
                </a:lnTo>
                <a:lnTo>
                  <a:pt x="19" y="19"/>
                </a:lnTo>
                <a:lnTo>
                  <a:pt x="19" y="85"/>
                </a:lnTo>
                <a:lnTo>
                  <a:pt x="0" y="85"/>
                </a:lnTo>
                <a:lnTo>
                  <a:pt x="0" y="0"/>
                </a:lnTo>
                <a:lnTo>
                  <a:pt x="76" y="0"/>
                </a:lnTo>
                <a:lnTo>
                  <a:pt x="76" y="8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958650" y="3530003"/>
            <a:ext cx="100584" cy="100584"/>
          </a:xfrm>
          <a:custGeom>
            <a:rect l="l" t="t" r="r" b="b"/>
            <a:pathLst>
              <a:path w="32" h="32">
                <a:moveTo>
                  <a:pt x="16" y="32"/>
                </a:moveTo>
                <a:cubicBezTo>
                  <a:pt x="7" y="32"/>
                  <a:pt x="0" y="25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25" y="0"/>
                  <a:pt x="32" y="7"/>
                  <a:pt x="32" y="16"/>
                </a:cubicBezTo>
                <a:cubicBezTo>
                  <a:pt x="32" y="25"/>
                  <a:pt x="25" y="32"/>
                  <a:pt x="16" y="32"/>
                </a:cubicBezTo>
                <a:moveTo>
                  <a:pt x="16" y="8"/>
                </a:moveTo>
                <a:cubicBezTo>
                  <a:pt x="12" y="8"/>
                  <a:pt x="8" y="12"/>
                  <a:pt x="8" y="16"/>
                </a:cubicBezTo>
                <a:cubicBezTo>
                  <a:pt x="8" y="20"/>
                  <a:pt x="12" y="24"/>
                  <a:pt x="16" y="24"/>
                </a:cubicBezTo>
                <a:cubicBezTo>
                  <a:pt x="20" y="24"/>
                  <a:pt x="24" y="20"/>
                  <a:pt x="24" y="16"/>
                </a:cubicBezTo>
                <a:cubicBezTo>
                  <a:pt x="24" y="12"/>
                  <a:pt x="20" y="8"/>
                  <a:pt x="16" y="8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692712" y="4617091"/>
            <a:ext cx="652748" cy="65274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797440" y="4902032"/>
            <a:ext cx="97250" cy="165926"/>
          </a:xfrm>
          <a:custGeom>
            <a:rect l="l" t="t" r="r" b="b"/>
            <a:pathLst>
              <a:path w="28" h="48">
                <a:moveTo>
                  <a:pt x="28" y="48"/>
                </a:moveTo>
                <a:cubicBezTo>
                  <a:pt x="24" y="48"/>
                  <a:pt x="24" y="48"/>
                  <a:pt x="24" y="48"/>
                </a:cubicBezTo>
                <a:cubicBezTo>
                  <a:pt x="10" y="48"/>
                  <a:pt x="0" y="38"/>
                  <a:pt x="0" y="24"/>
                </a:cubicBezTo>
                <a:cubicBezTo>
                  <a:pt x="0" y="10"/>
                  <a:pt x="10" y="0"/>
                  <a:pt x="24" y="0"/>
                </a:cubicBezTo>
                <a:cubicBezTo>
                  <a:pt x="28" y="0"/>
                  <a:pt x="28" y="0"/>
                  <a:pt x="28" y="0"/>
                </a:cubicBezTo>
                <a:lnTo>
                  <a:pt x="28" y="48"/>
                </a:lnTo>
                <a:close/>
                <a:moveTo>
                  <a:pt x="20" y="8"/>
                </a:moveTo>
                <a:cubicBezTo>
                  <a:pt x="13" y="10"/>
                  <a:pt x="8" y="16"/>
                  <a:pt x="8" y="24"/>
                </a:cubicBezTo>
                <a:cubicBezTo>
                  <a:pt x="8" y="32"/>
                  <a:pt x="13" y="38"/>
                  <a:pt x="20" y="40"/>
                </a:cubicBezTo>
                <a:lnTo>
                  <a:pt x="20" y="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43483" y="4902032"/>
            <a:ext cx="97250" cy="165926"/>
          </a:xfrm>
          <a:custGeom>
            <a:rect l="l" t="t" r="r" b="b"/>
            <a:pathLst>
              <a:path w="28" h="48">
                <a:moveTo>
                  <a:pt x="4" y="48"/>
                </a:moveTo>
                <a:cubicBezTo>
                  <a:pt x="0" y="48"/>
                  <a:pt x="0" y="48"/>
                  <a:pt x="0" y="48"/>
                </a:cubicBezTo>
                <a:cubicBezTo>
                  <a:pt x="0" y="0"/>
                  <a:pt x="0" y="0"/>
                  <a:pt x="0" y="0"/>
                </a:cubicBezTo>
                <a:cubicBezTo>
                  <a:pt x="4" y="0"/>
                  <a:pt x="4" y="0"/>
                  <a:pt x="4" y="0"/>
                </a:cubicBezTo>
                <a:cubicBezTo>
                  <a:pt x="18" y="0"/>
                  <a:pt x="28" y="10"/>
                  <a:pt x="28" y="24"/>
                </a:cubicBezTo>
                <a:cubicBezTo>
                  <a:pt x="28" y="38"/>
                  <a:pt x="18" y="48"/>
                  <a:pt x="4" y="48"/>
                </a:cubicBezTo>
                <a:moveTo>
                  <a:pt x="8" y="8"/>
                </a:moveTo>
                <a:cubicBezTo>
                  <a:pt x="8" y="40"/>
                  <a:pt x="8" y="40"/>
                  <a:pt x="8" y="40"/>
                </a:cubicBezTo>
                <a:cubicBezTo>
                  <a:pt x="15" y="38"/>
                  <a:pt x="20" y="32"/>
                  <a:pt x="20" y="24"/>
                </a:cubicBezTo>
                <a:cubicBezTo>
                  <a:pt x="20" y="16"/>
                  <a:pt x="15" y="10"/>
                  <a:pt x="8" y="8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172058" y="5095104"/>
            <a:ext cx="41434" cy="41434"/>
          </a:xfrm>
          <a:custGeom>
            <a:rect l="l" t="t" r="r" b="b"/>
            <a:pathLst>
              <a:path w="12" h="12">
                <a:moveTo>
                  <a:pt x="0" y="12"/>
                </a:moveTo>
                <a:cubicBezTo>
                  <a:pt x="0" y="4"/>
                  <a:pt x="0" y="4"/>
                  <a:pt x="0" y="4"/>
                </a:cubicBezTo>
                <a:cubicBezTo>
                  <a:pt x="2" y="4"/>
                  <a:pt x="4" y="3"/>
                  <a:pt x="4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12" y="7"/>
                  <a:pt x="7" y="12"/>
                  <a:pt x="0" y="12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16337" y="5109391"/>
            <a:ext cx="55817" cy="27146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7040518" y="5082150"/>
            <a:ext cx="82963" cy="82963"/>
          </a:xfrm>
          <a:custGeom>
            <a:rect l="l" t="t" r="r" b="b"/>
            <a:pathLst>
              <a:path w="24" h="24">
                <a:moveTo>
                  <a:pt x="12" y="24"/>
                </a:moveTo>
                <a:cubicBezTo>
                  <a:pt x="5" y="24"/>
                  <a:pt x="0" y="19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19" y="0"/>
                  <a:pt x="24" y="5"/>
                  <a:pt x="24" y="12"/>
                </a:cubicBezTo>
                <a:cubicBezTo>
                  <a:pt x="24" y="19"/>
                  <a:pt x="19" y="24"/>
                  <a:pt x="12" y="24"/>
                </a:cubicBezTo>
                <a:moveTo>
                  <a:pt x="12" y="8"/>
                </a:moveTo>
                <a:cubicBezTo>
                  <a:pt x="10" y="8"/>
                  <a:pt x="8" y="10"/>
                  <a:pt x="8" y="12"/>
                </a:cubicBezTo>
                <a:cubicBezTo>
                  <a:pt x="8" y="14"/>
                  <a:pt x="10" y="16"/>
                  <a:pt x="12" y="16"/>
                </a:cubicBezTo>
                <a:cubicBezTo>
                  <a:pt x="14" y="16"/>
                  <a:pt x="16" y="14"/>
                  <a:pt x="16" y="12"/>
                </a:cubicBezTo>
                <a:cubicBezTo>
                  <a:pt x="16" y="10"/>
                  <a:pt x="14" y="8"/>
                  <a:pt x="12" y="8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867448" y="4721819"/>
            <a:ext cx="304609" cy="151543"/>
          </a:xfrm>
          <a:custGeom>
            <a:rect l="l" t="t" r="r" b="b"/>
            <a:pathLst>
              <a:path w="88" h="44">
                <a:moveTo>
                  <a:pt x="88" y="44"/>
                </a:moveTo>
                <a:cubicBezTo>
                  <a:pt x="80" y="44"/>
                  <a:pt x="80" y="44"/>
                  <a:pt x="80" y="44"/>
                </a:cubicBezTo>
                <a:cubicBezTo>
                  <a:pt x="80" y="24"/>
                  <a:pt x="64" y="8"/>
                  <a:pt x="44" y="8"/>
                </a:cubicBezTo>
                <a:cubicBezTo>
                  <a:pt x="24" y="8"/>
                  <a:pt x="8" y="24"/>
                  <a:pt x="8" y="44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20"/>
                  <a:pt x="20" y="0"/>
                  <a:pt x="44" y="0"/>
                </a:cubicBezTo>
                <a:cubicBezTo>
                  <a:pt x="68" y="0"/>
                  <a:pt x="88" y="20"/>
                  <a:pt x="88" y="4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2"/>
          <a:srcRect l="11509" r="11509"/>
          <a:stretch>
            <a:fillRect/>
          </a:stretch>
        </p:blipFill>
        <p:spPr>
          <a:xfrm>
            <a:off x="573317" y="3848733"/>
            <a:ext cx="2634960" cy="2341801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"/>
          <a:srcRect l="12610" r="12610"/>
          <a:stretch>
            <a:fillRect/>
          </a:stretch>
        </p:blipFill>
        <p:spPr>
          <a:xfrm>
            <a:off x="3337865" y="1324021"/>
            <a:ext cx="2689304" cy="2397530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4"/>
          <a:srcRect l="11720" r="11720"/>
          <a:stretch>
            <a:fillRect/>
          </a:stretch>
        </p:blipFill>
        <p:spPr>
          <a:xfrm>
            <a:off x="3337865" y="3848733"/>
            <a:ext cx="2689304" cy="2341801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5"/>
          <a:srcRect l="13903" r="13903"/>
          <a:stretch>
            <a:fillRect/>
          </a:stretch>
        </p:blipFill>
        <p:spPr>
          <a:xfrm>
            <a:off x="573317" y="1297445"/>
            <a:ext cx="2634960" cy="2424106"/>
          </a:xfrm>
          <a:prstGeom prst="rect">
            <a:avLst/>
          </a:prstGeom>
        </p:spPr>
      </p:pic>
      <p:sp>
        <p:nvSpPr>
          <p:cNvPr id="24" name="AutoShape 24"/>
          <p:cNvSpPr/>
          <p:nvPr/>
        </p:nvSpPr>
        <p:spPr>
          <a:xfrm>
            <a:off x="7497384" y="3334317"/>
            <a:ext cx="3914076" cy="713608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有利于完善高等体育院校健美操方向人才培养模式，提高教育水平和教育质量。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7497384" y="4556231"/>
            <a:ext cx="3914076" cy="713608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有利于推动健美操运动的普及和发展，提高人民健康水平和生活质量。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研究意义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健美操方向人才培养现状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2406" y="1984343"/>
            <a:ext cx="347186" cy="378904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014698" y="1448943"/>
            <a:ext cx="234601" cy="304991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874776" y="1732788"/>
            <a:ext cx="514445" cy="296894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102900" y="1782128"/>
            <a:ext cx="59817" cy="44482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457219">
            <a:off x="854583" y="1877473"/>
            <a:ext cx="98393" cy="543877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1142780" flipH="1">
            <a:off x="1319403" y="1877473"/>
            <a:ext cx="98393" cy="5488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21437230" flipH="1">
            <a:off x="1168241" y="2264378"/>
            <a:ext cx="156686" cy="86639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162769">
            <a:off x="943356" y="2264378"/>
            <a:ext cx="156686" cy="86639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942487" y="1984343"/>
            <a:ext cx="336137" cy="378904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457219">
            <a:off x="6843332" y="1877473"/>
            <a:ext cx="98393" cy="543877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21142780" flipH="1">
            <a:off x="7281100" y="1877473"/>
            <a:ext cx="98393" cy="5488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21437230" flipH="1">
            <a:off x="7138416" y="2267521"/>
            <a:ext cx="156686" cy="86639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62769">
            <a:off x="6922580" y="2267521"/>
            <a:ext cx="156686" cy="86639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867811" y="1448848"/>
            <a:ext cx="494824" cy="580834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1664446" y="1696307"/>
            <a:ext cx="1897380" cy="75819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4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664446" y="2655379"/>
            <a:ext cx="1897380" cy="32956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培养目标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583853" y="1696307"/>
            <a:ext cx="1897380" cy="75819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4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583853" y="2655379"/>
            <a:ext cx="1897380" cy="32956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培养方案</a:t>
            </a:r>
          </a:p>
        </p:txBody>
      </p:sp>
      <p:sp>
        <p:nvSpPr>
          <p:cNvPr id="20" name="AutoShape 20"/>
          <p:cNvSpPr/>
          <p:nvPr/>
        </p:nvSpPr>
        <p:spPr>
          <a:xfrm>
            <a:off x="902113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925163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863537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964121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 rot="457219">
            <a:off x="854583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 rot="21142780" flipH="1">
            <a:off x="1059561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 rot="21437230" flipH="1">
            <a:off x="992886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 rot="162769">
            <a:off x="893731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1363980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1387030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325404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425988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 rot="457219">
            <a:off x="1316450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 rot="21142780" flipH="1">
            <a:off x="1521428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 rot="21437230" flipH="1">
            <a:off x="1454753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 rot="162769">
            <a:off x="1355598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1825847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1848898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1787271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1887855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 rot="457219">
            <a:off x="1778317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 rot="21142780" flipH="1">
            <a:off x="1983296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 rot="21437230" flipH="1">
            <a:off x="1916621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 rot="162769">
            <a:off x="1817465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2287714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Freeform 45"/>
          <p:cNvSpPr/>
          <p:nvPr/>
        </p:nvSpPr>
        <p:spPr>
          <a:xfrm>
            <a:off x="2310765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2249138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2349722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 rot="457219">
            <a:off x="2240185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AutoShape 49"/>
          <p:cNvSpPr/>
          <p:nvPr/>
        </p:nvSpPr>
        <p:spPr>
          <a:xfrm rot="21142780" flipH="1">
            <a:off x="2445163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 rot="21437230" flipH="1">
            <a:off x="2378488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 rot="162769">
            <a:off x="2279333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AutoShape 52"/>
          <p:cNvSpPr/>
          <p:nvPr/>
        </p:nvSpPr>
        <p:spPr>
          <a:xfrm>
            <a:off x="2749582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Freeform 53"/>
          <p:cNvSpPr/>
          <p:nvPr/>
        </p:nvSpPr>
        <p:spPr>
          <a:xfrm>
            <a:off x="2772728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Freeform 54"/>
          <p:cNvSpPr/>
          <p:nvPr/>
        </p:nvSpPr>
        <p:spPr>
          <a:xfrm>
            <a:off x="2711005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Freeform 55"/>
          <p:cNvSpPr/>
          <p:nvPr/>
        </p:nvSpPr>
        <p:spPr>
          <a:xfrm>
            <a:off x="2811589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AutoShape 56"/>
          <p:cNvSpPr/>
          <p:nvPr/>
        </p:nvSpPr>
        <p:spPr>
          <a:xfrm rot="457219">
            <a:off x="2702052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AutoShape 57"/>
          <p:cNvSpPr/>
          <p:nvPr/>
        </p:nvSpPr>
        <p:spPr>
          <a:xfrm rot="21142780" flipH="1">
            <a:off x="2907030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AutoShape 58"/>
          <p:cNvSpPr/>
          <p:nvPr/>
        </p:nvSpPr>
        <p:spPr>
          <a:xfrm rot="21437230" flipH="1">
            <a:off x="2840355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AutoShape 59"/>
          <p:cNvSpPr/>
          <p:nvPr/>
        </p:nvSpPr>
        <p:spPr>
          <a:xfrm rot="162769">
            <a:off x="2741200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AutoShape 60"/>
          <p:cNvSpPr/>
          <p:nvPr/>
        </p:nvSpPr>
        <p:spPr>
          <a:xfrm>
            <a:off x="3211449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Freeform 61"/>
          <p:cNvSpPr/>
          <p:nvPr/>
        </p:nvSpPr>
        <p:spPr>
          <a:xfrm>
            <a:off x="3234595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2" name="Freeform 62"/>
          <p:cNvSpPr/>
          <p:nvPr/>
        </p:nvSpPr>
        <p:spPr>
          <a:xfrm>
            <a:off x="3172873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3273457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AutoShape 64"/>
          <p:cNvSpPr/>
          <p:nvPr/>
        </p:nvSpPr>
        <p:spPr>
          <a:xfrm rot="457219">
            <a:off x="3163919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 rot="21142780" flipH="1">
            <a:off x="3368897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 rot="21437230" flipH="1">
            <a:off x="3302222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7" name="AutoShape 67"/>
          <p:cNvSpPr/>
          <p:nvPr/>
        </p:nvSpPr>
        <p:spPr>
          <a:xfrm rot="162769">
            <a:off x="3203067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AutoShape 68"/>
          <p:cNvSpPr/>
          <p:nvPr/>
        </p:nvSpPr>
        <p:spPr>
          <a:xfrm>
            <a:off x="3673316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9" name="Freeform 69"/>
          <p:cNvSpPr/>
          <p:nvPr/>
        </p:nvSpPr>
        <p:spPr>
          <a:xfrm>
            <a:off x="3696462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0" name="Freeform 70"/>
          <p:cNvSpPr/>
          <p:nvPr/>
        </p:nvSpPr>
        <p:spPr>
          <a:xfrm>
            <a:off x="3634740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1" name="Freeform 71"/>
          <p:cNvSpPr/>
          <p:nvPr/>
        </p:nvSpPr>
        <p:spPr>
          <a:xfrm>
            <a:off x="3735324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2" name="AutoShape 72"/>
          <p:cNvSpPr/>
          <p:nvPr/>
        </p:nvSpPr>
        <p:spPr>
          <a:xfrm rot="457219">
            <a:off x="3625787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3" name="AutoShape 73"/>
          <p:cNvSpPr/>
          <p:nvPr/>
        </p:nvSpPr>
        <p:spPr>
          <a:xfrm rot="21142780" flipH="1">
            <a:off x="3830764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4" name="AutoShape 74"/>
          <p:cNvSpPr/>
          <p:nvPr/>
        </p:nvSpPr>
        <p:spPr>
          <a:xfrm rot="21437230" flipH="1">
            <a:off x="3764089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5" name="AutoShape 75"/>
          <p:cNvSpPr/>
          <p:nvPr/>
        </p:nvSpPr>
        <p:spPr>
          <a:xfrm rot="162769">
            <a:off x="3664934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6" name="AutoShape 76"/>
          <p:cNvSpPr/>
          <p:nvPr/>
        </p:nvSpPr>
        <p:spPr>
          <a:xfrm>
            <a:off x="4135184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7" name="Freeform 77"/>
          <p:cNvSpPr/>
          <p:nvPr/>
        </p:nvSpPr>
        <p:spPr>
          <a:xfrm>
            <a:off x="4158329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8" name="Freeform 78"/>
          <p:cNvSpPr/>
          <p:nvPr/>
        </p:nvSpPr>
        <p:spPr>
          <a:xfrm>
            <a:off x="4096607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9" name="Freeform 79"/>
          <p:cNvSpPr/>
          <p:nvPr/>
        </p:nvSpPr>
        <p:spPr>
          <a:xfrm>
            <a:off x="4197191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0" name="AutoShape 80"/>
          <p:cNvSpPr/>
          <p:nvPr/>
        </p:nvSpPr>
        <p:spPr>
          <a:xfrm rot="457219">
            <a:off x="4087654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1" name="AutoShape 81"/>
          <p:cNvSpPr/>
          <p:nvPr/>
        </p:nvSpPr>
        <p:spPr>
          <a:xfrm rot="21142780" flipH="1">
            <a:off x="4292632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2" name="AutoShape 82"/>
          <p:cNvSpPr/>
          <p:nvPr/>
        </p:nvSpPr>
        <p:spPr>
          <a:xfrm rot="21437230" flipH="1">
            <a:off x="4225957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3" name="AutoShape 83"/>
          <p:cNvSpPr/>
          <p:nvPr/>
        </p:nvSpPr>
        <p:spPr>
          <a:xfrm rot="162769">
            <a:off x="4126802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4" name="AutoShape 84"/>
          <p:cNvSpPr/>
          <p:nvPr/>
        </p:nvSpPr>
        <p:spPr>
          <a:xfrm>
            <a:off x="4597051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5" name="Freeform 85"/>
          <p:cNvSpPr/>
          <p:nvPr/>
        </p:nvSpPr>
        <p:spPr>
          <a:xfrm>
            <a:off x="4620196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6" name="Freeform 86"/>
          <p:cNvSpPr/>
          <p:nvPr/>
        </p:nvSpPr>
        <p:spPr>
          <a:xfrm>
            <a:off x="4558474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7" name="Freeform 87"/>
          <p:cNvSpPr/>
          <p:nvPr/>
        </p:nvSpPr>
        <p:spPr>
          <a:xfrm>
            <a:off x="4659059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8" name="AutoShape 88"/>
          <p:cNvSpPr/>
          <p:nvPr/>
        </p:nvSpPr>
        <p:spPr>
          <a:xfrm rot="457219">
            <a:off x="4549521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9" name="AutoShape 89"/>
          <p:cNvSpPr/>
          <p:nvPr/>
        </p:nvSpPr>
        <p:spPr>
          <a:xfrm rot="21142780" flipH="1">
            <a:off x="4754499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0" name="AutoShape 90"/>
          <p:cNvSpPr/>
          <p:nvPr/>
        </p:nvSpPr>
        <p:spPr>
          <a:xfrm rot="21437230" flipH="1">
            <a:off x="4687824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1" name="AutoShape 91"/>
          <p:cNvSpPr/>
          <p:nvPr/>
        </p:nvSpPr>
        <p:spPr>
          <a:xfrm rot="162769">
            <a:off x="4588669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2" name="AutoShape 92"/>
          <p:cNvSpPr/>
          <p:nvPr/>
        </p:nvSpPr>
        <p:spPr>
          <a:xfrm>
            <a:off x="5059013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3" name="Freeform 93"/>
          <p:cNvSpPr/>
          <p:nvPr/>
        </p:nvSpPr>
        <p:spPr>
          <a:xfrm>
            <a:off x="5082064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4" name="Freeform 94"/>
          <p:cNvSpPr/>
          <p:nvPr/>
        </p:nvSpPr>
        <p:spPr>
          <a:xfrm>
            <a:off x="5020342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5" name="Freeform 95"/>
          <p:cNvSpPr/>
          <p:nvPr/>
        </p:nvSpPr>
        <p:spPr>
          <a:xfrm>
            <a:off x="5120926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6" name="AutoShape 96"/>
          <p:cNvSpPr/>
          <p:nvPr/>
        </p:nvSpPr>
        <p:spPr>
          <a:xfrm rot="457219">
            <a:off x="5011388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7" name="AutoShape 97"/>
          <p:cNvSpPr/>
          <p:nvPr/>
        </p:nvSpPr>
        <p:spPr>
          <a:xfrm rot="21142780" flipH="1">
            <a:off x="5216366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8" name="AutoShape 98"/>
          <p:cNvSpPr/>
          <p:nvPr/>
        </p:nvSpPr>
        <p:spPr>
          <a:xfrm rot="21437230" flipH="1">
            <a:off x="5149691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9" name="AutoShape 99"/>
          <p:cNvSpPr/>
          <p:nvPr/>
        </p:nvSpPr>
        <p:spPr>
          <a:xfrm rot="162769">
            <a:off x="5050536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0" name="AutoShape 100"/>
          <p:cNvSpPr/>
          <p:nvPr/>
        </p:nvSpPr>
        <p:spPr>
          <a:xfrm>
            <a:off x="902113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1" name="Freeform 101"/>
          <p:cNvSpPr/>
          <p:nvPr/>
        </p:nvSpPr>
        <p:spPr>
          <a:xfrm>
            <a:off x="925163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2" name="Freeform 102"/>
          <p:cNvSpPr/>
          <p:nvPr/>
        </p:nvSpPr>
        <p:spPr>
          <a:xfrm>
            <a:off x="863537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3" name="Freeform 103"/>
          <p:cNvSpPr/>
          <p:nvPr/>
        </p:nvSpPr>
        <p:spPr>
          <a:xfrm>
            <a:off x="964121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" name="AutoShape 104"/>
          <p:cNvSpPr/>
          <p:nvPr/>
        </p:nvSpPr>
        <p:spPr>
          <a:xfrm rot="457219">
            <a:off x="854583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5" name="AutoShape 105"/>
          <p:cNvSpPr/>
          <p:nvPr/>
        </p:nvSpPr>
        <p:spPr>
          <a:xfrm rot="21142780" flipH="1">
            <a:off x="1059561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6" name="AutoShape 106"/>
          <p:cNvSpPr/>
          <p:nvPr/>
        </p:nvSpPr>
        <p:spPr>
          <a:xfrm rot="21437230" flipH="1">
            <a:off x="992886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7" name="AutoShape 107"/>
          <p:cNvSpPr/>
          <p:nvPr/>
        </p:nvSpPr>
        <p:spPr>
          <a:xfrm rot="162769">
            <a:off x="893731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8" name="AutoShape 108"/>
          <p:cNvSpPr/>
          <p:nvPr/>
        </p:nvSpPr>
        <p:spPr>
          <a:xfrm>
            <a:off x="1363980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9" name="Freeform 109"/>
          <p:cNvSpPr/>
          <p:nvPr/>
        </p:nvSpPr>
        <p:spPr>
          <a:xfrm>
            <a:off x="1387030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0" name="Freeform 110"/>
          <p:cNvSpPr/>
          <p:nvPr/>
        </p:nvSpPr>
        <p:spPr>
          <a:xfrm>
            <a:off x="1325404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1" name="Freeform 111"/>
          <p:cNvSpPr/>
          <p:nvPr/>
        </p:nvSpPr>
        <p:spPr>
          <a:xfrm>
            <a:off x="1425988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2" name="AutoShape 112"/>
          <p:cNvSpPr/>
          <p:nvPr/>
        </p:nvSpPr>
        <p:spPr>
          <a:xfrm rot="457219">
            <a:off x="1316450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3" name="AutoShape 113"/>
          <p:cNvSpPr/>
          <p:nvPr/>
        </p:nvSpPr>
        <p:spPr>
          <a:xfrm rot="21142780" flipH="1">
            <a:off x="1521428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4" name="AutoShape 114"/>
          <p:cNvSpPr/>
          <p:nvPr/>
        </p:nvSpPr>
        <p:spPr>
          <a:xfrm rot="21437230" flipH="1">
            <a:off x="1454753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5" name="AutoShape 115"/>
          <p:cNvSpPr/>
          <p:nvPr/>
        </p:nvSpPr>
        <p:spPr>
          <a:xfrm rot="162769">
            <a:off x="1355598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6" name="AutoShape 116"/>
          <p:cNvSpPr/>
          <p:nvPr/>
        </p:nvSpPr>
        <p:spPr>
          <a:xfrm>
            <a:off x="1825847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7" name="Freeform 117"/>
          <p:cNvSpPr/>
          <p:nvPr/>
        </p:nvSpPr>
        <p:spPr>
          <a:xfrm>
            <a:off x="1848898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8" name="Freeform 118"/>
          <p:cNvSpPr/>
          <p:nvPr/>
        </p:nvSpPr>
        <p:spPr>
          <a:xfrm>
            <a:off x="1787271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9" name="Freeform 119"/>
          <p:cNvSpPr/>
          <p:nvPr/>
        </p:nvSpPr>
        <p:spPr>
          <a:xfrm>
            <a:off x="1887855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0" name="AutoShape 120"/>
          <p:cNvSpPr/>
          <p:nvPr/>
        </p:nvSpPr>
        <p:spPr>
          <a:xfrm rot="457219">
            <a:off x="1778317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1" name="AutoShape 121"/>
          <p:cNvSpPr/>
          <p:nvPr/>
        </p:nvSpPr>
        <p:spPr>
          <a:xfrm rot="21142780" flipH="1">
            <a:off x="1983296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2" name="AutoShape 122"/>
          <p:cNvSpPr/>
          <p:nvPr/>
        </p:nvSpPr>
        <p:spPr>
          <a:xfrm rot="21437230" flipH="1">
            <a:off x="1916621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3" name="AutoShape 123"/>
          <p:cNvSpPr/>
          <p:nvPr/>
        </p:nvSpPr>
        <p:spPr>
          <a:xfrm rot="162769">
            <a:off x="1817465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4" name="AutoShape 124"/>
          <p:cNvSpPr/>
          <p:nvPr/>
        </p:nvSpPr>
        <p:spPr>
          <a:xfrm>
            <a:off x="2287714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5" name="Freeform 125"/>
          <p:cNvSpPr/>
          <p:nvPr/>
        </p:nvSpPr>
        <p:spPr>
          <a:xfrm>
            <a:off x="2310765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6" name="Freeform 126"/>
          <p:cNvSpPr/>
          <p:nvPr/>
        </p:nvSpPr>
        <p:spPr>
          <a:xfrm>
            <a:off x="2249138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7" name="Freeform 127"/>
          <p:cNvSpPr/>
          <p:nvPr/>
        </p:nvSpPr>
        <p:spPr>
          <a:xfrm>
            <a:off x="2349722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8" name="AutoShape 128"/>
          <p:cNvSpPr/>
          <p:nvPr/>
        </p:nvSpPr>
        <p:spPr>
          <a:xfrm rot="457219">
            <a:off x="2240185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9" name="AutoShape 129"/>
          <p:cNvSpPr/>
          <p:nvPr/>
        </p:nvSpPr>
        <p:spPr>
          <a:xfrm rot="21142780" flipH="1">
            <a:off x="2445163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0" name="AutoShape 130"/>
          <p:cNvSpPr/>
          <p:nvPr/>
        </p:nvSpPr>
        <p:spPr>
          <a:xfrm rot="21437230" flipH="1">
            <a:off x="2378488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1" name="AutoShape 131"/>
          <p:cNvSpPr/>
          <p:nvPr/>
        </p:nvSpPr>
        <p:spPr>
          <a:xfrm rot="162769">
            <a:off x="2279333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2" name="AutoShape 132"/>
          <p:cNvSpPr/>
          <p:nvPr/>
        </p:nvSpPr>
        <p:spPr>
          <a:xfrm>
            <a:off x="2749582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3" name="Freeform 133"/>
          <p:cNvSpPr/>
          <p:nvPr/>
        </p:nvSpPr>
        <p:spPr>
          <a:xfrm>
            <a:off x="2772728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4" name="Freeform 134"/>
          <p:cNvSpPr/>
          <p:nvPr/>
        </p:nvSpPr>
        <p:spPr>
          <a:xfrm>
            <a:off x="2711005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5" name="Freeform 135"/>
          <p:cNvSpPr/>
          <p:nvPr/>
        </p:nvSpPr>
        <p:spPr>
          <a:xfrm>
            <a:off x="2811589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6" name="AutoShape 136"/>
          <p:cNvSpPr/>
          <p:nvPr/>
        </p:nvSpPr>
        <p:spPr>
          <a:xfrm rot="457219">
            <a:off x="2702052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7" name="AutoShape 137"/>
          <p:cNvSpPr/>
          <p:nvPr/>
        </p:nvSpPr>
        <p:spPr>
          <a:xfrm rot="21142780" flipH="1">
            <a:off x="2907030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8" name="AutoShape 138"/>
          <p:cNvSpPr/>
          <p:nvPr/>
        </p:nvSpPr>
        <p:spPr>
          <a:xfrm rot="21437230" flipH="1">
            <a:off x="2840355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9" name="AutoShape 139"/>
          <p:cNvSpPr/>
          <p:nvPr/>
        </p:nvSpPr>
        <p:spPr>
          <a:xfrm rot="162769">
            <a:off x="2741200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0" name="AutoShape 140"/>
          <p:cNvSpPr/>
          <p:nvPr/>
        </p:nvSpPr>
        <p:spPr>
          <a:xfrm>
            <a:off x="3211449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1" name="Freeform 141"/>
          <p:cNvSpPr/>
          <p:nvPr/>
        </p:nvSpPr>
        <p:spPr>
          <a:xfrm>
            <a:off x="3234595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2" name="Freeform 142"/>
          <p:cNvSpPr/>
          <p:nvPr/>
        </p:nvSpPr>
        <p:spPr>
          <a:xfrm>
            <a:off x="3172873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3" name="Freeform 143"/>
          <p:cNvSpPr/>
          <p:nvPr/>
        </p:nvSpPr>
        <p:spPr>
          <a:xfrm>
            <a:off x="3273457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4" name="AutoShape 144"/>
          <p:cNvSpPr/>
          <p:nvPr/>
        </p:nvSpPr>
        <p:spPr>
          <a:xfrm rot="457219">
            <a:off x="3163919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5" name="AutoShape 145"/>
          <p:cNvSpPr/>
          <p:nvPr/>
        </p:nvSpPr>
        <p:spPr>
          <a:xfrm rot="21142780" flipH="1">
            <a:off x="3368897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6" name="AutoShape 146"/>
          <p:cNvSpPr/>
          <p:nvPr/>
        </p:nvSpPr>
        <p:spPr>
          <a:xfrm rot="21437230" flipH="1">
            <a:off x="3302222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7" name="AutoShape 147"/>
          <p:cNvSpPr/>
          <p:nvPr/>
        </p:nvSpPr>
        <p:spPr>
          <a:xfrm rot="162769">
            <a:off x="3203067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8" name="AutoShape 148"/>
          <p:cNvSpPr/>
          <p:nvPr/>
        </p:nvSpPr>
        <p:spPr>
          <a:xfrm>
            <a:off x="3673316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9" name="Freeform 149"/>
          <p:cNvSpPr/>
          <p:nvPr/>
        </p:nvSpPr>
        <p:spPr>
          <a:xfrm>
            <a:off x="3696462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0" name="Freeform 150"/>
          <p:cNvSpPr/>
          <p:nvPr/>
        </p:nvSpPr>
        <p:spPr>
          <a:xfrm>
            <a:off x="3634740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1" name="Freeform 151"/>
          <p:cNvSpPr/>
          <p:nvPr/>
        </p:nvSpPr>
        <p:spPr>
          <a:xfrm>
            <a:off x="3735324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2" name="AutoShape 152"/>
          <p:cNvSpPr/>
          <p:nvPr/>
        </p:nvSpPr>
        <p:spPr>
          <a:xfrm rot="457219">
            <a:off x="3625787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3" name="AutoShape 153"/>
          <p:cNvSpPr/>
          <p:nvPr/>
        </p:nvSpPr>
        <p:spPr>
          <a:xfrm rot="21142780" flipH="1">
            <a:off x="3830764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4" name="AutoShape 154"/>
          <p:cNvSpPr/>
          <p:nvPr/>
        </p:nvSpPr>
        <p:spPr>
          <a:xfrm rot="21437230" flipH="1">
            <a:off x="3764089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5" name="AutoShape 155"/>
          <p:cNvSpPr/>
          <p:nvPr/>
        </p:nvSpPr>
        <p:spPr>
          <a:xfrm rot="162769">
            <a:off x="3664934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6" name="AutoShape 156"/>
          <p:cNvSpPr/>
          <p:nvPr/>
        </p:nvSpPr>
        <p:spPr>
          <a:xfrm>
            <a:off x="4135184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7" name="Freeform 157"/>
          <p:cNvSpPr/>
          <p:nvPr/>
        </p:nvSpPr>
        <p:spPr>
          <a:xfrm>
            <a:off x="4158329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8" name="Freeform 158"/>
          <p:cNvSpPr/>
          <p:nvPr/>
        </p:nvSpPr>
        <p:spPr>
          <a:xfrm>
            <a:off x="4096607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9" name="Freeform 159"/>
          <p:cNvSpPr/>
          <p:nvPr/>
        </p:nvSpPr>
        <p:spPr>
          <a:xfrm>
            <a:off x="4197191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0" name="AutoShape 160"/>
          <p:cNvSpPr/>
          <p:nvPr/>
        </p:nvSpPr>
        <p:spPr>
          <a:xfrm rot="457219">
            <a:off x="4087654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1" name="AutoShape 161"/>
          <p:cNvSpPr/>
          <p:nvPr/>
        </p:nvSpPr>
        <p:spPr>
          <a:xfrm rot="21142780" flipH="1">
            <a:off x="4292632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2" name="AutoShape 162"/>
          <p:cNvSpPr/>
          <p:nvPr/>
        </p:nvSpPr>
        <p:spPr>
          <a:xfrm rot="21437230" flipH="1">
            <a:off x="4225957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3" name="AutoShape 163"/>
          <p:cNvSpPr/>
          <p:nvPr/>
        </p:nvSpPr>
        <p:spPr>
          <a:xfrm rot="162769">
            <a:off x="4126802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4" name="AutoShape 164"/>
          <p:cNvSpPr/>
          <p:nvPr/>
        </p:nvSpPr>
        <p:spPr>
          <a:xfrm>
            <a:off x="4597051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5" name="Freeform 165"/>
          <p:cNvSpPr/>
          <p:nvPr/>
        </p:nvSpPr>
        <p:spPr>
          <a:xfrm>
            <a:off x="4620196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6" name="Freeform 166"/>
          <p:cNvSpPr/>
          <p:nvPr/>
        </p:nvSpPr>
        <p:spPr>
          <a:xfrm>
            <a:off x="4558474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7" name="Freeform 167"/>
          <p:cNvSpPr/>
          <p:nvPr/>
        </p:nvSpPr>
        <p:spPr>
          <a:xfrm>
            <a:off x="4659059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8" name="AutoShape 168"/>
          <p:cNvSpPr/>
          <p:nvPr/>
        </p:nvSpPr>
        <p:spPr>
          <a:xfrm rot="457219">
            <a:off x="4549521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9" name="AutoShape 169"/>
          <p:cNvSpPr/>
          <p:nvPr/>
        </p:nvSpPr>
        <p:spPr>
          <a:xfrm rot="21142780" flipH="1">
            <a:off x="4754499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0" name="AutoShape 170"/>
          <p:cNvSpPr/>
          <p:nvPr/>
        </p:nvSpPr>
        <p:spPr>
          <a:xfrm rot="21437230" flipH="1">
            <a:off x="4687824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1" name="AutoShape 171"/>
          <p:cNvSpPr/>
          <p:nvPr/>
        </p:nvSpPr>
        <p:spPr>
          <a:xfrm rot="162769">
            <a:off x="4588669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2" name="AutoShape 172"/>
          <p:cNvSpPr/>
          <p:nvPr/>
        </p:nvSpPr>
        <p:spPr>
          <a:xfrm>
            <a:off x="5059013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3" name="Freeform 173"/>
          <p:cNvSpPr/>
          <p:nvPr/>
        </p:nvSpPr>
        <p:spPr>
          <a:xfrm>
            <a:off x="5082064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4" name="Freeform 174"/>
          <p:cNvSpPr/>
          <p:nvPr/>
        </p:nvSpPr>
        <p:spPr>
          <a:xfrm>
            <a:off x="5020342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5" name="Freeform 175"/>
          <p:cNvSpPr/>
          <p:nvPr/>
        </p:nvSpPr>
        <p:spPr>
          <a:xfrm>
            <a:off x="5120926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6" name="AutoShape 176"/>
          <p:cNvSpPr/>
          <p:nvPr/>
        </p:nvSpPr>
        <p:spPr>
          <a:xfrm rot="457219">
            <a:off x="5011388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7" name="AutoShape 177"/>
          <p:cNvSpPr/>
          <p:nvPr/>
        </p:nvSpPr>
        <p:spPr>
          <a:xfrm rot="21142780" flipH="1">
            <a:off x="5216366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8" name="AutoShape 178"/>
          <p:cNvSpPr/>
          <p:nvPr/>
        </p:nvSpPr>
        <p:spPr>
          <a:xfrm rot="21437230" flipH="1">
            <a:off x="5149691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9" name="AutoShape 179"/>
          <p:cNvSpPr/>
          <p:nvPr/>
        </p:nvSpPr>
        <p:spPr>
          <a:xfrm rot="162769">
            <a:off x="5050536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0" name="AutoShape 180"/>
          <p:cNvSpPr/>
          <p:nvPr/>
        </p:nvSpPr>
        <p:spPr>
          <a:xfrm>
            <a:off x="6851428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1" name="AutoShape 181"/>
          <p:cNvSpPr/>
          <p:nvPr/>
        </p:nvSpPr>
        <p:spPr>
          <a:xfrm rot="457219">
            <a:off x="6807708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2" name="AutoShape 182"/>
          <p:cNvSpPr/>
          <p:nvPr/>
        </p:nvSpPr>
        <p:spPr>
          <a:xfrm rot="21142780" flipH="1">
            <a:off x="7000684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3" name="AutoShape 183"/>
          <p:cNvSpPr/>
          <p:nvPr/>
        </p:nvSpPr>
        <p:spPr>
          <a:xfrm rot="21437230" flipH="1">
            <a:off x="6937820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4" name="AutoShape 184"/>
          <p:cNvSpPr/>
          <p:nvPr/>
        </p:nvSpPr>
        <p:spPr>
          <a:xfrm rot="162769">
            <a:off x="6842665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5" name="Freeform 185"/>
          <p:cNvSpPr/>
          <p:nvPr/>
        </p:nvSpPr>
        <p:spPr>
          <a:xfrm>
            <a:off x="6818471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6" name="AutoShape 186"/>
          <p:cNvSpPr/>
          <p:nvPr/>
        </p:nvSpPr>
        <p:spPr>
          <a:xfrm>
            <a:off x="7314629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7" name="AutoShape 187"/>
          <p:cNvSpPr/>
          <p:nvPr/>
        </p:nvSpPr>
        <p:spPr>
          <a:xfrm rot="457219">
            <a:off x="7270909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8" name="AutoShape 188"/>
          <p:cNvSpPr/>
          <p:nvPr/>
        </p:nvSpPr>
        <p:spPr>
          <a:xfrm rot="21142780" flipH="1">
            <a:off x="7463885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9" name="AutoShape 189"/>
          <p:cNvSpPr/>
          <p:nvPr/>
        </p:nvSpPr>
        <p:spPr>
          <a:xfrm rot="21437230" flipH="1">
            <a:off x="7401020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0" name="AutoShape 190"/>
          <p:cNvSpPr/>
          <p:nvPr/>
        </p:nvSpPr>
        <p:spPr>
          <a:xfrm rot="162769">
            <a:off x="7305866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1" name="Freeform 191"/>
          <p:cNvSpPr/>
          <p:nvPr/>
        </p:nvSpPr>
        <p:spPr>
          <a:xfrm>
            <a:off x="7281672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2" name="AutoShape 192"/>
          <p:cNvSpPr/>
          <p:nvPr/>
        </p:nvSpPr>
        <p:spPr>
          <a:xfrm>
            <a:off x="7777829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3" name="AutoShape 193"/>
          <p:cNvSpPr/>
          <p:nvPr/>
        </p:nvSpPr>
        <p:spPr>
          <a:xfrm rot="457219">
            <a:off x="7734109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4" name="AutoShape 194"/>
          <p:cNvSpPr/>
          <p:nvPr/>
        </p:nvSpPr>
        <p:spPr>
          <a:xfrm rot="21142780" flipH="1">
            <a:off x="7927086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5" name="AutoShape 195"/>
          <p:cNvSpPr/>
          <p:nvPr/>
        </p:nvSpPr>
        <p:spPr>
          <a:xfrm rot="21437230" flipH="1">
            <a:off x="7864221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6" name="AutoShape 196"/>
          <p:cNvSpPr/>
          <p:nvPr/>
        </p:nvSpPr>
        <p:spPr>
          <a:xfrm rot="162769">
            <a:off x="7769066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7" name="Freeform 197"/>
          <p:cNvSpPr/>
          <p:nvPr/>
        </p:nvSpPr>
        <p:spPr>
          <a:xfrm>
            <a:off x="7744873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8" name="AutoShape 198"/>
          <p:cNvSpPr/>
          <p:nvPr/>
        </p:nvSpPr>
        <p:spPr>
          <a:xfrm>
            <a:off x="8241030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9" name="AutoShape 199"/>
          <p:cNvSpPr/>
          <p:nvPr/>
        </p:nvSpPr>
        <p:spPr>
          <a:xfrm rot="457219">
            <a:off x="8197310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0" name="AutoShape 200"/>
          <p:cNvSpPr/>
          <p:nvPr/>
        </p:nvSpPr>
        <p:spPr>
          <a:xfrm rot="21142780" flipH="1">
            <a:off x="8390287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1" name="AutoShape 201"/>
          <p:cNvSpPr/>
          <p:nvPr/>
        </p:nvSpPr>
        <p:spPr>
          <a:xfrm rot="21437230" flipH="1">
            <a:off x="8327422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2" name="AutoShape 202"/>
          <p:cNvSpPr/>
          <p:nvPr/>
        </p:nvSpPr>
        <p:spPr>
          <a:xfrm rot="162769">
            <a:off x="8232267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3" name="Freeform 203"/>
          <p:cNvSpPr/>
          <p:nvPr/>
        </p:nvSpPr>
        <p:spPr>
          <a:xfrm>
            <a:off x="8208073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4" name="AutoShape 204"/>
          <p:cNvSpPr/>
          <p:nvPr/>
        </p:nvSpPr>
        <p:spPr>
          <a:xfrm>
            <a:off x="8704231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5" name="AutoShape 205"/>
          <p:cNvSpPr/>
          <p:nvPr/>
        </p:nvSpPr>
        <p:spPr>
          <a:xfrm rot="457219">
            <a:off x="8660511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6" name="AutoShape 206"/>
          <p:cNvSpPr/>
          <p:nvPr/>
        </p:nvSpPr>
        <p:spPr>
          <a:xfrm rot="21142780" flipH="1">
            <a:off x="8853488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7" name="AutoShape 207"/>
          <p:cNvSpPr/>
          <p:nvPr/>
        </p:nvSpPr>
        <p:spPr>
          <a:xfrm rot="21437230" flipH="1">
            <a:off x="8790623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8" name="AutoShape 208"/>
          <p:cNvSpPr/>
          <p:nvPr/>
        </p:nvSpPr>
        <p:spPr>
          <a:xfrm rot="162769">
            <a:off x="8695467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9" name="Freeform 209"/>
          <p:cNvSpPr/>
          <p:nvPr/>
        </p:nvSpPr>
        <p:spPr>
          <a:xfrm>
            <a:off x="8671274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0" name="AutoShape 210"/>
          <p:cNvSpPr/>
          <p:nvPr/>
        </p:nvSpPr>
        <p:spPr>
          <a:xfrm>
            <a:off x="9167432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1" name="AutoShape 211"/>
          <p:cNvSpPr/>
          <p:nvPr/>
        </p:nvSpPr>
        <p:spPr>
          <a:xfrm rot="457219">
            <a:off x="9123712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2" name="AutoShape 212"/>
          <p:cNvSpPr/>
          <p:nvPr/>
        </p:nvSpPr>
        <p:spPr>
          <a:xfrm rot="21142780" flipH="1">
            <a:off x="9316688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3" name="AutoShape 213"/>
          <p:cNvSpPr/>
          <p:nvPr/>
        </p:nvSpPr>
        <p:spPr>
          <a:xfrm rot="21437230" flipH="1">
            <a:off x="9253824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4" name="AutoShape 214"/>
          <p:cNvSpPr/>
          <p:nvPr/>
        </p:nvSpPr>
        <p:spPr>
          <a:xfrm rot="162769">
            <a:off x="9158668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5" name="Freeform 215"/>
          <p:cNvSpPr/>
          <p:nvPr/>
        </p:nvSpPr>
        <p:spPr>
          <a:xfrm>
            <a:off x="9134475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6" name="AutoShape 216"/>
          <p:cNvSpPr/>
          <p:nvPr/>
        </p:nvSpPr>
        <p:spPr>
          <a:xfrm>
            <a:off x="9630633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7" name="AutoShape 217"/>
          <p:cNvSpPr/>
          <p:nvPr/>
        </p:nvSpPr>
        <p:spPr>
          <a:xfrm rot="457219">
            <a:off x="9586913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8" name="AutoShape 218"/>
          <p:cNvSpPr/>
          <p:nvPr/>
        </p:nvSpPr>
        <p:spPr>
          <a:xfrm rot="21142780" flipH="1">
            <a:off x="9779889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9" name="AutoShape 219"/>
          <p:cNvSpPr/>
          <p:nvPr/>
        </p:nvSpPr>
        <p:spPr>
          <a:xfrm rot="21437230" flipH="1">
            <a:off x="9717024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0" name="AutoShape 220"/>
          <p:cNvSpPr/>
          <p:nvPr/>
        </p:nvSpPr>
        <p:spPr>
          <a:xfrm rot="162769">
            <a:off x="9621869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1" name="Freeform 221"/>
          <p:cNvSpPr/>
          <p:nvPr/>
        </p:nvSpPr>
        <p:spPr>
          <a:xfrm>
            <a:off x="9597771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2" name="AutoShape 222"/>
          <p:cNvSpPr/>
          <p:nvPr/>
        </p:nvSpPr>
        <p:spPr>
          <a:xfrm>
            <a:off x="10093833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3" name="AutoShape 223"/>
          <p:cNvSpPr/>
          <p:nvPr/>
        </p:nvSpPr>
        <p:spPr>
          <a:xfrm rot="457219">
            <a:off x="10050113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4" name="AutoShape 224"/>
          <p:cNvSpPr/>
          <p:nvPr/>
        </p:nvSpPr>
        <p:spPr>
          <a:xfrm rot="21142780" flipH="1">
            <a:off x="10243090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5" name="AutoShape 225"/>
          <p:cNvSpPr/>
          <p:nvPr/>
        </p:nvSpPr>
        <p:spPr>
          <a:xfrm rot="21437230" flipH="1">
            <a:off x="10180225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6" name="AutoShape 226"/>
          <p:cNvSpPr/>
          <p:nvPr/>
        </p:nvSpPr>
        <p:spPr>
          <a:xfrm rot="162769">
            <a:off x="10085070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7" name="Freeform 227"/>
          <p:cNvSpPr/>
          <p:nvPr/>
        </p:nvSpPr>
        <p:spPr>
          <a:xfrm>
            <a:off x="10060972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8" name="AutoShape 228"/>
          <p:cNvSpPr/>
          <p:nvPr/>
        </p:nvSpPr>
        <p:spPr>
          <a:xfrm>
            <a:off x="10557034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9" name="AutoShape 229"/>
          <p:cNvSpPr/>
          <p:nvPr/>
        </p:nvSpPr>
        <p:spPr>
          <a:xfrm rot="457219">
            <a:off x="10513409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0" name="AutoShape 230"/>
          <p:cNvSpPr/>
          <p:nvPr/>
        </p:nvSpPr>
        <p:spPr>
          <a:xfrm rot="21142780" flipH="1">
            <a:off x="10706291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1" name="AutoShape 231"/>
          <p:cNvSpPr/>
          <p:nvPr/>
        </p:nvSpPr>
        <p:spPr>
          <a:xfrm rot="21437230" flipH="1">
            <a:off x="10643426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2" name="AutoShape 232"/>
          <p:cNvSpPr/>
          <p:nvPr/>
        </p:nvSpPr>
        <p:spPr>
          <a:xfrm rot="162769">
            <a:off x="10548271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3" name="Freeform 233"/>
          <p:cNvSpPr/>
          <p:nvPr/>
        </p:nvSpPr>
        <p:spPr>
          <a:xfrm>
            <a:off x="10524173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4" name="AutoShape 234"/>
          <p:cNvSpPr/>
          <p:nvPr/>
        </p:nvSpPr>
        <p:spPr>
          <a:xfrm>
            <a:off x="11020234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5" name="AutoShape 235"/>
          <p:cNvSpPr/>
          <p:nvPr/>
        </p:nvSpPr>
        <p:spPr>
          <a:xfrm rot="457219">
            <a:off x="10976610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6" name="AutoShape 236"/>
          <p:cNvSpPr/>
          <p:nvPr/>
        </p:nvSpPr>
        <p:spPr>
          <a:xfrm rot="21142780" flipH="1">
            <a:off x="11169491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7" name="AutoShape 237"/>
          <p:cNvSpPr/>
          <p:nvPr/>
        </p:nvSpPr>
        <p:spPr>
          <a:xfrm rot="21437230" flipH="1">
            <a:off x="11106627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8" name="AutoShape 238"/>
          <p:cNvSpPr/>
          <p:nvPr/>
        </p:nvSpPr>
        <p:spPr>
          <a:xfrm rot="162769">
            <a:off x="11011472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9" name="Freeform 239"/>
          <p:cNvSpPr/>
          <p:nvPr/>
        </p:nvSpPr>
        <p:spPr>
          <a:xfrm>
            <a:off x="10987374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0" name="AutoShape 240"/>
          <p:cNvSpPr/>
          <p:nvPr/>
        </p:nvSpPr>
        <p:spPr>
          <a:xfrm>
            <a:off x="6851428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1" name="AutoShape 241"/>
          <p:cNvSpPr/>
          <p:nvPr/>
        </p:nvSpPr>
        <p:spPr>
          <a:xfrm rot="457219">
            <a:off x="6807708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2" name="AutoShape 242"/>
          <p:cNvSpPr/>
          <p:nvPr/>
        </p:nvSpPr>
        <p:spPr>
          <a:xfrm rot="21142780" flipH="1">
            <a:off x="7000684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3" name="AutoShape 243"/>
          <p:cNvSpPr/>
          <p:nvPr/>
        </p:nvSpPr>
        <p:spPr>
          <a:xfrm rot="21437230" flipH="1">
            <a:off x="6937820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4" name="AutoShape 244"/>
          <p:cNvSpPr/>
          <p:nvPr/>
        </p:nvSpPr>
        <p:spPr>
          <a:xfrm rot="162769">
            <a:off x="6842665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5" name="Freeform 245"/>
          <p:cNvSpPr/>
          <p:nvPr/>
        </p:nvSpPr>
        <p:spPr>
          <a:xfrm>
            <a:off x="6818471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6" name="AutoShape 246"/>
          <p:cNvSpPr/>
          <p:nvPr/>
        </p:nvSpPr>
        <p:spPr>
          <a:xfrm>
            <a:off x="7314629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7" name="AutoShape 247"/>
          <p:cNvSpPr/>
          <p:nvPr/>
        </p:nvSpPr>
        <p:spPr>
          <a:xfrm rot="457219">
            <a:off x="7270909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8" name="AutoShape 248"/>
          <p:cNvSpPr/>
          <p:nvPr/>
        </p:nvSpPr>
        <p:spPr>
          <a:xfrm rot="21142780" flipH="1">
            <a:off x="7463885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9" name="AutoShape 249"/>
          <p:cNvSpPr/>
          <p:nvPr/>
        </p:nvSpPr>
        <p:spPr>
          <a:xfrm rot="21437230" flipH="1">
            <a:off x="7401020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0" name="AutoShape 250"/>
          <p:cNvSpPr/>
          <p:nvPr/>
        </p:nvSpPr>
        <p:spPr>
          <a:xfrm rot="162769">
            <a:off x="7305866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1" name="Freeform 251"/>
          <p:cNvSpPr/>
          <p:nvPr/>
        </p:nvSpPr>
        <p:spPr>
          <a:xfrm>
            <a:off x="7281672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2" name="AutoShape 252"/>
          <p:cNvSpPr/>
          <p:nvPr/>
        </p:nvSpPr>
        <p:spPr>
          <a:xfrm>
            <a:off x="7777829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3" name="AutoShape 253"/>
          <p:cNvSpPr/>
          <p:nvPr/>
        </p:nvSpPr>
        <p:spPr>
          <a:xfrm rot="457219">
            <a:off x="7734109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4" name="AutoShape 254"/>
          <p:cNvSpPr/>
          <p:nvPr/>
        </p:nvSpPr>
        <p:spPr>
          <a:xfrm rot="21142780" flipH="1">
            <a:off x="7927086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5" name="AutoShape 255"/>
          <p:cNvSpPr/>
          <p:nvPr/>
        </p:nvSpPr>
        <p:spPr>
          <a:xfrm rot="21437230" flipH="1">
            <a:off x="7864221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6" name="AutoShape 256"/>
          <p:cNvSpPr/>
          <p:nvPr/>
        </p:nvSpPr>
        <p:spPr>
          <a:xfrm rot="162769">
            <a:off x="7769066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7" name="Freeform 257"/>
          <p:cNvSpPr/>
          <p:nvPr/>
        </p:nvSpPr>
        <p:spPr>
          <a:xfrm>
            <a:off x="7744873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8" name="AutoShape 258"/>
          <p:cNvSpPr/>
          <p:nvPr/>
        </p:nvSpPr>
        <p:spPr>
          <a:xfrm>
            <a:off x="8241030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9" name="AutoShape 259"/>
          <p:cNvSpPr/>
          <p:nvPr/>
        </p:nvSpPr>
        <p:spPr>
          <a:xfrm rot="457219">
            <a:off x="8197310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0" name="AutoShape 260"/>
          <p:cNvSpPr/>
          <p:nvPr/>
        </p:nvSpPr>
        <p:spPr>
          <a:xfrm rot="21142780" flipH="1">
            <a:off x="8390287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1" name="AutoShape 261"/>
          <p:cNvSpPr/>
          <p:nvPr/>
        </p:nvSpPr>
        <p:spPr>
          <a:xfrm rot="21437230" flipH="1">
            <a:off x="8327422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2" name="AutoShape 262"/>
          <p:cNvSpPr/>
          <p:nvPr/>
        </p:nvSpPr>
        <p:spPr>
          <a:xfrm rot="162769">
            <a:off x="8232267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3" name="Freeform 263"/>
          <p:cNvSpPr/>
          <p:nvPr/>
        </p:nvSpPr>
        <p:spPr>
          <a:xfrm>
            <a:off x="8208073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4" name="AutoShape 264"/>
          <p:cNvSpPr/>
          <p:nvPr/>
        </p:nvSpPr>
        <p:spPr>
          <a:xfrm>
            <a:off x="8704231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5" name="AutoShape 265"/>
          <p:cNvSpPr/>
          <p:nvPr/>
        </p:nvSpPr>
        <p:spPr>
          <a:xfrm rot="457219">
            <a:off x="8660511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6" name="AutoShape 266"/>
          <p:cNvSpPr/>
          <p:nvPr/>
        </p:nvSpPr>
        <p:spPr>
          <a:xfrm rot="21142780" flipH="1">
            <a:off x="8853488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7" name="AutoShape 267"/>
          <p:cNvSpPr/>
          <p:nvPr/>
        </p:nvSpPr>
        <p:spPr>
          <a:xfrm rot="21437230" flipH="1">
            <a:off x="8790623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8" name="AutoShape 268"/>
          <p:cNvSpPr/>
          <p:nvPr/>
        </p:nvSpPr>
        <p:spPr>
          <a:xfrm rot="162769">
            <a:off x="8695467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9" name="Freeform 269"/>
          <p:cNvSpPr/>
          <p:nvPr/>
        </p:nvSpPr>
        <p:spPr>
          <a:xfrm>
            <a:off x="8671274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0" name="AutoShape 270"/>
          <p:cNvSpPr/>
          <p:nvPr/>
        </p:nvSpPr>
        <p:spPr>
          <a:xfrm>
            <a:off x="9167432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1" name="AutoShape 271"/>
          <p:cNvSpPr/>
          <p:nvPr/>
        </p:nvSpPr>
        <p:spPr>
          <a:xfrm rot="457219">
            <a:off x="9123712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2" name="AutoShape 272"/>
          <p:cNvSpPr/>
          <p:nvPr/>
        </p:nvSpPr>
        <p:spPr>
          <a:xfrm rot="21142780" flipH="1">
            <a:off x="9316688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3" name="AutoShape 273"/>
          <p:cNvSpPr/>
          <p:nvPr/>
        </p:nvSpPr>
        <p:spPr>
          <a:xfrm rot="21437230" flipH="1">
            <a:off x="9253824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4" name="AutoShape 274"/>
          <p:cNvSpPr/>
          <p:nvPr/>
        </p:nvSpPr>
        <p:spPr>
          <a:xfrm rot="162769">
            <a:off x="9158668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5" name="Freeform 275"/>
          <p:cNvSpPr/>
          <p:nvPr/>
        </p:nvSpPr>
        <p:spPr>
          <a:xfrm>
            <a:off x="9134475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6" name="AutoShape 276"/>
          <p:cNvSpPr/>
          <p:nvPr/>
        </p:nvSpPr>
        <p:spPr>
          <a:xfrm>
            <a:off x="9630633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7" name="AutoShape 277"/>
          <p:cNvSpPr/>
          <p:nvPr/>
        </p:nvSpPr>
        <p:spPr>
          <a:xfrm rot="457219">
            <a:off x="9586913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8" name="AutoShape 278"/>
          <p:cNvSpPr/>
          <p:nvPr/>
        </p:nvSpPr>
        <p:spPr>
          <a:xfrm rot="21142780" flipH="1">
            <a:off x="9779889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9" name="AutoShape 279"/>
          <p:cNvSpPr/>
          <p:nvPr/>
        </p:nvSpPr>
        <p:spPr>
          <a:xfrm rot="21437230" flipH="1">
            <a:off x="9717024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0" name="AutoShape 280"/>
          <p:cNvSpPr/>
          <p:nvPr/>
        </p:nvSpPr>
        <p:spPr>
          <a:xfrm rot="162769">
            <a:off x="9621869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1" name="Freeform 281"/>
          <p:cNvSpPr/>
          <p:nvPr/>
        </p:nvSpPr>
        <p:spPr>
          <a:xfrm>
            <a:off x="9597771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2" name="AutoShape 282"/>
          <p:cNvSpPr/>
          <p:nvPr/>
        </p:nvSpPr>
        <p:spPr>
          <a:xfrm>
            <a:off x="10093833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3" name="AutoShape 283"/>
          <p:cNvSpPr/>
          <p:nvPr/>
        </p:nvSpPr>
        <p:spPr>
          <a:xfrm rot="457219">
            <a:off x="10050113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4" name="AutoShape 284"/>
          <p:cNvSpPr/>
          <p:nvPr/>
        </p:nvSpPr>
        <p:spPr>
          <a:xfrm rot="21142780" flipH="1">
            <a:off x="10243090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5" name="AutoShape 285"/>
          <p:cNvSpPr/>
          <p:nvPr/>
        </p:nvSpPr>
        <p:spPr>
          <a:xfrm rot="21437230" flipH="1">
            <a:off x="10180225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6" name="AutoShape 286"/>
          <p:cNvSpPr/>
          <p:nvPr/>
        </p:nvSpPr>
        <p:spPr>
          <a:xfrm rot="162769">
            <a:off x="10085070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7" name="Freeform 287"/>
          <p:cNvSpPr/>
          <p:nvPr/>
        </p:nvSpPr>
        <p:spPr>
          <a:xfrm>
            <a:off x="10060972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8" name="AutoShape 288"/>
          <p:cNvSpPr/>
          <p:nvPr/>
        </p:nvSpPr>
        <p:spPr>
          <a:xfrm>
            <a:off x="10557034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9" name="AutoShape 289"/>
          <p:cNvSpPr/>
          <p:nvPr/>
        </p:nvSpPr>
        <p:spPr>
          <a:xfrm rot="457219">
            <a:off x="10513409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0" name="AutoShape 290"/>
          <p:cNvSpPr/>
          <p:nvPr/>
        </p:nvSpPr>
        <p:spPr>
          <a:xfrm rot="21142780" flipH="1">
            <a:off x="10706291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1" name="AutoShape 291"/>
          <p:cNvSpPr/>
          <p:nvPr/>
        </p:nvSpPr>
        <p:spPr>
          <a:xfrm rot="21437230" flipH="1">
            <a:off x="10643426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2" name="AutoShape 292"/>
          <p:cNvSpPr/>
          <p:nvPr/>
        </p:nvSpPr>
        <p:spPr>
          <a:xfrm rot="162769">
            <a:off x="10548271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3" name="Freeform 293"/>
          <p:cNvSpPr/>
          <p:nvPr/>
        </p:nvSpPr>
        <p:spPr>
          <a:xfrm>
            <a:off x="10524173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4" name="AutoShape 294"/>
          <p:cNvSpPr/>
          <p:nvPr/>
        </p:nvSpPr>
        <p:spPr>
          <a:xfrm>
            <a:off x="11020234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5" name="AutoShape 295"/>
          <p:cNvSpPr/>
          <p:nvPr/>
        </p:nvSpPr>
        <p:spPr>
          <a:xfrm rot="457219">
            <a:off x="10976610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6" name="AutoShape 296"/>
          <p:cNvSpPr/>
          <p:nvPr/>
        </p:nvSpPr>
        <p:spPr>
          <a:xfrm rot="21142780" flipH="1">
            <a:off x="11169491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7" name="AutoShape 297"/>
          <p:cNvSpPr/>
          <p:nvPr/>
        </p:nvSpPr>
        <p:spPr>
          <a:xfrm rot="21437230" flipH="1">
            <a:off x="11106627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8" name="AutoShape 298"/>
          <p:cNvSpPr/>
          <p:nvPr/>
        </p:nvSpPr>
        <p:spPr>
          <a:xfrm rot="162769">
            <a:off x="11011472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9" name="Freeform 299"/>
          <p:cNvSpPr/>
          <p:nvPr/>
        </p:nvSpPr>
        <p:spPr>
          <a:xfrm>
            <a:off x="10987374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0" name="AutoShape 300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培养具有健美操运动技能、专业知识和实践能力的复合型健美操人才。</a:t>
            </a:r>
            <a:endParaRPr lang="en-US" sz="1100"/>
          </a:p>
        </p:txBody>
      </p:sp>
      <p:sp>
        <p:nvSpPr>
          <p:cNvPr id="301" name="AutoShape 301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制定涵盖专业技能、理论知识、实践经验等多方面的课程体系，注重综合素质和创新能力培养。</a:t>
            </a:r>
            <a:endParaRPr lang="en-US" sz="1100"/>
          </a:p>
        </p:txBody>
      </p:sp>
      <p:sp>
        <p:nvSpPr>
          <p:cNvPr id="302" name="AutoShape 30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3" name="AutoShape 30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4" name="AutoShape 30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5" name="AutoShape 30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6" name="AutoShape 30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7" name="AutoShape 30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8" name="AutoShape 30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9" name="AutoShape 30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0" name="AutoShape 31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1" name="AutoShape 31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2" name="AutoShape 31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3" name="AutoShape 31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4" name="AutoShape 31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5" name="AutoShape 31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6" name="AutoShape 31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7" name="AutoShape 31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8" name="AutoShape 31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9" name="AutoShape 31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0" name="AutoShape 32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1" name="AutoShape 32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2" name="TextBox 32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培养目标与方案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394" r="3239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612" r="3261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655" r="3265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健美操专业课程设置主要包括专业基础课、专业核心课和专业拓展课。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课程设置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课程内容应紧密结合健美操运动的发展趋势和市场需求，注重理论与实践相结合，培养学生的实际操作能力。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内容安排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课程设置与内容安排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236" b="223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采用多种教学方法，如课堂讲授、示范教学、分组讨论、案例分析等，以激发学生的学习兴趣和积极性。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利用多媒体技术、网络平台等现代化教学手段，提高教学效果和质量。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教学方法与手段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教学手段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教学方法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健美操方向人才培养模式研究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https://d.book118.com/238022070102006046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41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2024-09-27T13:23:02.341</cp:lastPrinted>
  <dcterms:created xsi:type="dcterms:W3CDTF">2024-09-27T05:23:02Z</dcterms:created>
  <dcterms:modified xsi:type="dcterms:W3CDTF">2024-09-27T05:23:04Z</dcterms:modified>
</cp:coreProperties>
</file>