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50350" cy="685165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C0D28-B99C-488A-BF7C-09CB78537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F8A50-45E8-4555-A91B-13B8AACAA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5C7FA-0041-44EE-A064-BCF774DB9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F591D-E9E7-4B2D-B45F-BCA804A2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E7370-DAF8-4164-A6C4-769BC9395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B36DA-6DD0-4409-AF0A-DC8E6E09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1D51EF-9422-4AEC-80F7-8C511873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D0A97-1A21-4B13-B977-91A77896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D1777-1C31-46CC-8C64-1ADA10EE5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A70DE-82A2-4BE1-B18F-3953DC34A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F23C1-1418-4B1B-A6D8-5F080070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4116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67067" y="3505166"/>
            <a:ext cx="2336816" cy="2006643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2029851" y="1836241"/>
            <a:ext cx="5332095" cy="869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  <a:spcBef>
                <a:spcPct val="0"/>
              </a:spcBef>
            </a:pPr>
            <a:r>
              <a:rPr sz="5800" b="1" kern="0" spc="140">
                <a:solidFill>
                  <a:srgbClr val="650065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痛风的营养防治</a:t>
            </a:r>
            <a:endParaRPr lang="en-US" altLang="en-US" sz="5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67067" y="3505166"/>
            <a:ext cx="2336816" cy="2006643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2029851" y="1836241"/>
            <a:ext cx="5332095" cy="869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  <a:spcBef>
                <a:spcPct val="0"/>
              </a:spcBef>
            </a:pPr>
            <a:r>
              <a:rPr sz="5800" b="1" kern="0" spc="140">
                <a:solidFill>
                  <a:srgbClr val="650065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痛风的营养防治</a:t>
            </a:r>
            <a:endParaRPr lang="en-US" altLang="en-US" sz="5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textbox 10"/>
          <p:cNvSpPr/>
          <p:nvPr/>
        </p:nvSpPr>
        <p:spPr>
          <a:xfrm>
            <a:off x="781092" y="387367"/>
            <a:ext cx="8140700" cy="5934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0000"/>
              </a:lnSpc>
            </a:pPr>
            <a:endParaRPr lang="en-US" altLang="en-US" sz="1000"/>
          </a:p>
          <a:p>
            <a:pPr marL="1555115" algn="l" rtl="0" eaLnBrk="0">
              <a:lnSpc>
                <a:spcPct val="97000"/>
              </a:lnSpc>
              <a:spcBef>
                <a:spcPts val="5"/>
              </a:spcBef>
              <a:tabLst>
                <a:tab pos="2628900"/>
              </a:tabLst>
            </a:pPr>
            <a:r>
              <a:rPr sz="38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	</a:t>
            </a:r>
            <a:r>
              <a:rPr sz="3800" b="1" kern="0" spc="15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痛风的定义</a:t>
            </a:r>
            <a:endParaRPr lang="en-US" altLang="en-US" sz="38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12700" algn="l" rtl="0" eaLnBrk="0">
              <a:lnSpc>
                <a:spcPct val="86000"/>
              </a:lnSpc>
              <a:spcBef>
                <a:spcPts val="695"/>
              </a:spcBef>
            </a:pP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 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痛风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Gout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):</a:t>
            </a:r>
            <a:r>
              <a:rPr sz="2300" kern="0" spc="3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遗传性</a:t>
            </a: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和/或获得性因素引起长期嘌呤代谢</a:t>
            </a:r>
            <a:endParaRPr lang="en-US" altLang="en-US" sz="2300"/>
          </a:p>
          <a:p>
            <a:pPr marL="346710" algn="l" rtl="0" eaLnBrk="0">
              <a:lnSpc>
                <a:spcPts val="4250"/>
              </a:lnSpc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紊乱，导致的一组异质性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、代谢性疾病。</a:t>
            </a:r>
            <a:endParaRPr lang="en-US" altLang="en-US" sz="2300"/>
          </a:p>
          <a:p>
            <a:pPr algn="l" rtl="0" eaLnBrk="0">
              <a:lnSpc>
                <a:spcPct val="168000"/>
              </a:lnSpc>
            </a:pPr>
            <a:endParaRPr lang="en-US" altLang="en-US" sz="1000"/>
          </a:p>
          <a:p>
            <a:pPr marL="31115" algn="l" rtl="0" eaLnBrk="0">
              <a:lnSpc>
                <a:spcPct val="98000"/>
              </a:lnSpc>
              <a:spcBef>
                <a:spcPts val="700"/>
              </a:spcBef>
            </a:pPr>
            <a:r>
              <a:rPr sz="2300" kern="0" spc="-1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 </a:t>
            </a:r>
            <a:r>
              <a:rPr sz="2300" b="1" kern="0" spc="-1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痛风的临床特点：</a:t>
            </a:r>
            <a:endParaRPr lang="en-US" altLang="en-US" sz="23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marL="784860" algn="l" rtl="0" eaLnBrk="0">
              <a:lnSpc>
                <a:spcPct val="97000"/>
              </a:lnSpc>
              <a:spcBef>
                <a:spcPts val="700"/>
              </a:spcBef>
            </a:pP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高尿酸血症</a:t>
            </a:r>
            <a:endParaRPr lang="en-US" altLang="en-US" sz="2300"/>
          </a:p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marL="784860" algn="l" rtl="0" eaLnBrk="0">
              <a:lnSpc>
                <a:spcPct val="97000"/>
              </a:lnSpc>
              <a:spcBef>
                <a:spcPts val="700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反复发作的急性单关节炎</a:t>
            </a:r>
            <a:endParaRPr lang="en-US" altLang="en-US" sz="2300"/>
          </a:p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marL="784860" algn="l" rtl="0" eaLnBrk="0">
              <a:lnSpc>
                <a:spcPct val="86000"/>
              </a:lnSpc>
              <a:spcBef>
                <a:spcPts val="700"/>
              </a:spcBef>
            </a:pP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慢性关节炎、关节畸形及功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能障碍、痛风石</a:t>
            </a:r>
            <a:endParaRPr lang="en-US" altLang="en-US" sz="2300"/>
          </a:p>
          <a:p>
            <a:pPr marL="784860" algn="l" rtl="0" eaLnBrk="0">
              <a:lnSpc>
                <a:spcPts val="4890"/>
              </a:lnSpc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间质性肾炎、尿酸性泌尿系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结石</a:t>
            </a:r>
            <a:endParaRPr lang="en-US" altLang="en-US" sz="2300"/>
          </a:p>
          <a:p>
            <a:pPr algn="l" rtl="0" eaLnBrk="0">
              <a:lnSpc>
                <a:spcPct val="152000"/>
              </a:lnSpc>
            </a:pPr>
            <a:endParaRPr lang="en-US" altLang="en-US" sz="1000"/>
          </a:p>
          <a:p>
            <a:pPr algn="l" rtl="0" eaLnBrk="0">
              <a:lnSpc>
                <a:spcPct val="116000"/>
              </a:lnSpc>
            </a:pPr>
            <a:endParaRPr lang="en-US" altLang="en-US" sz="500"/>
          </a:p>
          <a:p>
            <a:pPr marL="784860" algn="l" rtl="0" eaLnBrk="0">
              <a:lnSpc>
                <a:spcPct val="97000"/>
              </a:lnSpc>
              <a:spcBef>
                <a:spcPts val="5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常伴发心脑血管疾病而危及生命</a:t>
            </a:r>
            <a:endParaRPr lang="en-US" altLang="en-US" sz="23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16016" y="400067"/>
            <a:ext cx="920799" cy="82548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07113" y="2609862"/>
            <a:ext cx="2730464" cy="1949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textbox 18"/>
          <p:cNvSpPr/>
          <p:nvPr/>
        </p:nvSpPr>
        <p:spPr>
          <a:xfrm>
            <a:off x="419105" y="1815667"/>
            <a:ext cx="8510269" cy="455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2700" kern="0" spc="-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 </a:t>
            </a: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高尿酸血症</a:t>
            </a:r>
            <a:r>
              <a:rPr sz="2700" kern="0" spc="-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(Hyperuricim</a:t>
            </a:r>
            <a:r>
              <a:rPr sz="27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ia,UA)</a:t>
            </a:r>
            <a:endParaRPr lang="en-US" altLang="en-US" sz="2700"/>
          </a:p>
          <a:p>
            <a:pPr marL="353695" algn="l" rtl="0" eaLnBrk="0">
              <a:lnSpc>
                <a:spcPts val="5085"/>
              </a:lnSpc>
            </a:pPr>
            <a:r>
              <a:rPr sz="2700" b="1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37℃时血清中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UA</a:t>
            </a:r>
            <a:r>
              <a:rPr sz="2700" b="1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含量</a:t>
            </a:r>
            <a:endParaRPr lang="en-US" altLang="en-US" sz="2700"/>
          </a:p>
          <a:p>
            <a:pPr algn="l" rtl="0" eaLnBrk="0">
              <a:lnSpc>
                <a:spcPct val="178000"/>
              </a:lnSpc>
            </a:pPr>
            <a:endParaRPr lang="en-US" altLang="en-US" sz="1000"/>
          </a:p>
          <a:p>
            <a:pPr marL="920750" algn="l" rtl="0" eaLnBrk="0">
              <a:lnSpc>
                <a:spcPct val="86000"/>
              </a:lnSpc>
              <a:spcBef>
                <a:spcPts val="820"/>
              </a:spcBef>
            </a:pPr>
            <a:r>
              <a:rPr sz="2700" kern="0" spc="3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男性&gt;416(420)μ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mol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/L(7.0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mg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/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dl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endParaRPr lang="en-US" altLang="en-US" sz="2700"/>
          </a:p>
          <a:p>
            <a:pPr marL="908050" algn="l" rtl="0" eaLnBrk="0">
              <a:lnSpc>
                <a:spcPts val="5750"/>
              </a:lnSpc>
            </a:pPr>
            <a:r>
              <a:rPr sz="2700" kern="0" spc="4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女性&gt;357(350)μ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mol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/L(6.0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mg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/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dl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endParaRPr lang="en-US" altLang="en-US" sz="2700"/>
          </a:p>
          <a:p>
            <a:pPr algn="l" rtl="0" eaLnBrk="0">
              <a:lnSpc>
                <a:spcPct val="188000"/>
              </a:lnSpc>
            </a:pPr>
            <a:endParaRPr lang="en-US" altLang="en-US" sz="1000"/>
          </a:p>
          <a:p>
            <a:pPr marL="1854200" algn="l" rtl="0" eaLnBrk="0">
              <a:lnSpc>
                <a:spcPct val="83000"/>
              </a:lnSpc>
              <a:spcBef>
                <a:spcPts val="820"/>
              </a:spcBef>
            </a:pP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mg</a:t>
            </a: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dl</a:t>
            </a: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×60    </a:t>
            </a:r>
            <a:r>
              <a:rPr sz="2700" b="1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=μ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mol</a:t>
            </a:r>
            <a:r>
              <a:rPr sz="2700" b="1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/L)</a:t>
            </a:r>
            <a:endParaRPr lang="en-US" altLang="en-US" sz="2700"/>
          </a:p>
          <a:p>
            <a:pPr algn="l" rtl="0" eaLnBrk="0">
              <a:lnSpc>
                <a:spcPct val="158000"/>
              </a:lnSpc>
            </a:pPr>
            <a:endParaRPr lang="en-US" altLang="en-US" sz="1000"/>
          </a:p>
          <a:p>
            <a:pPr marL="18415" algn="l" rtl="0" eaLnBrk="0">
              <a:lnSpc>
                <a:spcPct val="86000"/>
              </a:lnSpc>
              <a:spcBef>
                <a:spcPts val="815"/>
              </a:spcBef>
            </a:pP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 这</a:t>
            </a:r>
            <a:r>
              <a:rPr sz="2700" b="1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个浓度为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UA</a:t>
            </a:r>
            <a:r>
              <a:rPr sz="2700" b="1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在血液中的饱和浓度，超过此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浓度时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UA</a:t>
            </a:r>
            <a:endParaRPr lang="en-US" altLang="en-US" sz="2700"/>
          </a:p>
          <a:p>
            <a:pPr marL="353695" algn="l" rtl="0" eaLnBrk="0">
              <a:lnSpc>
                <a:spcPts val="5050"/>
              </a:lnSpc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盐即可沉积在组织中，造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成痛风性组织学改变。</a:t>
            </a:r>
            <a:endParaRPr lang="en-US" altLang="en-US" sz="2700"/>
          </a:p>
        </p:txBody>
      </p:sp>
      <p:sp>
        <p:nvSpPr>
          <p:cNvPr id="20" name="textbox 20"/>
          <p:cNvSpPr/>
          <p:nvPr/>
        </p:nvSpPr>
        <p:spPr>
          <a:xfrm>
            <a:off x="2623732" y="886136"/>
            <a:ext cx="4429759" cy="628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4100" b="1" kern="0" spc="2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高尿酸血症的定义</a:t>
            </a:r>
            <a:endParaRPr lang="en-US" altLang="en-US" sz="41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77844" y="393696"/>
            <a:ext cx="1130342" cy="85090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24"/>
          <p:cNvSpPr/>
          <p:nvPr/>
        </p:nvSpPr>
        <p:spPr>
          <a:xfrm>
            <a:off x="565144" y="727384"/>
            <a:ext cx="7903209" cy="4186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000"/>
              </a:lnSpc>
            </a:pPr>
            <a:endParaRPr lang="en-US" altLang="en-US" sz="100"/>
          </a:p>
          <a:p>
            <a:pPr marL="2953385" algn="l" rtl="0" eaLnBrk="0">
              <a:lnSpc>
                <a:spcPct val="97000"/>
              </a:lnSpc>
            </a:pPr>
            <a:r>
              <a:rPr sz="4100" b="1" kern="0" spc="16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营养治疗</a:t>
            </a:r>
            <a:endParaRPr lang="en-US" altLang="en-US" sz="41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18415" algn="l" rtl="0" eaLnBrk="0">
              <a:lnSpc>
                <a:spcPct val="98000"/>
              </a:lnSpc>
              <a:spcBef>
                <a:spcPts val="785"/>
              </a:spcBef>
            </a:pPr>
            <a:r>
              <a:rPr sz="2600" kern="0" spc="1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2600" kern="0" spc="-2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b="1" kern="0" spc="1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</a:t>
            </a:r>
            <a:r>
              <a:rPr sz="2600" kern="0" spc="-74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b="1" kern="0" spc="1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.摄入充足的液体</a:t>
            </a:r>
            <a:endParaRPr lang="en-US" altLang="en-US" sz="2600"/>
          </a:p>
          <a:p>
            <a:pPr algn="l" rtl="0" eaLnBrk="0">
              <a:lnSpc>
                <a:spcPct val="144000"/>
              </a:lnSpc>
            </a:pPr>
            <a:endParaRPr lang="en-US" altLang="en-US" sz="1000"/>
          </a:p>
          <a:p>
            <a:pPr marL="12700" algn="l" rtl="0" eaLnBrk="0">
              <a:lnSpc>
                <a:spcPct val="86000"/>
              </a:lnSpc>
              <a:spcBef>
                <a:spcPts val="785"/>
              </a:spcBef>
            </a:pPr>
            <a:r>
              <a:rPr sz="2100" kern="0" spc="1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·      </a:t>
            </a:r>
            <a:r>
              <a:rPr sz="26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液体入量充足有利于尿酸排出，预防尿酸肾</a:t>
            </a:r>
            <a:endParaRPr lang="en-US" altLang="en-US" sz="2600"/>
          </a:p>
          <a:p>
            <a:pPr marL="335915" algn="l" rtl="0" eaLnBrk="0">
              <a:lnSpc>
                <a:spcPct val="164000"/>
              </a:lnSpc>
              <a:spcBef>
                <a:spcPts val="30"/>
              </a:spcBef>
            </a:pPr>
            <a:r>
              <a:rPr sz="26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结石，延缓肾脏进行性损害， </a:t>
            </a:r>
            <a:r>
              <a:rPr sz="2600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每日应饮水2000</a:t>
            </a:r>
            <a:r>
              <a:rPr sz="2600" kern="0" spc="0">
                <a:solidFill>
                  <a:srgbClr val="0036C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ml</a:t>
            </a:r>
            <a:r>
              <a:rPr sz="2600" kern="0" spc="90">
                <a:solidFill>
                  <a:srgbClr val="0036C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</a:t>
            </a:r>
            <a:r>
              <a:rPr sz="2600" kern="0" spc="5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以上，约8～10杯， </a:t>
            </a:r>
            <a:r>
              <a:rPr sz="26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维持一定尿量</a:t>
            </a:r>
            <a:r>
              <a:rPr sz="26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促进尿酸排出，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600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为了防止夜尿浓缩，夜间亦应</a:t>
            </a: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补充水分。</a:t>
            </a:r>
            <a:endParaRPr lang="en-US" altLang="en-US" sz="2600"/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346908" y="4749769"/>
            <a:ext cx="1473206" cy="150496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textbox 30"/>
          <p:cNvSpPr/>
          <p:nvPr/>
        </p:nvSpPr>
        <p:spPr>
          <a:xfrm>
            <a:off x="558830" y="704570"/>
            <a:ext cx="7811769" cy="4062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677670" algn="l" rtl="0" eaLnBrk="0">
              <a:lnSpc>
                <a:spcPct val="96000"/>
              </a:lnSpc>
            </a:pPr>
            <a:r>
              <a:rPr sz="4300" b="1" kern="0" spc="3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</a:t>
            </a:r>
            <a:r>
              <a:rPr sz="4300" kern="0" spc="3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4300" b="1" kern="0" spc="3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避免超重或肥胖</a:t>
            </a:r>
            <a:endParaRPr lang="en-US" altLang="en-US" sz="4300"/>
          </a:p>
          <a:p>
            <a:pPr algn="l" rtl="0" eaLnBrk="0">
              <a:lnSpc>
                <a:spcPct val="140000"/>
              </a:lnSpc>
            </a:pPr>
            <a:endParaRPr lang="en-US" altLang="en-US" sz="1000"/>
          </a:p>
          <a:p>
            <a:pPr algn="l" rtl="0" eaLnBrk="0">
              <a:lnSpc>
                <a:spcPct val="141000"/>
              </a:lnSpc>
            </a:pPr>
            <a:endParaRPr lang="en-US" altLang="en-US" sz="1000"/>
          </a:p>
          <a:p>
            <a:pPr marL="12700" algn="l" rtl="0" eaLnBrk="0">
              <a:lnSpc>
                <a:spcPct val="85000"/>
              </a:lnSpc>
              <a:spcBef>
                <a:spcPts val="815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·流行病学和临床研究发现肥胖是高脂血症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、高血</a:t>
            </a:r>
            <a:endParaRPr lang="en-US" altLang="en-US" sz="2700"/>
          </a:p>
          <a:p>
            <a:pPr marL="354965" algn="l" rtl="0" eaLnBrk="0">
              <a:lnSpc>
                <a:spcPct val="156000"/>
              </a:lnSpc>
              <a:spcBef>
                <a:spcPts val="90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压、高尿酸血症及痛风的重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要原因，故应限制总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能量，减轻体重使达到或稍低于理想体重。</a:t>
            </a:r>
            <a:r>
              <a:rPr sz="2700" kern="0" spc="5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一般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每日每千克体重能量给予0.10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—0.13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MJ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(25—</a:t>
            </a:r>
            <a:endParaRPr lang="en-US" altLang="en-US" sz="2700"/>
          </a:p>
          <a:p>
            <a:pPr algn="l" rtl="0" eaLnBrk="0">
              <a:lnSpc>
                <a:spcPct val="101000"/>
              </a:lnSpc>
            </a:pPr>
            <a:endParaRPr lang="en-US" altLang="en-US" sz="1400"/>
          </a:p>
          <a:p>
            <a:pPr marL="354965" algn="l" rtl="0" eaLnBrk="0">
              <a:lnSpc>
                <a:spcPct val="91000"/>
              </a:lnSpc>
              <a:spcBef>
                <a:spcPts val="5"/>
              </a:spcBef>
            </a:pP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30kcal),    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全日6.28～8.37MJ(1500—2000kcal)。</a:t>
            </a:r>
            <a:endParaRPr lang="en-US" altLang="en-US" sz="27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261127" y="4762513"/>
            <a:ext cx="1670030" cy="15430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565144" y="1883038"/>
            <a:ext cx="7850505" cy="2682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30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·其中蛋白质给予0.8～1.0</a:t>
            </a:r>
            <a:r>
              <a:rPr sz="3000" kern="0" spc="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g/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kg</a:t>
            </a:r>
            <a:r>
              <a:rPr sz="3000" kern="0" spc="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r>
              <a:rPr sz="3000" kern="0" spc="3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30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全日60—</a:t>
            </a:r>
            <a:endParaRPr lang="en-US" altLang="en-US" sz="3000"/>
          </a:p>
          <a:p>
            <a:pPr marL="349250" algn="l" rtl="0" eaLnBrk="0">
              <a:lnSpc>
                <a:spcPct val="166000"/>
              </a:lnSpc>
              <a:spcBef>
                <a:spcPts val="5"/>
              </a:spcBef>
            </a:pPr>
            <a:r>
              <a:rPr sz="3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70g,</a:t>
            </a:r>
            <a:r>
              <a:rPr sz="3000" kern="0" spc="4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3000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脂肪不宜过高，</a:t>
            </a:r>
            <a:r>
              <a:rPr sz="3000" kern="0" spc="70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3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全日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约50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g,</a:t>
            </a:r>
            <a:r>
              <a:rPr sz="3000" kern="0" spc="3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30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因脂肪  </a:t>
            </a:r>
            <a:r>
              <a:rPr sz="3000" kern="0" spc="5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促进尿酸潴留，减少尿酸的排泄，</a:t>
            </a:r>
            <a:r>
              <a:rPr sz="3000" kern="0" spc="76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30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故以糖</a:t>
            </a:r>
            <a:endParaRPr lang="en-US" altLang="en-US" sz="3000"/>
          </a:p>
          <a:p>
            <a:pPr algn="l" rtl="0" eaLnBrk="0">
              <a:lnSpc>
                <a:spcPct val="132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700"/>
          </a:p>
          <a:p>
            <a:pPr marL="354330" algn="l" rtl="0" eaLnBrk="0">
              <a:lnSpc>
                <a:spcPct val="95000"/>
              </a:lnSpc>
              <a:spcBef>
                <a:spcPts val="5"/>
              </a:spcBef>
            </a:pPr>
            <a:r>
              <a:rPr sz="3000" b="1" kern="0" spc="-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类作为能量的主要来源。</a:t>
            </a:r>
            <a:endParaRPr lang="en-US" altLang="en-US" sz="30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16708" y="4806981"/>
            <a:ext cx="1797037" cy="1390610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36603" y="457210"/>
            <a:ext cx="768354" cy="8128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1015982" y="1450270"/>
            <a:ext cx="6818630" cy="2623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30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●超重的痛风患者，</a:t>
            </a:r>
            <a:r>
              <a:rPr sz="3000" kern="0" spc="7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3000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如欲减轻体重应循</a:t>
            </a:r>
            <a:endParaRPr lang="en-US" altLang="en-US" sz="3000"/>
          </a:p>
          <a:p>
            <a:pPr marL="355600" algn="l" rtl="0" eaLnBrk="0">
              <a:lnSpc>
                <a:spcPct val="160000"/>
              </a:lnSpc>
              <a:spcBef>
                <a:spcPts val="85"/>
              </a:spcBef>
            </a:pPr>
            <a:r>
              <a:rPr sz="3000" kern="0" spc="4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序渐进，</a:t>
            </a:r>
            <a:r>
              <a:rPr sz="3000" kern="0" spc="65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3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切忌减得过快，否则易</a:t>
            </a:r>
            <a:r>
              <a:rPr sz="30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导致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30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机体产生大量酮体，与尿酸相互竞争</a:t>
            </a: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30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排出，可使血尿酸水平升高，促进痛</a:t>
            </a:r>
            <a:endParaRPr lang="en-US" altLang="en-US" sz="3000"/>
          </a:p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91111" y="4508522"/>
            <a:ext cx="1809756" cy="139061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1364476" y="4356962"/>
            <a:ext cx="2341879" cy="468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3000" b="1" kern="0" spc="-2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风急性发作。</a:t>
            </a:r>
            <a:endParaRPr lang="en-US" altLang="en-US" sz="3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textbox 48"/>
          <p:cNvSpPr/>
          <p:nvPr/>
        </p:nvSpPr>
        <p:spPr>
          <a:xfrm>
            <a:off x="558830" y="716982"/>
            <a:ext cx="7795259" cy="4817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118235" algn="l" rtl="0" eaLnBrk="0">
              <a:lnSpc>
                <a:spcPct val="96000"/>
              </a:lnSpc>
            </a:pPr>
            <a:r>
              <a:rPr sz="4200" b="1" kern="0" spc="1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</a:t>
            </a:r>
            <a:r>
              <a:rPr sz="4200" kern="0" spc="1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4200" b="1" kern="0" spc="1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素食为主的碱性食物</a:t>
            </a:r>
            <a:endParaRPr lang="en-US" altLang="en-US" sz="4200"/>
          </a:p>
          <a:p>
            <a:pPr algn="l" rtl="0" eaLnBrk="0">
              <a:lnSpc>
                <a:spcPct val="141000"/>
              </a:lnSpc>
            </a:pPr>
            <a:endParaRPr lang="en-US" altLang="en-US" sz="1000"/>
          </a:p>
          <a:p>
            <a:pPr algn="l" rtl="0" eaLnBrk="0">
              <a:lnSpc>
                <a:spcPct val="141000"/>
              </a:lnSpc>
            </a:pPr>
            <a:endParaRPr lang="en-US" altLang="en-US" sz="1000"/>
          </a:p>
          <a:p>
            <a:pPr marL="12700" algn="l" rtl="0" eaLnBrk="0">
              <a:lnSpc>
                <a:spcPct val="85000"/>
              </a:lnSpc>
              <a:spcBef>
                <a:spcPts val="815"/>
              </a:spcBef>
            </a:pPr>
            <a:r>
              <a:rPr sz="2700" kern="0" spc="-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2700" kern="0" spc="-5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尿酸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在尿的溶解性与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pH</a:t>
            </a:r>
            <a:r>
              <a:rPr sz="2700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相关，随着尿的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pH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升高，</a:t>
            </a:r>
            <a:endParaRPr lang="en-US" altLang="en-US" sz="2700"/>
          </a:p>
          <a:p>
            <a:pPr algn="r" rtl="0" eaLnBrk="0">
              <a:lnSpc>
                <a:spcPts val="4990"/>
              </a:lnSpc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尿酸的溶解性亦增加，故提倡多摄入在体内最后</a:t>
            </a:r>
            <a:endParaRPr lang="en-US" altLang="en-US" sz="2700"/>
          </a:p>
          <a:p>
            <a:pPr algn="l" rtl="0" eaLnBrk="0">
              <a:lnSpc>
                <a:spcPct val="119000"/>
              </a:lnSpc>
            </a:pPr>
            <a:endParaRPr lang="en-US" altLang="en-US" sz="1000"/>
          </a:p>
          <a:p>
            <a:pPr marL="354965" algn="l" rtl="0" eaLnBrk="0">
              <a:lnSpc>
                <a:spcPct val="85000"/>
              </a:lnSpc>
              <a:spcBef>
                <a:spcPts val="820"/>
              </a:spcBef>
            </a:pPr>
            <a:r>
              <a:rPr sz="27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代谢产物呈碱性的食急，包括新鲜蔬菜、水果、</a:t>
            </a:r>
            <a:endParaRPr lang="en-US" altLang="en-US" sz="2700"/>
          </a:p>
          <a:p>
            <a:pPr marL="354965" algn="l" rtl="0" eaLnBrk="0">
              <a:lnSpc>
                <a:spcPts val="5150"/>
              </a:lnSpc>
            </a:pPr>
            <a:r>
              <a:rPr sz="27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牛奶、硬果、海藻等。</a:t>
            </a:r>
            <a:r>
              <a:rPr sz="2700" kern="0" spc="40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以植物性食物为主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，辅以</a:t>
            </a:r>
            <a:endParaRPr lang="en-US" altLang="en-US" sz="2700"/>
          </a:p>
          <a:p>
            <a:pPr algn="l" rtl="0" eaLnBrk="0">
              <a:lnSpc>
                <a:spcPct val="115000"/>
              </a:lnSpc>
            </a:pPr>
            <a:endParaRPr lang="en-US" altLang="en-US" sz="1000"/>
          </a:p>
          <a:p>
            <a:pPr marL="354965" algn="l" rtl="0" eaLnBrk="0">
              <a:lnSpc>
                <a:spcPct val="85000"/>
              </a:lnSpc>
              <a:spcBef>
                <a:spcPts val="815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适量的肉类，保持我国</a:t>
            </a:r>
            <a:endParaRPr lang="en-US" altLang="en-US" sz="2700"/>
          </a:p>
          <a:p>
            <a:pPr marL="354965" algn="l" rtl="0" eaLnBrk="0">
              <a:lnSpc>
                <a:spcPts val="5865"/>
              </a:lnSpc>
            </a:pPr>
            <a:r>
              <a:rPr sz="2700" kern="0" spc="-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传统优良的膳食结构。</a:t>
            </a:r>
            <a:endParaRPr lang="en-US" altLang="en-US" sz="2700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165871" y="4591016"/>
            <a:ext cx="1943076" cy="184789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textbox 54"/>
          <p:cNvSpPr/>
          <p:nvPr/>
        </p:nvSpPr>
        <p:spPr>
          <a:xfrm>
            <a:off x="558830" y="704570"/>
            <a:ext cx="7967344" cy="4834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1118870" algn="l" rtl="0" eaLnBrk="0">
              <a:lnSpc>
                <a:spcPct val="96000"/>
              </a:lnSpc>
            </a:pPr>
            <a:r>
              <a:rPr sz="4300" b="1" kern="0" spc="4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4.</a:t>
            </a:r>
            <a:r>
              <a:rPr sz="4300" kern="0" spc="4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4300" b="1" kern="0" spc="4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避免饮酒及酒精饮料</a:t>
            </a:r>
            <a:endParaRPr lang="en-US" altLang="en-US" sz="4300"/>
          </a:p>
          <a:p>
            <a:pPr algn="l" rtl="0" eaLnBrk="0">
              <a:lnSpc>
                <a:spcPct val="132000"/>
              </a:lnSpc>
            </a:pPr>
            <a:endParaRPr lang="en-US" altLang="en-US" sz="1000"/>
          </a:p>
          <a:p>
            <a:pPr algn="l" rtl="0" eaLnBrk="0">
              <a:lnSpc>
                <a:spcPct val="133000"/>
              </a:lnSpc>
            </a:pPr>
            <a:endParaRPr lang="en-US" altLang="en-US" sz="1000"/>
          </a:p>
          <a:p>
            <a:pPr marL="24765" algn="l" rtl="0" eaLnBrk="0">
              <a:lnSpc>
                <a:spcPct val="94000"/>
              </a:lnSpc>
              <a:spcBef>
                <a:spcPts val="700"/>
              </a:spcBef>
            </a:pPr>
            <a:r>
              <a:rPr sz="2300" kern="0" spc="-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 酒精代谢使血乳酸浓度升高，</a:t>
            </a:r>
            <a:r>
              <a:rPr sz="2300" kern="0" spc="5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乳酸可抑制肾小管分泌尿</a:t>
            </a:r>
            <a:endParaRPr lang="en-US" altLang="en-US" sz="2300"/>
          </a:p>
          <a:p>
            <a:pPr marL="342265" algn="l" rtl="0" eaLnBrk="0">
              <a:lnSpc>
                <a:spcPct val="86000"/>
              </a:lnSpc>
              <a:spcBef>
                <a:spcPts val="1675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酸，可使肾排泄尿酸降低。酗酒如与饥饿同时存在，常是</a:t>
            </a:r>
            <a:endParaRPr lang="en-US" altLang="en-US" sz="2300"/>
          </a:p>
          <a:p>
            <a:pPr marL="342265" algn="l" rtl="0" eaLnBrk="0">
              <a:lnSpc>
                <a:spcPct val="163000"/>
              </a:lnSpc>
              <a:spcBef>
                <a:spcPts val="55"/>
              </a:spcBef>
            </a:pP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痛风急性发作的诱因。啤酒本身即含有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大量嘌呤，可使血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尿酸浓度增高。</a:t>
            </a:r>
            <a:endParaRPr lang="en-US" altLang="en-US" sz="2300"/>
          </a:p>
          <a:p>
            <a:pPr algn="l" rtl="0" eaLnBrk="0">
              <a:lnSpc>
                <a:spcPct val="120000"/>
              </a:lnSpc>
            </a:pPr>
            <a:endParaRPr lang="en-US" altLang="en-US" sz="1000"/>
          </a:p>
          <a:p>
            <a:pPr marL="12700" algn="l" rtl="0" eaLnBrk="0">
              <a:lnSpc>
                <a:spcPct val="87000"/>
              </a:lnSpc>
              <a:spcBef>
                <a:spcPts val="695"/>
              </a:spcBef>
            </a:pP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·饮酒过多，产生大量乙酰辅酶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A,  </a:t>
            </a:r>
            <a:r>
              <a:rPr sz="2300" kern="0" spc="10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使脂肪</a:t>
            </a:r>
            <a:r>
              <a:rPr sz="2300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酸合成增加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，使</a:t>
            </a:r>
            <a:endParaRPr lang="en-US" altLang="en-US" sz="2300"/>
          </a:p>
          <a:p>
            <a:pPr marL="342265" algn="l" rtl="0" eaLnBrk="0">
              <a:lnSpc>
                <a:spcPct val="159000"/>
              </a:lnSpc>
              <a:spcBef>
                <a:spcPts val="35"/>
              </a:spcBef>
            </a:pP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甘油三酯进一步升高，据调查约有75%的痛风患者伴有高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甘油三酯血症，故患者应禁酒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textbox 58"/>
          <p:cNvSpPr/>
          <p:nvPr/>
        </p:nvSpPr>
        <p:spPr>
          <a:xfrm>
            <a:off x="558830" y="718582"/>
            <a:ext cx="7996555" cy="4769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677035" algn="l" rtl="0" eaLnBrk="0">
              <a:lnSpc>
                <a:spcPct val="96000"/>
              </a:lnSpc>
            </a:pPr>
            <a:r>
              <a:rPr sz="4200" b="1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5.</a:t>
            </a:r>
            <a:r>
              <a:rPr sz="4200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4200" b="1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避免高嘌呤食物</a:t>
            </a:r>
            <a:endParaRPr lang="en-US" altLang="en-US" sz="4200"/>
          </a:p>
          <a:p>
            <a:pPr algn="l" rtl="0" eaLnBrk="0">
              <a:lnSpc>
                <a:spcPct val="133000"/>
              </a:lnSpc>
            </a:pPr>
            <a:endParaRPr lang="en-US" altLang="en-US" sz="1000"/>
          </a:p>
          <a:p>
            <a:pPr algn="l" rtl="0" eaLnBrk="0">
              <a:lnSpc>
                <a:spcPct val="134000"/>
              </a:lnSpc>
            </a:pPr>
            <a:endParaRPr lang="en-US" altLang="en-US" sz="1000"/>
          </a:p>
          <a:p>
            <a:pPr marL="12700" algn="l" rtl="0" eaLnBrk="0">
              <a:lnSpc>
                <a:spcPct val="86000"/>
              </a:lnSpc>
              <a:spcBef>
                <a:spcPts val="700"/>
              </a:spcBef>
            </a:pP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 </a:t>
            </a:r>
            <a:r>
              <a:rPr sz="2300" b="1" kern="0" spc="1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由于外源性嘌呤约</a:t>
            </a:r>
            <a:r>
              <a:rPr sz="2300" b="1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占体内尿酸20%,内源性嘌呤约占体内</a:t>
            </a:r>
            <a:endParaRPr lang="en-US" altLang="en-US" sz="2300"/>
          </a:p>
          <a:p>
            <a:pPr marL="359410" algn="l" rtl="0" eaLnBrk="0">
              <a:lnSpc>
                <a:spcPts val="4300"/>
              </a:lnSpc>
            </a:pP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尿酸的80%。有研究报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道，限制摄入嘌呤至每日3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mg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时，</a:t>
            </a:r>
            <a:endParaRPr lang="en-US" altLang="en-US" sz="2300"/>
          </a:p>
          <a:p>
            <a:pPr algn="l" rtl="0" eaLnBrk="0">
              <a:lnSpc>
                <a:spcPct val="105000"/>
              </a:lnSpc>
            </a:pPr>
            <a:endParaRPr lang="en-US" altLang="en-US" sz="1000"/>
          </a:p>
          <a:p>
            <a:pPr marL="354965" algn="l" rtl="0" eaLnBrk="0">
              <a:lnSpc>
                <a:spcPct val="86000"/>
              </a:lnSpc>
              <a:spcBef>
                <a:spcPts val="700"/>
              </a:spcBef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可使痛风患者尿酸水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平降低10～12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mg</a:t>
            </a:r>
            <a:r>
              <a:rPr sz="2300" kern="0" spc="-2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儿，</a:t>
            </a:r>
            <a:r>
              <a:rPr sz="2300" kern="0" spc="5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对纠正高尿酸血</a:t>
            </a:r>
            <a:endParaRPr lang="en-US" altLang="en-US" sz="2300"/>
          </a:p>
          <a:p>
            <a:pPr marL="354965" algn="l" rtl="0" eaLnBrk="0">
              <a:lnSpc>
                <a:spcPct val="159000"/>
              </a:lnSpc>
              <a:spcBef>
                <a:spcPts val="50"/>
              </a:spcBef>
            </a:pPr>
            <a:r>
              <a:rPr sz="2300" kern="0" spc="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症的作用有限，</a:t>
            </a:r>
            <a:r>
              <a:rPr sz="2300" kern="0" spc="-36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加上药物治疗的进展，</a:t>
            </a:r>
            <a:r>
              <a:rPr sz="2300" kern="0" spc="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且前很少提倡长期</a:t>
            </a:r>
            <a:r>
              <a:rPr sz="23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0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采用严格的限制嘌呤的膳</a:t>
            </a:r>
            <a:r>
              <a:rPr sz="2300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食，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但也应看到，从食物中摄取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嘌呤前体高时，常是诱发暂时性高尿酸血症致使痛风急性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发作的原因。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textbox 60"/>
          <p:cNvSpPr/>
          <p:nvPr/>
        </p:nvSpPr>
        <p:spPr>
          <a:xfrm>
            <a:off x="552425" y="1882621"/>
            <a:ext cx="8002269" cy="3627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2600" kern="0" spc="-9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一般人日常饮食摄入嘌呤为600～1000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mg</a:t>
            </a: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 </a:t>
            </a: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在急性</a:t>
            </a:r>
            <a:endParaRPr lang="en-US" altLang="en-US" sz="2600"/>
          </a:p>
          <a:p>
            <a:pPr marL="361950" algn="l" rtl="0" eaLnBrk="0">
              <a:lnSpc>
                <a:spcPct val="162000"/>
              </a:lnSpc>
              <a:spcBef>
                <a:spcPts val="20"/>
              </a:spcBef>
            </a:pP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期，嘌呤摄入量应控制在1</a:t>
            </a:r>
            <a:r>
              <a:rPr sz="26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50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mg</a:t>
            </a:r>
            <a:r>
              <a:rPr sz="2600" kern="0" spc="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/d</a:t>
            </a:r>
            <a:r>
              <a:rPr sz="2600" kern="0" spc="5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600" kern="0" spc="1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以内，对于尽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快终止急性关节炎发作，加强药物疗效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均是有利</a:t>
            </a:r>
            <a:endParaRPr lang="en-US" altLang="en-US" sz="2600"/>
          </a:p>
          <a:p>
            <a:pPr algn="l" rtl="0" eaLnBrk="0">
              <a:lnSpc>
                <a:spcPct val="121000"/>
              </a:lnSpc>
            </a:pPr>
            <a:endParaRPr lang="en-US" altLang="en-US" sz="1000"/>
          </a:p>
          <a:p>
            <a:pPr marL="361950" algn="l" rtl="0" eaLnBrk="0">
              <a:lnSpc>
                <a:spcPct val="86000"/>
              </a:lnSpc>
              <a:spcBef>
                <a:spcPts val="785"/>
              </a:spcBef>
            </a:pPr>
            <a:r>
              <a:rPr sz="2600" kern="0" spc="1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的，在急性发作期，宜选用第一类含嘌呤少的食</a:t>
            </a:r>
            <a:endParaRPr lang="en-US" altLang="en-US" sz="2600"/>
          </a:p>
          <a:p>
            <a:pPr marL="361950" algn="l" rtl="0" eaLnBrk="0">
              <a:lnSpc>
                <a:spcPts val="4950"/>
              </a:lnSpc>
            </a:pPr>
            <a:r>
              <a:rPr sz="2600" kern="0" spc="1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物，以牛奶及其制品、蛋类、蔬菜</a:t>
            </a:r>
            <a:r>
              <a:rPr sz="2600" kern="0" spc="1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、水果、细粮</a:t>
            </a:r>
            <a:endParaRPr lang="en-US" altLang="en-US" sz="2600"/>
          </a:p>
          <a:p>
            <a:pPr algn="l" rtl="0" eaLnBrk="0">
              <a:lnSpc>
                <a:spcPct val="158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600"/>
          </a:p>
          <a:p>
            <a:pPr marL="366395" algn="l" rtl="0" eaLnBrk="0">
              <a:lnSpc>
                <a:spcPts val="3040"/>
              </a:lnSpc>
              <a:spcBef>
                <a:spcPts val="5"/>
              </a:spcBef>
            </a:pPr>
            <a:r>
              <a:rPr sz="2400" b="1" kern="0" spc="-16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为主。</a:t>
            </a:r>
            <a:endParaRPr lang="en-US" altLang="en-US" sz="2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textbox 62"/>
          <p:cNvSpPr/>
          <p:nvPr/>
        </p:nvSpPr>
        <p:spPr>
          <a:xfrm>
            <a:off x="1003263" y="1007699"/>
            <a:ext cx="7433944" cy="5019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2700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2700" kern="0" spc="-3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b="1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在缓解期，可增选含嘌</a:t>
            </a:r>
            <a:r>
              <a:rPr sz="2700" b="1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呤中等量的第二类食</a:t>
            </a:r>
            <a:endParaRPr lang="en-US" altLang="en-US" sz="2700"/>
          </a:p>
          <a:p>
            <a:pPr algn="l" rtl="0" eaLnBrk="0">
              <a:lnSpc>
                <a:spcPct val="112000"/>
              </a:lnSpc>
            </a:pPr>
            <a:endParaRPr lang="en-US" altLang="en-US" sz="1000"/>
          </a:p>
          <a:p>
            <a:pPr marL="330200" algn="l" rtl="0" eaLnBrk="0">
              <a:lnSpc>
                <a:spcPct val="89000"/>
              </a:lnSpc>
              <a:spcBef>
                <a:spcPts val="810"/>
              </a:spcBef>
            </a:pPr>
            <a:r>
              <a:rPr sz="2700" kern="0" spc="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物，但应适量，</a:t>
            </a:r>
            <a:r>
              <a:rPr sz="2700" kern="0" spc="-3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如油脂每日不超过50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g,   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肉类</a:t>
            </a:r>
            <a:endParaRPr lang="en-US" altLang="en-US" sz="2700"/>
          </a:p>
          <a:p>
            <a:pPr marL="330200" algn="l" rtl="0" eaLnBrk="0">
              <a:lnSpc>
                <a:spcPct val="156000"/>
              </a:lnSpc>
              <a:spcBef>
                <a:spcPts val="40"/>
              </a:spcBef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消费每日不超过120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g, 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尤其不要在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一餐中进肉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食过多，</a:t>
            </a:r>
            <a:endParaRPr lang="en-US" altLang="en-US" sz="2700"/>
          </a:p>
          <a:p>
            <a:pPr algn="l" rtl="0" eaLnBrk="0">
              <a:lnSpc>
                <a:spcPct val="159000"/>
              </a:lnSpc>
            </a:pPr>
            <a:endParaRPr lang="en-US" altLang="en-US" sz="1000"/>
          </a:p>
          <a:p>
            <a:pPr marL="12700" algn="l" rtl="0" eaLnBrk="0">
              <a:lnSpc>
                <a:spcPct val="85000"/>
              </a:lnSpc>
              <a:spcBef>
                <a:spcPts val="815"/>
              </a:spcBef>
            </a:pPr>
            <a:r>
              <a:rPr sz="2700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2700" kern="0" spc="-30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b="1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不论在急性或缓解期，均应避免含嘌呤高的第</a:t>
            </a:r>
            <a:endParaRPr lang="en-US" altLang="en-US" sz="2700"/>
          </a:p>
          <a:p>
            <a:pPr marL="334645" indent="63500" algn="l" rtl="0" eaLnBrk="0">
              <a:lnSpc>
                <a:spcPct val="164000"/>
              </a:lnSpc>
              <a:spcBef>
                <a:spcPts val="15"/>
              </a:spcBef>
            </a:pPr>
            <a:r>
              <a:rPr sz="2700" b="1" kern="0" spc="-4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三类食物，</a:t>
            </a:r>
            <a:r>
              <a:rPr sz="2700" kern="0" spc="4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b="1" kern="0" spc="-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如动物内脏，沙丁鱼、</a:t>
            </a: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凤尾鱼、小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鱼干、牡蛎、蛤蜊、浓肉汁、浓鸡汤</a:t>
            </a:r>
            <a:r>
              <a:rPr sz="2700" b="1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及鱼汤、</a:t>
            </a:r>
            <a:endParaRPr lang="en-US" altLang="en-US" sz="2700"/>
          </a:p>
          <a:p>
            <a:pPr algn="l" rtl="0" eaLnBrk="0">
              <a:lnSpc>
                <a:spcPct val="101000"/>
              </a:lnSpc>
            </a:pPr>
            <a:endParaRPr lang="en-US" altLang="en-US" sz="1600"/>
          </a:p>
          <a:p>
            <a:pPr algn="l" rtl="0" eaLnBrk="0">
              <a:lnSpc>
                <a:spcPct val="13000"/>
              </a:lnSpc>
            </a:pPr>
            <a:endParaRPr lang="en-US" altLang="en-US" sz="100"/>
          </a:p>
          <a:p>
            <a:pPr marL="330200" algn="l" rtl="0" eaLnBrk="0">
              <a:lnSpc>
                <a:spcPct val="99000"/>
              </a:lnSpc>
            </a:pPr>
            <a:r>
              <a:rPr sz="2600" kern="0" spc="-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火锅汤等。</a:t>
            </a:r>
            <a:endParaRPr lang="en-US" altLang="en-US" sz="26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4"/>
          <p:cNvSpPr/>
          <p:nvPr/>
        </p:nvSpPr>
        <p:spPr>
          <a:xfrm>
            <a:off x="1282715" y="1229898"/>
            <a:ext cx="7081519" cy="4455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85000"/>
              </a:lnSpc>
            </a:pPr>
            <a:r>
              <a:rPr sz="2700" kern="0" spc="-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2700" kern="0" spc="-2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b="1" kern="0" spc="-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为了使用上的方便，</a:t>
            </a:r>
            <a:r>
              <a:rPr sz="2700" kern="0" spc="8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b="1" kern="0" spc="-1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一般将食物</a:t>
            </a:r>
            <a:r>
              <a:rPr sz="2700" b="1" kern="0" spc="-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按嘌呤含量</a:t>
            </a:r>
            <a:endParaRPr lang="en-US" altLang="en-US" sz="2700"/>
          </a:p>
          <a:p>
            <a:pPr marL="347345" algn="l" rtl="0" eaLnBrk="0">
              <a:lnSpc>
                <a:spcPts val="5050"/>
              </a:lnSpc>
            </a:pPr>
            <a:r>
              <a:rPr sz="2700" b="1" kern="0" spc="-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分为三类，供选择食物时参考：</a:t>
            </a:r>
            <a:endParaRPr lang="en-US" altLang="en-US" sz="2700"/>
          </a:p>
          <a:p>
            <a:pPr algn="l" rtl="0" eaLnBrk="0">
              <a:lnSpc>
                <a:spcPct val="195000"/>
              </a:lnSpc>
            </a:pPr>
            <a:endParaRPr lang="en-US" altLang="en-US" sz="1000"/>
          </a:p>
          <a:p>
            <a:pPr marL="69215" algn="l" rtl="0" eaLnBrk="0">
              <a:lnSpc>
                <a:spcPct val="92000"/>
              </a:lnSpc>
              <a:spcBef>
                <a:spcPts val="820"/>
              </a:spcBef>
            </a:pPr>
            <a:r>
              <a:rPr sz="2700" kern="0" spc="5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(1)第一类</a:t>
            </a:r>
            <a:r>
              <a:rPr sz="2700" kern="0" spc="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700" kern="0" spc="5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含嘌呤较少，100</a:t>
            </a:r>
            <a:r>
              <a:rPr sz="2700" kern="0" spc="50">
                <a:solidFill>
                  <a:srgbClr val="0036C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</a:t>
            </a:r>
            <a:r>
              <a:rPr sz="2700" kern="0" spc="5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含量&lt;50</a:t>
            </a:r>
            <a:r>
              <a:rPr sz="27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m</a:t>
            </a:r>
            <a:r>
              <a:rPr sz="2700" kern="0" spc="0">
                <a:solidFill>
                  <a:srgbClr val="0036C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</a:t>
            </a:r>
            <a:r>
              <a:rPr sz="2700" kern="0" spc="50">
                <a:solidFill>
                  <a:srgbClr val="003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en-US" sz="2700"/>
          </a:p>
          <a:p>
            <a:pPr algn="l" rtl="0" eaLnBrk="0">
              <a:lnSpc>
                <a:spcPct val="165000"/>
              </a:lnSpc>
            </a:pPr>
            <a:endParaRPr lang="en-US" altLang="en-US" sz="1000"/>
          </a:p>
          <a:p>
            <a:pPr algn="r" rtl="0" eaLnBrk="0">
              <a:lnSpc>
                <a:spcPct val="85000"/>
              </a:lnSpc>
              <a:spcBef>
                <a:spcPts val="820"/>
              </a:spcBef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1)谷薯类：大米、米粉、小米、糯米、大</a:t>
            </a:r>
            <a:endParaRPr lang="en-US" altLang="en-US" sz="2700"/>
          </a:p>
          <a:p>
            <a:pPr marL="342265" algn="l" rtl="0" eaLnBrk="0">
              <a:lnSpc>
                <a:spcPct val="158000"/>
              </a:lnSpc>
              <a:spcBef>
                <a:spcPts val="35"/>
              </a:spcBef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麦、小麦、荞麦、富强粉、面</a:t>
            </a: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粉、通心粉、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挂面、面条、面包、馒头、麦片、白薯、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马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铃薯、芋头。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textbox 66"/>
          <p:cNvSpPr/>
          <p:nvPr/>
        </p:nvSpPr>
        <p:spPr>
          <a:xfrm>
            <a:off x="679432" y="830663"/>
            <a:ext cx="7615555" cy="4992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25400" algn="l" rtl="0" eaLnBrk="0">
              <a:lnSpc>
                <a:spcPct val="97000"/>
              </a:lnSpc>
            </a:pPr>
            <a:r>
              <a:rPr sz="2700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2)蔬菜类： 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白菜、卷心菜、芥菜、芹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菜、青菜</a:t>
            </a:r>
            <a:endParaRPr lang="en-US" altLang="en-US" sz="2700"/>
          </a:p>
          <a:p>
            <a:pPr algn="r" rtl="0" eaLnBrk="0">
              <a:lnSpc>
                <a:spcPct val="86000"/>
              </a:lnSpc>
              <a:spcBef>
                <a:spcPts val="1850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叶、空心菜、芥蓝菜、茼蒿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菜、韭菜、黄瓜、苦</a:t>
            </a:r>
            <a:endParaRPr lang="en-US" altLang="en-US" sz="2700"/>
          </a:p>
          <a:p>
            <a:pPr marL="171450" algn="l" rtl="0" eaLnBrk="0">
              <a:lnSpc>
                <a:spcPct val="158000"/>
              </a:lnSpc>
              <a:spcBef>
                <a:spcPts val="10"/>
              </a:spcBef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瓜、冬瓜、南瓜、丝瓜、西葫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芦、菜花、茄子、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豆芽菜、青椒、萝卜、胡萝卜、洋葱、番茄、莴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苣、泡菜、咸菜、葱、姜、蒜头、荸荠。</a:t>
            </a:r>
            <a:endParaRPr lang="en-US" altLang="en-US" sz="2700"/>
          </a:p>
          <a:p>
            <a:pPr algn="l" rtl="0" eaLnBrk="0">
              <a:lnSpc>
                <a:spcPct val="158000"/>
              </a:lnSpc>
            </a:pPr>
            <a:endParaRPr lang="en-US" altLang="en-US" sz="1000"/>
          </a:p>
          <a:p>
            <a:pPr marL="12700" algn="l" rtl="0" eaLnBrk="0">
              <a:lnSpc>
                <a:spcPct val="86000"/>
              </a:lnSpc>
              <a:spcBef>
                <a:spcPts val="815"/>
              </a:spcBef>
            </a:pPr>
            <a:r>
              <a:rPr sz="2700" kern="0" spc="-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3)水果类：</a:t>
            </a:r>
            <a:r>
              <a:rPr sz="2700" kern="0" spc="53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橙、橘、苹果、梨、桃、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西瓜、哈密</a:t>
            </a:r>
            <a:endParaRPr lang="en-US" altLang="en-US" sz="2700"/>
          </a:p>
          <a:p>
            <a:pPr marL="171450" algn="l" rtl="0" eaLnBrk="0">
              <a:lnSpc>
                <a:spcPct val="161000"/>
              </a:lnSpc>
              <a:spcBef>
                <a:spcPts val="35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瓜、香蕉、菜果汁、果冻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、果干、糖、糖浆、果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酱。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textbox 68"/>
          <p:cNvSpPr/>
          <p:nvPr/>
        </p:nvSpPr>
        <p:spPr>
          <a:xfrm>
            <a:off x="850910" y="1548236"/>
            <a:ext cx="7458709" cy="4326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2700" kern="0" spc="8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4)蛋乳类：</a:t>
            </a:r>
            <a:r>
              <a:rPr sz="2700" kern="0" spc="-30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鸡蛋、鸭</a:t>
            </a:r>
            <a:r>
              <a:rPr sz="27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蛋、皮蛋、牛奶、奶</a:t>
            </a:r>
            <a:endParaRPr lang="en-US" altLang="en-US" sz="2700"/>
          </a:p>
          <a:p>
            <a:pPr marL="361950" algn="l" rtl="0" eaLnBrk="0">
              <a:lnSpc>
                <a:spcPts val="4940"/>
              </a:lnSpc>
            </a:pPr>
            <a:r>
              <a:rPr sz="2700" kern="0" spc="-2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粉、企司、</a:t>
            </a:r>
            <a:r>
              <a:rPr sz="2700" kern="0" spc="-15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酸</a:t>
            </a:r>
            <a:r>
              <a:rPr sz="2700" kern="0" spc="-46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15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奶 ( ×</a:t>
            </a:r>
            <a:r>
              <a:rPr sz="2700" kern="0" spc="-60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15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)</a:t>
            </a:r>
            <a:r>
              <a:rPr sz="2700" kern="0" spc="-66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150">
                <a:solidFill>
                  <a:srgbClr val="FF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</a:t>
            </a:r>
            <a:r>
              <a:rPr sz="2700" kern="0" spc="-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炼乳。</a:t>
            </a:r>
            <a:endParaRPr lang="en-US" altLang="en-US" sz="2700"/>
          </a:p>
          <a:p>
            <a:pPr algn="l" rtl="0" eaLnBrk="0">
              <a:lnSpc>
                <a:spcPct val="178000"/>
              </a:lnSpc>
            </a:pPr>
            <a:endParaRPr lang="en-US" altLang="en-US" sz="1000"/>
          </a:p>
          <a:p>
            <a:pPr marL="12700" algn="l" rtl="0" eaLnBrk="0">
              <a:lnSpc>
                <a:spcPct val="97000"/>
              </a:lnSpc>
              <a:spcBef>
                <a:spcPts val="815"/>
              </a:spcBef>
            </a:pPr>
            <a:r>
              <a:rPr sz="2700" kern="0" spc="-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2700" kern="0" spc="90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6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5)硬果及其他：</a:t>
            </a:r>
            <a:r>
              <a:rPr sz="2700" kern="0" spc="40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-60">
                <a:solidFill>
                  <a:srgbClr val="650032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猪血、猪皮、海参、</a:t>
            </a:r>
            <a:r>
              <a:rPr sz="2700" kern="0" spc="-70">
                <a:solidFill>
                  <a:srgbClr val="650032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海蜇</a:t>
            </a:r>
            <a:endParaRPr lang="en-US" altLang="en-US" sz="2700"/>
          </a:p>
          <a:p>
            <a:pPr marL="361950" algn="l" rtl="0" eaLnBrk="0">
              <a:lnSpc>
                <a:spcPct val="97000"/>
              </a:lnSpc>
              <a:spcBef>
                <a:spcPts val="1880"/>
              </a:spcBef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皮、海藻、红枣、葡萄干、木耳、蜂蜜、瓜</a:t>
            </a:r>
            <a:endParaRPr lang="en-US" altLang="en-US" sz="2700"/>
          </a:p>
          <a:p>
            <a:pPr algn="r" rtl="0" eaLnBrk="0">
              <a:lnSpc>
                <a:spcPct val="86000"/>
              </a:lnSpc>
              <a:spcBef>
                <a:spcPts val="1890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子、杏仁、栗子、莲子、花生、核桃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仁、花生</a:t>
            </a:r>
            <a:endParaRPr lang="en-US" altLang="en-US" sz="2700"/>
          </a:p>
          <a:p>
            <a:pPr marL="361950" algn="l" rtl="0" eaLnBrk="0">
              <a:lnSpc>
                <a:spcPct val="159000"/>
              </a:lnSpc>
              <a:spcBef>
                <a:spcPts val="40"/>
              </a:spcBef>
            </a:pP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酱、枸杞、茶、咖啡、碳酸氢钠、巧克力、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可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可、油脂(在限量中使用)。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textbox 70"/>
          <p:cNvSpPr/>
          <p:nvPr/>
        </p:nvSpPr>
        <p:spPr>
          <a:xfrm>
            <a:off x="577863" y="1057444"/>
            <a:ext cx="7638415" cy="4431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00"/>
              </a:lnSpc>
            </a:pPr>
            <a:endParaRPr lang="en-US" altLang="en-US" sz="100"/>
          </a:p>
          <a:p>
            <a:pPr marL="12700" algn="l" rtl="0" eaLnBrk="0">
              <a:lnSpc>
                <a:spcPct val="93000"/>
              </a:lnSpc>
            </a:pPr>
            <a:r>
              <a:rPr sz="2300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 </a:t>
            </a:r>
            <a:r>
              <a:rPr sz="2300" b="1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(2)第二类</a:t>
            </a:r>
            <a:r>
              <a:rPr sz="2300" kern="0" spc="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含嘌呤较高，1</a:t>
            </a:r>
            <a:r>
              <a:rPr sz="23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00</a:t>
            </a:r>
            <a:r>
              <a:rPr sz="2300" kern="0" spc="0">
                <a:solidFill>
                  <a:srgbClr val="0036C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</a:t>
            </a:r>
            <a:r>
              <a:rPr sz="23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含50～150</a:t>
            </a:r>
            <a:r>
              <a:rPr sz="2300" kern="0" spc="0">
                <a:solidFill>
                  <a:srgbClr val="0036CC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mg</a:t>
            </a:r>
            <a:r>
              <a:rPr sz="2300" kern="0" spc="0">
                <a:solidFill>
                  <a:srgbClr val="003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en-US" altLang="en-US" sz="2300"/>
          </a:p>
          <a:p>
            <a:pPr algn="l" rtl="0" eaLnBrk="0">
              <a:lnSpc>
                <a:spcPct val="153000"/>
              </a:lnSpc>
            </a:pPr>
            <a:endParaRPr lang="en-US" altLang="en-US" sz="1000"/>
          </a:p>
          <a:p>
            <a:pPr algn="r" rtl="0" eaLnBrk="0">
              <a:lnSpc>
                <a:spcPct val="86000"/>
              </a:lnSpc>
              <a:spcBef>
                <a:spcPts val="700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米糠、麦麸、麦胚、粗粮、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绿豆、红豆、花豆、豌</a:t>
            </a:r>
            <a:endParaRPr lang="en-US" altLang="en-US" sz="2300"/>
          </a:p>
          <a:p>
            <a:pPr marL="354965" algn="l" rtl="0" eaLnBrk="0">
              <a:lnSpc>
                <a:spcPts val="4465"/>
              </a:lnSpc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豆、菜豆、豆腐干、豆腐、青豆、豌豆、黑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豆。</a:t>
            </a:r>
            <a:endParaRPr lang="en-US" altLang="en-US" sz="23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marL="958215" algn="l" rtl="0" eaLnBrk="0">
              <a:lnSpc>
                <a:spcPct val="97000"/>
              </a:lnSpc>
              <a:spcBef>
                <a:spcPts val="700"/>
              </a:spcBef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猪肉、牛肉、小牛肉、羊肉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、鸡肉、兔肉、鸭、</a:t>
            </a:r>
            <a:endParaRPr lang="en-US" altLang="en-US" sz="2300"/>
          </a:p>
          <a:p>
            <a:pPr marL="359410" algn="l" rtl="0" eaLnBrk="0">
              <a:lnSpc>
                <a:spcPct val="98000"/>
              </a:lnSpc>
              <a:spcBef>
                <a:spcPts val="1730"/>
              </a:spcBef>
            </a:pPr>
            <a:r>
              <a:rPr sz="2300" b="1" kern="0" spc="-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鹅、鸽、火鸡、火腿、牛舌。</a:t>
            </a:r>
            <a:endParaRPr lang="en-US" altLang="en-US" sz="2300"/>
          </a:p>
          <a:p>
            <a:pPr algn="l" rtl="0" eaLnBrk="0">
              <a:lnSpc>
                <a:spcPct val="142000"/>
              </a:lnSpc>
            </a:pPr>
            <a:endParaRPr lang="en-US" altLang="en-US" sz="1000"/>
          </a:p>
          <a:p>
            <a:pPr marL="958215" algn="l" rtl="0" eaLnBrk="0">
              <a:lnSpc>
                <a:spcPct val="86000"/>
              </a:lnSpc>
              <a:spcBef>
                <a:spcPts val="695"/>
              </a:spcBef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鳝鱼、鳗鱼、鲤鱼、草鱼、鳕鱼、鲑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鱼、黑鲳鱼、</a:t>
            </a:r>
            <a:endParaRPr lang="en-US" altLang="en-US" sz="2300"/>
          </a:p>
          <a:p>
            <a:pPr marL="354965" algn="l" rtl="0" eaLnBrk="0">
              <a:lnSpc>
                <a:spcPct val="159000"/>
              </a:lnSpc>
              <a:spcBef>
                <a:spcPts val="15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大比目鱼、梭鱼、鱼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丸、虾、龙虾、乌贼、螃蟹、鲜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蘑、芦笋、四季豆、鲜豌豆、昆布、菠菜。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textbox 72"/>
          <p:cNvSpPr/>
          <p:nvPr/>
        </p:nvSpPr>
        <p:spPr>
          <a:xfrm>
            <a:off x="863628" y="1395155"/>
            <a:ext cx="7447915" cy="3698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6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  </a:t>
            </a:r>
            <a:r>
              <a:rPr sz="2600" kern="0" spc="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</a:t>
            </a:r>
            <a:r>
              <a:rPr sz="2600" b="1" kern="0" spc="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3)第三类</a:t>
            </a:r>
            <a:r>
              <a:rPr sz="2600" kern="0" spc="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2600" b="1" kern="0" spc="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含嘌呤高的食物，100</a:t>
            </a:r>
            <a:r>
              <a:rPr sz="2600" b="1" kern="0" spc="70">
                <a:solidFill>
                  <a:srgbClr val="003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</a:t>
            </a:r>
            <a:r>
              <a:rPr sz="2600" b="1" kern="0" spc="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含150～1</a:t>
            </a:r>
            <a:endParaRPr lang="en-US" altLang="en-US" sz="2600"/>
          </a:p>
          <a:p>
            <a:pPr algn="l" rtl="0" eaLnBrk="0">
              <a:lnSpc>
                <a:spcPct val="151000"/>
              </a:lnSpc>
            </a:pPr>
            <a:endParaRPr lang="en-US" altLang="en-US" sz="1000"/>
          </a:p>
          <a:p>
            <a:pPr marL="334645" algn="l" rtl="0" eaLnBrk="0">
              <a:lnSpc>
                <a:spcPct val="86000"/>
              </a:lnSpc>
              <a:spcBef>
                <a:spcPts val="730"/>
              </a:spcBef>
            </a:pPr>
            <a:r>
              <a:rPr sz="2400" b="1" kern="0" spc="-100">
                <a:solidFill>
                  <a:srgbClr val="003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000mg。</a:t>
            </a:r>
            <a:endParaRPr lang="en-US" altLang="en-US" sz="2400"/>
          </a:p>
          <a:p>
            <a:pPr algn="l" rtl="0" eaLnBrk="0">
              <a:lnSpc>
                <a:spcPct val="186000"/>
              </a:lnSpc>
            </a:pPr>
            <a:endParaRPr lang="en-US" altLang="en-US" sz="1000"/>
          </a:p>
          <a:p>
            <a:pPr marL="1066165" algn="l" rtl="0" eaLnBrk="0">
              <a:lnSpc>
                <a:spcPct val="86000"/>
              </a:lnSpc>
              <a:spcBef>
                <a:spcPts val="785"/>
              </a:spcBef>
            </a:pPr>
            <a:r>
              <a:rPr sz="26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猪肝、牛肝、牛肾、猪小肠、脑、胰脏、</a:t>
            </a:r>
            <a:endParaRPr lang="en-US" altLang="en-US" sz="2600"/>
          </a:p>
          <a:p>
            <a:pPr marL="361315" indent="31750" algn="l" rtl="0" eaLnBrk="0">
              <a:lnSpc>
                <a:spcPct val="163000"/>
              </a:lnSpc>
              <a:spcBef>
                <a:spcPts val="35"/>
              </a:spcBef>
            </a:pP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白带鱼、白鲇鱼、沙丁鱼、凤尾鱼、鲢鱼、鲱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鱼、蜻鱼、小鱼干、牡蛎、蛤蜊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、浓肉汁、浓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b="1" kern="0" spc="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鸡汤及肉汤、火锅汤、酵母粉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lang="en-US" altLang="en-US" sz="26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textbox 74"/>
          <p:cNvSpPr/>
          <p:nvPr/>
        </p:nvSpPr>
        <p:spPr>
          <a:xfrm>
            <a:off x="641366" y="1539673"/>
            <a:ext cx="7440930" cy="3604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·以上资料与分类，摘自多种来源，由于食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物品</a:t>
            </a:r>
            <a:endParaRPr lang="en-US" altLang="en-US" sz="2600"/>
          </a:p>
          <a:p>
            <a:pPr marL="361950" algn="l" rtl="0" eaLnBrk="0">
              <a:lnSpc>
                <a:spcPct val="163000"/>
              </a:lnSpc>
              <a:spcBef>
                <a:spcPts val="65"/>
              </a:spcBef>
            </a:pP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种，分析方法有别，所得结果不尽相同，而且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烹调方法对食物亦有影响，如肉类煮沸后，熟</a:t>
            </a:r>
            <a:r>
              <a:rPr sz="26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肉会丢失部分嘌呤到汤液中。</a:t>
            </a:r>
            <a:r>
              <a:rPr sz="2600" kern="0" spc="17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目前主张避免</a:t>
            </a:r>
            <a:r>
              <a:rPr sz="2600" kern="0" spc="16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含</a:t>
            </a:r>
            <a:r>
              <a:rPr sz="2600" kern="0" spc="-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kern="0" spc="1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嘌呤过高的食物，在药物的控制下，可不必计</a:t>
            </a:r>
            <a:r>
              <a:rPr sz="2600" kern="0" spc="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2600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较其绝对嘌呤含量。</a:t>
            </a:r>
            <a:endParaRPr lang="en-US" altLang="en-US" sz="26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textbox 76"/>
          <p:cNvSpPr/>
          <p:nvPr/>
        </p:nvSpPr>
        <p:spPr>
          <a:xfrm>
            <a:off x="571458" y="702104"/>
            <a:ext cx="7620634" cy="4580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en-US" altLang="en-US" sz="100"/>
          </a:p>
          <a:p>
            <a:pPr marL="1385570" algn="l" rtl="0" eaLnBrk="0">
              <a:lnSpc>
                <a:spcPct val="95000"/>
              </a:lnSpc>
            </a:pPr>
            <a:r>
              <a:rPr sz="4200" b="1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6.</a:t>
            </a:r>
            <a:r>
              <a:rPr sz="4200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4200" b="1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预防痛风的并发症</a:t>
            </a:r>
            <a:endParaRPr lang="en-US" altLang="en-US" sz="42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algn="l" rtl="0" eaLnBrk="0">
              <a:lnSpc>
                <a:spcPct val="108000"/>
              </a:lnSpc>
            </a:pPr>
            <a:endParaRPr lang="en-US" altLang="en-US" sz="1000"/>
          </a:p>
          <a:p>
            <a:pPr marL="12700" algn="l" rtl="0" eaLnBrk="0">
              <a:lnSpc>
                <a:spcPct val="86000"/>
              </a:lnSpc>
              <a:spcBef>
                <a:spcPts val="905"/>
              </a:spcBef>
            </a:pP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3000" kern="0" spc="-7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3000" b="1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痛风常并发或伴发肥胖、原发性高血压、</a:t>
            </a:r>
            <a:endParaRPr lang="en-US" altLang="en-US" sz="3000"/>
          </a:p>
          <a:p>
            <a:pPr algn="r" rtl="0" eaLnBrk="0">
              <a:lnSpc>
                <a:spcPts val="5745"/>
              </a:lnSpc>
            </a:pPr>
            <a:r>
              <a:rPr sz="3000" kern="0" spc="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高三酰</a:t>
            </a:r>
            <a:r>
              <a:rPr sz="3000" kern="0" spc="4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sz="3000" kern="0" spc="1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甘油血症、冠心病、糖尿病</a:t>
            </a:r>
            <a:r>
              <a:rPr sz="3000" kern="0" spc="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及脑</a:t>
            </a:r>
            <a:endParaRPr lang="en-US" altLang="en-US" sz="3000"/>
          </a:p>
          <a:p>
            <a:pPr algn="l" rtl="0" eaLnBrk="0">
              <a:lnSpc>
                <a:spcPct val="127000"/>
              </a:lnSpc>
            </a:pPr>
            <a:endParaRPr lang="en-US" altLang="en-US" sz="1000"/>
          </a:p>
          <a:p>
            <a:pPr marL="354330" algn="l" rtl="0" eaLnBrk="0">
              <a:lnSpc>
                <a:spcPct val="86000"/>
              </a:lnSpc>
              <a:spcBef>
                <a:spcPts val="905"/>
              </a:spcBef>
            </a:pPr>
            <a:r>
              <a:rPr sz="3000" b="1" kern="0" spc="1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血管疾病，且成为影响</a:t>
            </a:r>
            <a:r>
              <a:rPr sz="3000" b="1" kern="0" spc="1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痛风预后的重要原</a:t>
            </a:r>
            <a:endParaRPr lang="en-US" altLang="en-US" sz="3000"/>
          </a:p>
          <a:p>
            <a:pPr marL="354330" algn="l" rtl="0" eaLnBrk="0">
              <a:lnSpc>
                <a:spcPts val="5780"/>
              </a:lnSpc>
            </a:pPr>
            <a:r>
              <a:rPr sz="3000" b="1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因。这与胰岛素抵抗引起的糖类、脂类、</a:t>
            </a:r>
            <a:endParaRPr lang="en-US" altLang="en-US" sz="3000"/>
          </a:p>
          <a:p>
            <a:pPr algn="l" rtl="0" eaLnBrk="0">
              <a:lnSpc>
                <a:spcPct val="145000"/>
              </a:lnSpc>
            </a:pPr>
            <a:endParaRPr lang="en-US" altLang="en-US" sz="1000"/>
          </a:p>
          <a:p>
            <a:pPr algn="l" rtl="0" eaLnBrk="0">
              <a:lnSpc>
                <a:spcPct val="107000"/>
              </a:lnSpc>
            </a:pPr>
            <a:endParaRPr lang="en-US" altLang="en-US" sz="700"/>
          </a:p>
          <a:p>
            <a:pPr marL="348615" algn="l" rtl="0" eaLnBrk="0">
              <a:lnSpc>
                <a:spcPct val="97000"/>
              </a:lnSpc>
              <a:spcBef>
                <a:spcPts val="5"/>
              </a:spcBef>
            </a:pP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嘌呤等多种代谢紊乱有关。</a:t>
            </a:r>
            <a:endParaRPr lang="en-US" altLang="en-US" sz="30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textbox 78"/>
          <p:cNvSpPr/>
          <p:nvPr/>
        </p:nvSpPr>
        <p:spPr>
          <a:xfrm>
            <a:off x="1282714" y="1041387"/>
            <a:ext cx="6955790" cy="4444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algn="l" rtl="0" eaLnBrk="0">
              <a:lnSpc>
                <a:spcPct val="98000"/>
              </a:lnSpc>
            </a:pPr>
            <a:r>
              <a:rPr sz="1900" kern="0" spc="-1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1900" kern="0" spc="4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b="1" kern="0" spc="-1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7</a:t>
            </a:r>
            <a:r>
              <a:rPr sz="1900" kern="0" spc="-36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b="1" kern="0" spc="-1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.</a:t>
            </a:r>
            <a:r>
              <a:rPr sz="1900" kern="0" spc="-4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b="1" kern="0" spc="-12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其他</a:t>
            </a:r>
            <a:endParaRPr lang="en-US" altLang="en-US" sz="1900"/>
          </a:p>
          <a:p>
            <a:pPr marL="354965" indent="-271145" algn="l" rtl="0" eaLnBrk="0">
              <a:lnSpc>
                <a:spcPct val="137000"/>
              </a:lnSpc>
              <a:spcBef>
                <a:spcPts val="1715"/>
              </a:spcBef>
              <a:tabLst>
                <a:tab pos="881380"/>
              </a:tabLst>
            </a:pPr>
            <a:r>
              <a:rPr sz="1900" kern="0" spc="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		</a:t>
            </a:r>
            <a:r>
              <a:rPr sz="1900" kern="0" spc="9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不宜使用降低尿酸排泄的药物，其中包括与</a:t>
            </a:r>
            <a:r>
              <a:rPr sz="1900" kern="0" spc="8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营养有关的</a:t>
            </a:r>
            <a:r>
              <a:rPr sz="1900" kern="0" spc="-1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kern="0" spc="3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烟酸、维生素</a:t>
            </a:r>
            <a:r>
              <a:rPr sz="1900" kern="0" spc="30">
                <a:solidFill>
                  <a:srgbClr val="003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B1、</a:t>
            </a:r>
            <a:r>
              <a:rPr sz="1900" kern="0" spc="-190">
                <a:solidFill>
                  <a:srgbClr val="003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900" kern="0" spc="3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维生素</a:t>
            </a:r>
            <a:r>
              <a:rPr sz="1900" kern="0" spc="30">
                <a:solidFill>
                  <a:srgbClr val="003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B2。</a:t>
            </a:r>
            <a:r>
              <a:rPr sz="1900" kern="0" spc="-250">
                <a:solidFill>
                  <a:srgbClr val="0036CC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在营养与药物相互关系上，用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秋水仙碱、丙磺舒时，避免摄入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大剂量的维生素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C。</a:t>
            </a:r>
            <a:r>
              <a:rPr sz="1900" kern="0" spc="-4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反之，</a:t>
            </a:r>
            <a:endParaRPr lang="en-US" altLang="en-US" sz="1900"/>
          </a:p>
          <a:p>
            <a:pPr marL="354965" algn="l" rtl="0" eaLnBrk="0">
              <a:lnSpc>
                <a:spcPct val="143000"/>
              </a:lnSpc>
              <a:spcBef>
                <a:spcPts val="1450"/>
              </a:spcBef>
            </a:pPr>
            <a:r>
              <a:rPr sz="19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用吲哚美辛、保泰松、萘普生抗炎药物时，因能</a:t>
            </a:r>
            <a:r>
              <a:rPr sz="19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降低血中维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生素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水平，故应保证食物中有充足的维生素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C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长期使用抑 </a:t>
            </a:r>
            <a:r>
              <a:rPr sz="19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制尿酸生成的别嘌呤醇，必要时要补</a:t>
            </a:r>
            <a:r>
              <a:rPr sz="19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充铁。保泰松有钠水潴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留的药理作用，饮食中需要限制钠盐。有</a:t>
            </a:r>
            <a:r>
              <a:rPr sz="19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报道高果糖能使腺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kern="0" spc="9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嘌呤核苷酸分解代谢加强，从而使尿酸合成速度加快，故</a:t>
            </a:r>
            <a:r>
              <a:rPr sz="1900" kern="0" spc="8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应</a:t>
            </a:r>
            <a:endParaRPr lang="en-US" altLang="en-US" sz="1900"/>
          </a:p>
          <a:p>
            <a:pPr algn="l" rtl="0" eaLnBrk="0">
              <a:lnSpc>
                <a:spcPct val="102000"/>
              </a:lnSpc>
            </a:pPr>
            <a:endParaRPr lang="en-US" altLang="en-US" sz="1200"/>
          </a:p>
          <a:p>
            <a:pPr algn="l" rtl="0" eaLnBrk="0">
              <a:lnSpc>
                <a:spcPct val="11000"/>
              </a:lnSpc>
            </a:pPr>
            <a:endParaRPr lang="en-US" altLang="en-US" sz="100"/>
          </a:p>
          <a:p>
            <a:pPr marL="358775" algn="l" rtl="0" eaLnBrk="0">
              <a:lnSpc>
                <a:spcPts val="2235"/>
              </a:lnSpc>
            </a:pPr>
            <a:r>
              <a:rPr sz="1800" b="1" kern="0" spc="-17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避免。</a:t>
            </a:r>
            <a:endParaRPr lang="en-US" altLang="en-US" sz="1800"/>
          </a:p>
        </p:txBody>
      </p:sp>
      <p:sp>
        <p:nvSpPr>
          <p:cNvPr id="80" name="textbox 80"/>
          <p:cNvSpPr/>
          <p:nvPr/>
        </p:nvSpPr>
        <p:spPr>
          <a:xfrm>
            <a:off x="1320780" y="1656118"/>
            <a:ext cx="59055" cy="72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370"/>
              </a:lnSpc>
            </a:pP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●</a:t>
            </a:r>
            <a:endParaRPr lang="en-US" altLang="en-US" sz="3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rect"/>
          <p:cNvSpPr/>
          <p:nvPr/>
        </p:nvSpPr>
        <p:spPr>
          <a:xfrm>
            <a:off x="0" y="0"/>
            <a:ext cx="9150350" cy="6851650"/>
          </a:xfrm>
          <a:prstGeom prst="rect">
            <a:avLst/>
          </a:prstGeom>
          <a:solidFill>
            <a:srgbClr val="FFFFC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textbox 84"/>
          <p:cNvSpPr/>
          <p:nvPr/>
        </p:nvSpPr>
        <p:spPr>
          <a:xfrm>
            <a:off x="1282714" y="485360"/>
            <a:ext cx="6903719" cy="4925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/>
          </a:p>
          <a:p>
            <a:pPr marL="1079500" algn="l" rtl="0" eaLnBrk="0">
              <a:lnSpc>
                <a:spcPct val="97000"/>
              </a:lnSpc>
            </a:pPr>
            <a:r>
              <a:rPr sz="3800" b="1" kern="0" spc="140">
                <a:solidFill>
                  <a:srgbClr val="0036CC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急性发作期膳食举例</a:t>
            </a:r>
            <a:endParaRPr lang="en-US" altLang="en-US" sz="3800"/>
          </a:p>
          <a:p>
            <a:pPr algn="l" rtl="0" eaLnBrk="0">
              <a:lnSpc>
                <a:spcPct val="123000"/>
              </a:lnSpc>
            </a:pPr>
            <a:endParaRPr lang="en-US" altLang="en-US" sz="1000"/>
          </a:p>
          <a:p>
            <a:pPr algn="l" rtl="0" eaLnBrk="0">
              <a:lnSpc>
                <a:spcPct val="123000"/>
              </a:lnSpc>
            </a:pPr>
            <a:endParaRPr lang="en-US" altLang="en-US" sz="1000"/>
          </a:p>
          <a:p>
            <a:pPr algn="l" rtl="0" eaLnBrk="0">
              <a:lnSpc>
                <a:spcPct val="123000"/>
              </a:lnSpc>
            </a:pPr>
            <a:endParaRPr lang="en-US" altLang="en-US" sz="1000"/>
          </a:p>
          <a:p>
            <a:pPr marL="12700" algn="l" rtl="0" eaLnBrk="0">
              <a:lnSpc>
                <a:spcPct val="96000"/>
              </a:lnSpc>
              <a:spcBef>
                <a:spcPts val="580"/>
              </a:spcBef>
            </a:pP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1900" kern="0" spc="5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早餐    </a:t>
            </a:r>
            <a:r>
              <a:rPr sz="300" kern="0" spc="30" baseline="69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牛奶200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ml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sz="1900" b="1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小面包1个(面粉50</a:t>
            </a:r>
            <a:r>
              <a:rPr sz="19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</a:t>
            </a:r>
            <a:r>
              <a:rPr sz="1900" b="1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endParaRPr lang="en-US" altLang="en-US" sz="1900"/>
          </a:p>
          <a:p>
            <a:pPr marL="393700" algn="l" rtl="0" eaLnBrk="0">
              <a:lnSpc>
                <a:spcPct val="94000"/>
              </a:lnSpc>
              <a:spcBef>
                <a:spcPts val="1730"/>
              </a:spcBef>
            </a:pP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午餐</a:t>
            </a: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sz="1900" b="1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西红柿200</a:t>
            </a:r>
            <a:r>
              <a:rPr sz="1900" b="1" kern="0" spc="6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g,   </a:t>
            </a:r>
            <a:r>
              <a:rPr sz="1900" b="1" kern="0" spc="6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炒鸡蛋1</a:t>
            </a:r>
            <a:r>
              <a:rPr sz="1900" b="1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个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</a:t>
            </a:r>
            <a:r>
              <a:rPr sz="1900" b="1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拌黄瓜200</a:t>
            </a:r>
            <a:r>
              <a:rPr sz="1900" b="1" kern="0" spc="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        </a:t>
            </a:r>
            <a:r>
              <a:rPr sz="1900" b="1" kern="0" spc="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米饭</a:t>
            </a:r>
            <a:endParaRPr lang="en-US" altLang="en-US" sz="1900"/>
          </a:p>
          <a:p>
            <a:pPr marL="386715" algn="l" rtl="0" eaLnBrk="0">
              <a:lnSpc>
                <a:spcPts val="2655"/>
              </a:lnSpc>
              <a:spcBef>
                <a:spcPts val="1170"/>
              </a:spcBef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(米100</a:t>
            </a: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g)</a:t>
            </a:r>
            <a:endParaRPr lang="en-US" altLang="en-US" sz="1900"/>
          </a:p>
          <a:p>
            <a:pPr marL="12700" algn="l" rtl="0" eaLnBrk="0">
              <a:lnSpc>
                <a:spcPts val="2655"/>
              </a:lnSpc>
              <a:spcBef>
                <a:spcPts val="1390"/>
              </a:spcBef>
            </a:pP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·</a:t>
            </a:r>
            <a:r>
              <a:rPr sz="19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加餐    苹果1个(市品20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0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g)</a:t>
            </a:r>
            <a:endParaRPr lang="en-US" altLang="en-US" sz="1900"/>
          </a:p>
          <a:p>
            <a:pPr algn="l" rtl="0" eaLnBrk="0">
              <a:lnSpc>
                <a:spcPct val="107000"/>
              </a:lnSpc>
            </a:pPr>
            <a:endParaRPr lang="en-US" altLang="en-US" sz="1000"/>
          </a:p>
          <a:p>
            <a:pPr marL="12700" algn="l" rtl="0" eaLnBrk="0">
              <a:lnSpc>
                <a:spcPct val="95000"/>
              </a:lnSpc>
              <a:spcBef>
                <a:spcPts val="575"/>
              </a:spcBef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·       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晚餐    油菜100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g,</a:t>
            </a:r>
            <a:r>
              <a:rPr sz="1900" kern="0" spc="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熟鸡肉30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g, 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面条100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</a:t>
            </a:r>
            <a:r>
              <a:rPr sz="1900" kern="0" spc="3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(用菜汤，</a:t>
            </a:r>
            <a:endParaRPr lang="en-US" altLang="en-US" sz="1900"/>
          </a:p>
          <a:p>
            <a:pPr marL="342265" algn="l" rtl="0" eaLnBrk="0">
              <a:lnSpc>
                <a:spcPct val="94000"/>
              </a:lnSpc>
              <a:spcBef>
                <a:spcPts val="1305"/>
              </a:spcBef>
            </a:pPr>
            <a:r>
              <a:rPr sz="1900" kern="0" spc="1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不用鸡汤),奶汁100</a:t>
            </a:r>
            <a:r>
              <a:rPr sz="1900" kern="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g,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   </a:t>
            </a:r>
            <a:r>
              <a:rPr sz="1900" kern="0" spc="11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大白菜200</a:t>
            </a:r>
            <a:r>
              <a:rPr sz="1900" kern="0" spc="11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g</a:t>
            </a:r>
            <a:endParaRPr lang="en-US" altLang="en-US" sz="1900"/>
          </a:p>
          <a:p>
            <a:pPr algn="l" rtl="0" eaLnBrk="0">
              <a:lnSpc>
                <a:spcPct val="128000"/>
              </a:lnSpc>
            </a:pPr>
            <a:endParaRPr lang="en-US" altLang="en-US" sz="1000"/>
          </a:p>
          <a:p>
            <a:pPr marL="12700" algn="l" rtl="0" eaLnBrk="0">
              <a:lnSpc>
                <a:spcPct val="87000"/>
              </a:lnSpc>
              <a:spcBef>
                <a:spcPts val="580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●         </a:t>
            </a: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可供蛋白质5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6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g、</a:t>
            </a:r>
            <a:r>
              <a:rPr sz="1900" kern="0" spc="-4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脂肪45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g、</a:t>
            </a:r>
            <a:r>
              <a:rPr sz="1900" kern="0" spc="-5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糖类250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g、</a:t>
            </a:r>
            <a:r>
              <a:rPr sz="1900" kern="0" spc="-4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能量1629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kcal、</a:t>
            </a:r>
            <a:endParaRPr lang="en-US" altLang="en-US" sz="1900"/>
          </a:p>
          <a:p>
            <a:pPr marL="342265" algn="l" rtl="0" eaLnBrk="0">
              <a:lnSpc>
                <a:spcPts val="3650"/>
              </a:lnSpc>
            </a:pPr>
            <a:r>
              <a:rPr sz="1900" kern="0" spc="-50">
                <a:solidFill>
                  <a:srgbClr val="000000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嘌呤67</a:t>
            </a:r>
            <a:r>
              <a:rPr sz="1900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mg。</a:t>
            </a:r>
            <a:endParaRPr lang="en-US" altLang="en-US" sz="19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80350" cy="5581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https://d.book118.com/238024116120006042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9">
      <vt:lpstr>Arial</vt:lpstr>
      <vt:lpstr>Calibri</vt:lpstr>
      <vt:lpstr>黑体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2024-09-22T01:11:51.728</cp:lastPrinted>
  <dcterms:created xsi:type="dcterms:W3CDTF">2024-09-21T17:11:51Z</dcterms:created>
  <dcterms:modified xsi:type="dcterms:W3CDTF">2024-09-21T17:11:52Z</dcterms:modified>
</cp:coreProperties>
</file>