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E9976-E172-4C7A-AAB8-0626C52B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52587-FC4A-4E2D-B751-C0746CE4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71553-F65F-4671-8D12-EEAEF758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4115F-D980-41B0-A0DE-D58C54C9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15EEC-C4D0-4F4A-B7D6-FE02D6401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E164F-4DE6-4761-9E29-797E793A4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73E48-AB0A-412E-B9B2-096966FF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846C1-6F93-4F38-ABDC-C53EB1E8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1081B-81F7-4B6A-B122-91A3158A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A56F-4F4C-4D30-A0C9-DBFA3FC5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0FF4A-A58B-4A04-BD25-2B6A4E89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OverTx">
  <p:cSld name="标题和两项内容在文本之上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5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6"/>
          <p:cNvSpPr>
            <a:spLocks noGrp="1"/>
          </p:cNvSpPr>
          <p:nvPr>
            <p:ph type="ftr" sz="quarter" idx="1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0FE8D1B-927F-4225-8B53-AD3D286D8722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2524AA-92BC-40C8-9848-A647B7404C7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8DC6507-8D13-4A77-934F-5DCF0D5D4878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audio" Target="NULL" /><Relationship Id="rId5" Type="http://schemas.microsoft.com/office/2007/relationships/media" Target="file:///F:\mid\&#23665;&#26126;&#27700;&#31168;.mid" TargetMode="External" /><Relationship Id="rId6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Relationship Id="rId4" Type="http://schemas.openxmlformats.org/officeDocument/2006/relationships/audio" Target="../media/media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audio" Target="../media/media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slide" Target="slide2.xml" TargetMode="Internal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6057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ss"/>
          <p:cNvPicPr>
            <a:picLocks noChangeAspect="1"/>
          </p:cNvPicPr>
          <p:nvPr/>
        </p:nvPicPr>
        <p:blipFill>
          <a:blip r:embed="rId2">
            <a:lum bright="4001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</p:pic>
      <p:sp>
        <p:nvSpPr>
          <p:cNvPr id="4099" name="WordArt 3"/>
          <p:cNvSpPr>
            <a:spLocks noTextEdit="1"/>
          </p:cNvSpPr>
          <p:nvPr/>
        </p:nvSpPr>
        <p:spPr>
          <a:xfrm>
            <a:off x="3429000" y="1752600"/>
            <a:ext cx="2667000" cy="1752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spc="1800">
                <a:solidFill>
                  <a:srgbClr val="FF3399"/>
                </a:solidFill>
                <a:effectLst>
                  <a:outerShdw dist="45791" dir="3378595" algn="ctr" rotWithShape="0">
                    <a:srgbClr val="4D4D4D"/>
                  </a:outerShdw>
                </a:effectLst>
                <a:latin typeface="宋体" pitchFamily="2" charset="-122"/>
                <a:ea typeface="宋体" pitchFamily="2" charset="-122"/>
              </a:rPr>
              <a:t>巴东三峡</a:t>
            </a:r>
          </a:p>
        </p:txBody>
      </p:sp>
      <p:sp>
        <p:nvSpPr>
          <p:cNvPr id="4100" name="WordArt 4"/>
          <p:cNvSpPr>
            <a:spLocks noTextEdit="1"/>
          </p:cNvSpPr>
          <p:nvPr/>
        </p:nvSpPr>
        <p:spPr>
          <a:xfrm>
            <a:off x="3886200" y="3886200"/>
            <a:ext cx="20574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spc="720">
                <a:solidFill>
                  <a:srgbClr val="3366FF"/>
                </a:solidFill>
                <a:effectLst>
                  <a:outerShdw dist="45791" dir="3378595" algn="ctr" rotWithShape="0">
                    <a:srgbClr val="4D4D4D"/>
                  </a:outerShdw>
                </a:effectLst>
                <a:latin typeface="宋体" pitchFamily="2" charset="-122"/>
                <a:ea typeface="宋体" pitchFamily="2" charset="-122"/>
              </a:rPr>
              <a:t>刘大杰</a:t>
            </a:r>
          </a:p>
        </p:txBody>
      </p:sp>
      <p:pic>
        <p:nvPicPr>
          <p:cNvPr id="5126" name="山明水秀.mid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371600" y="6270625"/>
            <a:ext cx="4114800" cy="1952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0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2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5" descr="739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95400"/>
            <a:ext cx="9144000" cy="5791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Text Box 4"/>
          <p:cNvSpPr txBox="1"/>
          <p:nvPr/>
        </p:nvSpPr>
        <p:spPr>
          <a:xfrm>
            <a:off x="142875" y="357188"/>
            <a:ext cx="8763000" cy="1878012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>
                <a:solidFill>
                  <a:srgbClr val="FF0066"/>
                </a:solidFill>
                <a:latin typeface="Arial" pitchFamily="34" charset="0"/>
                <a:ea typeface="隶书" pitchFamily="49" charset="-122"/>
              </a:rPr>
              <a:t>三峡简介</a:t>
            </a: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1800" b="1">
                <a:solidFill>
                  <a:srgbClr val="3366FF"/>
                </a:solidFill>
                <a:latin typeface="楷体_GB2312"/>
                <a:ea typeface="楷体_GB2312"/>
              </a:rPr>
              <a:t>   </a:t>
            </a:r>
            <a:r>
              <a:rPr lang="zh-CN" altLang="en-US" sz="2400" b="1">
                <a:latin typeface="楷体_GB2312"/>
                <a:ea typeface="楷体_GB2312"/>
              </a:rPr>
              <a:t>长江三峡西起重庆奉节白帝城，东到湖北宜昌南津关，全长</a:t>
            </a:r>
            <a:r>
              <a:rPr lang="en-US" altLang="zh-CN" sz="2400" b="1">
                <a:latin typeface="楷体_GB2312"/>
                <a:ea typeface="楷体_GB2312"/>
              </a:rPr>
              <a:t>193</a:t>
            </a:r>
            <a:r>
              <a:rPr lang="zh-CN" altLang="en-US" sz="2400" b="1">
                <a:latin typeface="楷体_GB2312"/>
                <a:ea typeface="楷体_GB2312"/>
              </a:rPr>
              <a:t>公里，自西向东由</a:t>
            </a:r>
            <a:r>
              <a:rPr lang="zh-CN" altLang="en-US" sz="2400" b="1">
                <a:latin typeface="Arial" pitchFamily="34" charset="0"/>
                <a:ea typeface="楷体_GB2312"/>
              </a:rPr>
              <a:t>瞿塘峡、巫峡、西陵峡组成，</a:t>
            </a:r>
            <a:r>
              <a:rPr lang="zh-CN" altLang="en-US" sz="2400" b="1">
                <a:latin typeface="楷体_GB2312"/>
                <a:ea typeface="楷体_GB2312"/>
              </a:rPr>
              <a:t>长江三峡为万里长江上游最为雄伟壮丽的峡谷，被游人誉为</a:t>
            </a:r>
            <a:r>
              <a:rPr lang="zh-CN" altLang="en-US" sz="2400" b="1">
                <a:latin typeface="Arial" pitchFamily="34" charset="0"/>
                <a:ea typeface="楷体_GB2312"/>
              </a:rPr>
              <a:t>“</a:t>
            </a:r>
            <a:r>
              <a:rPr lang="zh-CN" altLang="en-US" sz="2400" b="1">
                <a:latin typeface="楷体_GB2312"/>
                <a:ea typeface="楷体_GB2312"/>
              </a:rPr>
              <a:t>山水画廊</a:t>
            </a:r>
            <a:r>
              <a:rPr lang="zh-CN" altLang="en-US" sz="2400" b="1">
                <a:latin typeface="Arial" pitchFamily="34" charset="0"/>
                <a:ea typeface="楷体_GB2312"/>
              </a:rPr>
              <a:t>”</a:t>
            </a:r>
            <a:r>
              <a:rPr lang="zh-CN" altLang="en-US" sz="2400" b="1">
                <a:latin typeface="楷体_GB2312"/>
                <a:ea typeface="楷体_GB2312"/>
              </a:rPr>
              <a:t>。</a:t>
            </a:r>
          </a:p>
        </p:txBody>
      </p:sp>
      <p:sp>
        <p:nvSpPr>
          <p:cNvPr id="5124" name="Rectangle 3"/>
          <p:cNvSpPr/>
          <p:nvPr/>
        </p:nvSpPr>
        <p:spPr>
          <a:xfrm>
            <a:off x="381000" y="2438400"/>
            <a:ext cx="457200" cy="466725"/>
          </a:xfrm>
          <a:prstGeom prst="rect">
            <a:avLst/>
          </a:prstGeom>
          <a:solidFill>
            <a:schemeClr val="folHlink"/>
          </a:solidFill>
          <a:ln w="9525" cap="flat" cmpd="sng">
            <a:solidFill>
              <a:srgbClr val="FF99CC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 b="1">
                <a:solidFill>
                  <a:srgbClr val="3366FF"/>
                </a:solidFill>
                <a:latin typeface="Arial" pitchFamily="34" charset="0"/>
                <a:ea typeface="黑体" pitchFamily="49" charset="-122"/>
              </a:rPr>
              <a:t>重</a:t>
            </a:r>
          </a:p>
        </p:txBody>
      </p:sp>
      <p:sp>
        <p:nvSpPr>
          <p:cNvPr id="5125" name="Rectangle 2"/>
          <p:cNvSpPr/>
          <p:nvPr/>
        </p:nvSpPr>
        <p:spPr>
          <a:xfrm>
            <a:off x="381000" y="3810000"/>
            <a:ext cx="403225" cy="396875"/>
          </a:xfrm>
          <a:prstGeom prst="rect">
            <a:avLst/>
          </a:prstGeom>
          <a:solidFill>
            <a:schemeClr val="folHlink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3366FF"/>
                </a:solidFill>
                <a:latin typeface="Arial" pitchFamily="34" charset="0"/>
                <a:ea typeface="黑体" pitchFamily="49" charset="-122"/>
              </a:rPr>
              <a:t>庆</a:t>
            </a:r>
          </a:p>
        </p:txBody>
      </p:sp>
    </p:spTree>
  </p:cSld>
  <p:clrMapOvr>
    <a:masterClrMapping/>
  </p:clrMapOvr>
  <p:transition>
    <p:cover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4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038B5F9-6BEC-4DA8-9503-FA9796CC80E5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title"/>
          </p:nvPr>
        </p:nvSpPr>
        <p:spPr>
          <a:xfrm>
            <a:off x="827088" y="981075"/>
            <a:ext cx="7848600" cy="144463"/>
          </a:xfrm>
        </p:spPr>
        <p:txBody>
          <a:bodyPr vert="horz" wrap="square" lIns="91440" tIns="45720" rIns="91440" bIns="45720" numCol="1" rtlCol="0" anchor="ctr" anchorCtr="0" compatLnSpc="1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5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148" name="WordArt 12"/>
          <p:cNvSpPr>
            <a:spLocks noTextEdit="1"/>
          </p:cNvSpPr>
          <p:nvPr/>
        </p:nvSpPr>
        <p:spPr>
          <a:xfrm>
            <a:off x="2057400" y="3203575"/>
            <a:ext cx="50292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请在此键入您自己的内容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pic>
        <p:nvPicPr>
          <p:cNvPr id="6149" name="Picture 13" descr="qutangxia11"/>
          <p:cNvPicPr>
            <a:picLocks noChangeAspect="1"/>
          </p:cNvPicPr>
          <p:nvPr/>
        </p:nvPicPr>
        <p:blipFill>
          <a:blip r:embed="rId2"/>
          <a:srcRect l="2364" b="13036"/>
          <a:stretch>
            <a:fillRect/>
          </a:stretch>
        </p:blipFill>
        <p:spPr>
          <a:xfrm>
            <a:off x="395288" y="2276475"/>
            <a:ext cx="8928100" cy="4133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0" name="Picture 14" descr="qutangxia11"/>
          <p:cNvPicPr>
            <a:picLocks noChangeAspect="1"/>
          </p:cNvPicPr>
          <p:nvPr/>
        </p:nvPicPr>
        <p:blipFill>
          <a:blip r:embed="rId2"/>
          <a:srcRect l="2103" t="6306" r="2222" b="12772"/>
          <a:stretch>
            <a:fillRect/>
          </a:stretch>
        </p:blipFill>
        <p:spPr>
          <a:xfrm>
            <a:off x="395288" y="0"/>
            <a:ext cx="8748712" cy="58054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51" name="Picture 15" descr="qutangxia11"/>
          <p:cNvPicPr>
            <a:picLocks noChangeAspect="1"/>
          </p:cNvPicPr>
          <p:nvPr/>
        </p:nvPicPr>
        <p:blipFill>
          <a:blip r:embed="rId2"/>
          <a:srcRect b="12737"/>
          <a:stretch>
            <a:fillRect/>
          </a:stretch>
        </p:blipFill>
        <p:spPr>
          <a:xfrm>
            <a:off x="0" y="-1549400"/>
            <a:ext cx="9540875" cy="6410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24" name="Rectangle 16"/>
          <p:cNvSpPr/>
          <p:nvPr/>
        </p:nvSpPr>
        <p:spPr>
          <a:xfrm>
            <a:off x="0" y="785813"/>
            <a:ext cx="8929688" cy="301942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4800">
                <a:solidFill>
                  <a:srgbClr val="FF0000"/>
                </a:solidFill>
              </a:rPr>
              <a:t>         </a:t>
            </a:r>
            <a:r>
              <a:rPr lang="zh-CN" altLang="en-US" sz="4800">
                <a:solidFill>
                  <a:srgbClr val="FF0000"/>
                </a:solidFill>
              </a:rPr>
              <a:t>：刘大杰（</a:t>
            </a:r>
            <a:r>
              <a:rPr lang="en-US" altLang="zh-CN" sz="4800">
                <a:solidFill>
                  <a:srgbClr val="FF0000"/>
                </a:solidFill>
              </a:rPr>
              <a:t>1904—1977</a:t>
            </a:r>
            <a:r>
              <a:rPr lang="zh-CN" altLang="en-US" sz="4800">
                <a:solidFill>
                  <a:srgbClr val="FF0000"/>
                </a:solidFill>
              </a:rPr>
              <a:t>）现代学者、作家。本文记述的是他乘船逆流而上，游历长江三峡的见闻与感受。</a:t>
            </a:r>
          </a:p>
        </p:txBody>
      </p:sp>
      <p:sp>
        <p:nvSpPr>
          <p:cNvPr id="6153" name="WordArt 17"/>
          <p:cNvSpPr>
            <a:spLocks noTextEdit="1"/>
          </p:cNvSpPr>
          <p:nvPr/>
        </p:nvSpPr>
        <p:spPr>
          <a:xfrm>
            <a:off x="0" y="142875"/>
            <a:ext cx="1619250" cy="15128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699999" algn="ctr" rotWithShape="0">
                    <a:srgbClr val="C0C0C0">
                      <a:alpha val="79999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作者</a:t>
            </a: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1" name="Rectangle 3"/>
          <p:cNvSpPr>
            <a:spLocks noGrp="1"/>
          </p:cNvSpPr>
          <p:nvPr>
            <p:ph idx="1"/>
          </p:nvPr>
        </p:nvSpPr>
        <p:spPr>
          <a:xfrm>
            <a:off x="609600" y="1981200"/>
            <a:ext cx="8077200" cy="4114800"/>
          </a:xfrm>
          <a:solidFill>
            <a:srgbClr val="FFFFFF">
              <a:alpha val="100000"/>
            </a:srgbClr>
          </a:solidFill>
          <a:ln>
            <a:solidFill>
              <a:srgbClr val="000000">
                <a:alpha val="100000"/>
              </a:srgbClr>
            </a:solidFill>
            <a:miter lim="800000"/>
          </a:ln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zh-CN" altLang="en-US" sz="6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给下面的字注音</a:t>
            </a:r>
            <a:r>
              <a:rPr lang="en-US" altLang="zh-CN" sz="6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6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袅     崆     秭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6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壑     夔     浣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60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滟     滪     瞿        </a:t>
            </a:r>
          </a:p>
        </p:txBody>
      </p:sp>
      <p:sp>
        <p:nvSpPr>
          <p:cNvPr id="7171" name="Text Box 4"/>
          <p:cNvSpPr txBox="1"/>
          <p:nvPr/>
        </p:nvSpPr>
        <p:spPr>
          <a:xfrm>
            <a:off x="1676400" y="3352800"/>
            <a:ext cx="1371600" cy="214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zh-CN" sz="1800"/>
          </a:p>
        </p:txBody>
      </p:sp>
      <p:sp>
        <p:nvSpPr>
          <p:cNvPr id="7172" name="Text Box 6"/>
          <p:cNvSpPr txBox="1"/>
          <p:nvPr/>
        </p:nvSpPr>
        <p:spPr>
          <a:xfrm>
            <a:off x="1676400" y="3200400"/>
            <a:ext cx="1447800" cy="2143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zh-CN" sz="1800"/>
          </a:p>
        </p:txBody>
      </p:sp>
      <p:sp>
        <p:nvSpPr>
          <p:cNvPr id="22535" name="Text Box 7"/>
          <p:cNvSpPr txBox="1"/>
          <p:nvPr/>
        </p:nvSpPr>
        <p:spPr>
          <a:xfrm>
            <a:off x="1828800" y="3048000"/>
            <a:ext cx="15240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800"/>
              <a:t>(niǎo)</a:t>
            </a:r>
          </a:p>
        </p:txBody>
      </p:sp>
      <p:sp>
        <p:nvSpPr>
          <p:cNvPr id="22536" name="Text Box 8"/>
          <p:cNvSpPr txBox="1"/>
          <p:nvPr/>
        </p:nvSpPr>
        <p:spPr>
          <a:xfrm>
            <a:off x="4419600" y="2971800"/>
            <a:ext cx="15240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(kōng)</a:t>
            </a:r>
          </a:p>
        </p:txBody>
      </p:sp>
      <p:sp>
        <p:nvSpPr>
          <p:cNvPr id="22538" name="Text Box 10"/>
          <p:cNvSpPr txBox="1"/>
          <p:nvPr/>
        </p:nvSpPr>
        <p:spPr>
          <a:xfrm>
            <a:off x="7086600" y="2971800"/>
            <a:ext cx="16002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(zǐ)</a:t>
            </a:r>
          </a:p>
        </p:txBody>
      </p:sp>
      <p:sp>
        <p:nvSpPr>
          <p:cNvPr id="22539" name="Text Box 11"/>
          <p:cNvSpPr txBox="1"/>
          <p:nvPr/>
        </p:nvSpPr>
        <p:spPr>
          <a:xfrm>
            <a:off x="1828800" y="4038600"/>
            <a:ext cx="16764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(hè)</a:t>
            </a:r>
          </a:p>
        </p:txBody>
      </p:sp>
      <p:sp>
        <p:nvSpPr>
          <p:cNvPr id="22540" name="Text Box 12"/>
          <p:cNvSpPr txBox="1"/>
          <p:nvPr/>
        </p:nvSpPr>
        <p:spPr>
          <a:xfrm>
            <a:off x="4572000" y="4038600"/>
            <a:ext cx="11430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(kuí)</a:t>
            </a:r>
          </a:p>
        </p:txBody>
      </p:sp>
      <p:sp>
        <p:nvSpPr>
          <p:cNvPr id="22541" name="Text Box 13"/>
          <p:cNvSpPr txBox="1"/>
          <p:nvPr/>
        </p:nvSpPr>
        <p:spPr>
          <a:xfrm>
            <a:off x="7086600" y="4114800"/>
            <a:ext cx="1524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000"/>
              <a:t>(huàn)</a:t>
            </a:r>
          </a:p>
        </p:txBody>
      </p:sp>
      <p:sp>
        <p:nvSpPr>
          <p:cNvPr id="22542" name="Text Box 14"/>
          <p:cNvSpPr txBox="1"/>
          <p:nvPr/>
        </p:nvSpPr>
        <p:spPr>
          <a:xfrm>
            <a:off x="1752600" y="5105400"/>
            <a:ext cx="17526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(yàn)</a:t>
            </a:r>
          </a:p>
        </p:txBody>
      </p:sp>
      <p:sp>
        <p:nvSpPr>
          <p:cNvPr id="22543" name="Text Box 15"/>
          <p:cNvSpPr txBox="1"/>
          <p:nvPr/>
        </p:nvSpPr>
        <p:spPr>
          <a:xfrm>
            <a:off x="4419600" y="5105400"/>
            <a:ext cx="17526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(yù)</a:t>
            </a:r>
          </a:p>
        </p:txBody>
      </p:sp>
      <p:sp>
        <p:nvSpPr>
          <p:cNvPr id="22544" name="Text Box 16"/>
          <p:cNvSpPr txBox="1"/>
          <p:nvPr/>
        </p:nvSpPr>
        <p:spPr>
          <a:xfrm>
            <a:off x="7010400" y="5029200"/>
            <a:ext cx="15240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en-US" altLang="zh-CN" sz="4400"/>
              <a:t>(qú)</a:t>
            </a:r>
          </a:p>
        </p:txBody>
      </p:sp>
      <p:sp>
        <p:nvSpPr>
          <p:cNvPr id="22546" name="Rectangle 18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5400" b="1">
                <a:solidFill>
                  <a:srgbClr val="FF0000"/>
                </a:solidFill>
              </a:rPr>
              <a:t>字词检测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5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/>
      <p:bldP spid="22535" grpId="1"/>
      <p:bldP spid="22536" grpId="2"/>
      <p:bldP spid="22538" grpId="3"/>
      <p:bldP spid="22539" grpId="4"/>
      <p:bldP spid="22540" grpId="5"/>
      <p:bldP spid="22541" grpId="6"/>
      <p:bldP spid="22542" grpId="7"/>
      <p:bldP spid="22543" grpId="8"/>
      <p:bldP spid="22544" grpId="9"/>
      <p:bldP spid="22546" grpId="1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Rectangle 3"/>
          <p:cNvSpPr>
            <a:spLocks noGrp="1"/>
          </p:cNvSpPr>
          <p:nvPr>
            <p:ph idx="1"/>
          </p:nvPr>
        </p:nvSpPr>
        <p:spPr>
          <a:xfrm>
            <a:off x="457200" y="1981200"/>
            <a:ext cx="8305800" cy="4419600"/>
          </a:xfrm>
          <a:solidFill>
            <a:srgbClr val="FFFFFF">
              <a:alpha val="100000"/>
            </a:srgbClr>
          </a:solidFill>
          <a:ln>
            <a:solidFill>
              <a:srgbClr val="000000">
                <a:alpha val="100000"/>
              </a:srgbClr>
            </a:solidFill>
            <a:miter lim="800000"/>
          </a:ln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凝望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玲珑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险峻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袅袅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悬崖绝壁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浣妆</a:t>
            </a:r>
            <a:r>
              <a:rPr lang="en-US" altLang="zh-CN" sz="44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:</a:t>
            </a:r>
          </a:p>
        </p:txBody>
      </p:sp>
      <p:sp>
        <p:nvSpPr>
          <p:cNvPr id="23556" name="Text Box 4"/>
          <p:cNvSpPr txBox="1"/>
          <p:nvPr/>
        </p:nvSpPr>
        <p:spPr>
          <a:xfrm>
            <a:off x="2514600" y="1981200"/>
            <a:ext cx="6629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聚精会神地望着。</a:t>
            </a:r>
          </a:p>
        </p:txBody>
      </p:sp>
      <p:sp>
        <p:nvSpPr>
          <p:cNvPr id="23557" name="Text Box 5"/>
          <p:cNvSpPr txBox="1"/>
          <p:nvPr/>
        </p:nvSpPr>
        <p:spPr>
          <a:xfrm>
            <a:off x="2667000" y="2667000"/>
            <a:ext cx="54864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精巧细致</a:t>
            </a:r>
            <a:r>
              <a:rPr lang="zh-CN" altLang="en-US" sz="4000" b="1"/>
              <a:t>。</a:t>
            </a:r>
          </a:p>
        </p:txBody>
      </p:sp>
      <p:sp>
        <p:nvSpPr>
          <p:cNvPr id="23558" name="Text Box 6"/>
          <p:cNvSpPr txBox="1"/>
          <p:nvPr/>
        </p:nvSpPr>
        <p:spPr>
          <a:xfrm>
            <a:off x="2667000" y="3505200"/>
            <a:ext cx="5410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高而险。</a:t>
            </a:r>
          </a:p>
        </p:txBody>
      </p:sp>
      <p:sp>
        <p:nvSpPr>
          <p:cNvPr id="23559" name="Text Box 7"/>
          <p:cNvSpPr txBox="1"/>
          <p:nvPr/>
        </p:nvSpPr>
        <p:spPr>
          <a:xfrm>
            <a:off x="2590800" y="4191000"/>
            <a:ext cx="4800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形容烟气缭绕上升。</a:t>
            </a:r>
          </a:p>
        </p:txBody>
      </p:sp>
      <p:sp>
        <p:nvSpPr>
          <p:cNvPr id="23560" name="Text Box 8"/>
          <p:cNvSpPr txBox="1"/>
          <p:nvPr/>
        </p:nvSpPr>
        <p:spPr>
          <a:xfrm>
            <a:off x="3429000" y="4953000"/>
            <a:ext cx="5715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高而陡的不能攀援的山崖。</a:t>
            </a:r>
          </a:p>
        </p:txBody>
      </p:sp>
      <p:sp>
        <p:nvSpPr>
          <p:cNvPr id="23561" name="Text Box 9"/>
          <p:cNvSpPr txBox="1"/>
          <p:nvPr/>
        </p:nvSpPr>
        <p:spPr>
          <a:xfrm>
            <a:off x="2667000" y="5715000"/>
            <a:ext cx="5486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 b="1"/>
              <a:t>梳洗打扮。</a:t>
            </a:r>
          </a:p>
        </p:txBody>
      </p:sp>
      <p:sp>
        <p:nvSpPr>
          <p:cNvPr id="23562" name="Rectangle 10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5400" b="1">
                <a:solidFill>
                  <a:srgbClr val="0000FF"/>
                </a:solidFill>
              </a:rPr>
              <a:t>解释下面词语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/>
      <p:bldP spid="23556" grpId="1"/>
      <p:bldP spid="23557" grpId="2"/>
      <p:bldP spid="23558" grpId="3"/>
      <p:bldP spid="23559" grpId="4"/>
      <p:bldP spid="23560" grpId="5"/>
      <p:bldP spid="23561" grpId="6"/>
      <p:bldP spid="23562" grpId="7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90F3AA0-05F3-4EC2-B923-BB88FD6527C9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219" name="WordArt 4" descr="白色大理石"/>
          <p:cNvSpPr>
            <a:spLocks noTextEdit="1"/>
          </p:cNvSpPr>
          <p:nvPr/>
        </p:nvSpPr>
        <p:spPr>
          <a:xfrm>
            <a:off x="428625" y="330200"/>
            <a:ext cx="4714875" cy="1243013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5977"/>
              </a:avLst>
            </a:prstTxWarp>
            <a:normAutofit/>
            <a:scene3d>
              <a:camera prst="legacyObliqueRight">
                <a:rot lat="0" lon="0" rev="0"/>
              </a:camera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blipFill rotWithShape="0">
                  <a:blip r:embed="rId2"/>
                  <a:stretch>
                    <a:fillRect/>
                  </a:stretch>
                </a:blipFill>
                <a:latin typeface="+mn-ea"/>
                <a:ea typeface="+mn-ea"/>
              </a:rPr>
              <a:t>情节梳理</a:t>
            </a:r>
            <a:endParaRPr lang="zh-CN" altLang="en-US" sz="3600">
              <a:blipFill rotWithShape="0">
                <a:blip r:embed="rId2"/>
                <a:stretch>
                  <a:fillRect/>
                </a:stretch>
              </a:blipFill>
              <a:latin typeface="+mn-ea"/>
              <a:ea typeface="+mn-ea"/>
            </a:endParaRPr>
          </a:p>
        </p:txBody>
      </p:sp>
      <p:sp>
        <p:nvSpPr>
          <p:cNvPr id="35847" name="Text Box 7"/>
          <p:cNvSpPr txBox="1"/>
          <p:nvPr/>
        </p:nvSpPr>
        <p:spPr>
          <a:xfrm>
            <a:off x="485775" y="1700213"/>
            <a:ext cx="915988" cy="417671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/>
              <a:t>       </a:t>
            </a:r>
            <a:r>
              <a:rPr lang="zh-CN" altLang="en-US" sz="4800"/>
              <a:t>巴东山峡</a:t>
            </a:r>
          </a:p>
        </p:txBody>
      </p:sp>
      <p:sp>
        <p:nvSpPr>
          <p:cNvPr id="35848" name="Text Box 8"/>
          <p:cNvSpPr txBox="1"/>
          <p:nvPr/>
        </p:nvSpPr>
        <p:spPr>
          <a:xfrm>
            <a:off x="1619250" y="1916113"/>
            <a:ext cx="6716713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/>
              <a:t>第一部分、游三峡总的感受：山水险恶，令人赞叹</a:t>
            </a:r>
          </a:p>
        </p:txBody>
      </p:sp>
      <p:sp>
        <p:nvSpPr>
          <p:cNvPr id="35849" name="Text Box 9"/>
          <p:cNvSpPr txBox="1"/>
          <p:nvPr/>
        </p:nvSpPr>
        <p:spPr>
          <a:xfrm>
            <a:off x="1547813" y="3284538"/>
            <a:ext cx="712787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/>
              <a:t>第二部分、游三峡的所见所闻：突出表现了三峡的奇险、秀丽</a:t>
            </a:r>
          </a:p>
        </p:txBody>
      </p:sp>
      <p:sp>
        <p:nvSpPr>
          <p:cNvPr id="9223" name="Text Box 11"/>
          <p:cNvSpPr txBox="1"/>
          <p:nvPr/>
        </p:nvSpPr>
        <p:spPr>
          <a:xfrm>
            <a:off x="1706563" y="4570413"/>
            <a:ext cx="6897687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endParaRPr lang="zh-CN" altLang="zh-CN" sz="1800"/>
          </a:p>
        </p:txBody>
      </p:sp>
      <p:sp>
        <p:nvSpPr>
          <p:cNvPr id="35852" name="Text Box 12"/>
          <p:cNvSpPr txBox="1"/>
          <p:nvPr/>
        </p:nvSpPr>
        <p:spPr>
          <a:xfrm>
            <a:off x="1635125" y="4786313"/>
            <a:ext cx="6969125" cy="11906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3600"/>
              <a:t>第三部分、游完三峡的感受：表现了作者的轻松、愉快的心情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  <p:bldP spid="35848" grpId="1"/>
      <p:bldP spid="35849" grpId="2"/>
      <p:bldP spid="35852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scbt_mp_threegorges0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81000"/>
            <a:ext cx="3962400" cy="609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3" name="Text Box 3"/>
          <p:cNvSpPr txBox="1"/>
          <p:nvPr/>
        </p:nvSpPr>
        <p:spPr>
          <a:xfrm>
            <a:off x="5029200" y="838200"/>
            <a:ext cx="35814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endParaRPr lang="zh-CN" altLang="zh-CN" sz="4000">
              <a:latin typeface="Arial" pitchFamily="34" charset="0"/>
              <a:ea typeface="隶书" pitchFamily="49" charset="-122"/>
            </a:endParaRPr>
          </a:p>
        </p:txBody>
      </p:sp>
      <p:sp>
        <p:nvSpPr>
          <p:cNvPr id="14340" name="Text Box 4"/>
          <p:cNvSpPr txBox="1"/>
          <p:nvPr/>
        </p:nvSpPr>
        <p:spPr>
          <a:xfrm>
            <a:off x="4714875" y="642938"/>
            <a:ext cx="4143375" cy="5232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隶书" pitchFamily="49" charset="-122"/>
              </a:rPr>
              <a:t>合作交流</a:t>
            </a:r>
            <a:endParaRPr lang="en-US" altLang="zh-CN" sz="4000">
              <a:solidFill>
                <a:srgbClr val="FF0000"/>
              </a:solidFill>
              <a:latin typeface="Arial" pitchFamily="34" charset="0"/>
              <a:ea typeface="隶书" pitchFamily="49" charset="-122"/>
            </a:endParaRP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en-US" altLang="zh-CN" sz="2800" b="1">
                <a:latin typeface="Arial" pitchFamily="34" charset="0"/>
                <a:ea typeface="隶书" pitchFamily="49" charset="-122"/>
              </a:rPr>
              <a:t>    1</a:t>
            </a:r>
            <a:r>
              <a:rPr lang="zh-CN" altLang="en-US" sz="2800" b="1">
                <a:latin typeface="Arial" pitchFamily="34" charset="0"/>
                <a:ea typeface="隶书" pitchFamily="49" charset="-122"/>
              </a:rPr>
              <a:t>、朗读课文，用笔画出作者沿途中经过了哪些地方？</a:t>
            </a: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latin typeface="Arial" pitchFamily="34" charset="0"/>
                <a:ea typeface="隶书" pitchFamily="49" charset="-122"/>
              </a:rPr>
              <a:t>　  </a:t>
            </a:r>
            <a:r>
              <a:rPr lang="en-US" altLang="zh-CN" sz="2800" b="1">
                <a:latin typeface="Arial" pitchFamily="34" charset="0"/>
                <a:ea typeface="隶书" pitchFamily="49" charset="-122"/>
              </a:rPr>
              <a:t>2</a:t>
            </a:r>
            <a:r>
              <a:rPr lang="zh-CN" altLang="en-US" sz="2800" b="1">
                <a:latin typeface="Arial" pitchFamily="34" charset="0"/>
                <a:ea typeface="隶书" pitchFamily="49" charset="-122"/>
              </a:rPr>
              <a:t>、你最喜欢作者笔下的哪个景点？</a:t>
            </a:r>
          </a:p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2800" b="1">
                <a:latin typeface="Arial" pitchFamily="34" charset="0"/>
                <a:ea typeface="隶书" pitchFamily="49" charset="-122"/>
              </a:rPr>
              <a:t>　  </a:t>
            </a:r>
            <a:r>
              <a:rPr lang="en-US" altLang="zh-CN" sz="2800" b="1">
                <a:latin typeface="Arial" pitchFamily="34" charset="0"/>
                <a:ea typeface="隶书" pitchFamily="49" charset="-122"/>
              </a:rPr>
              <a:t>3</a:t>
            </a:r>
            <a:r>
              <a:rPr lang="zh-CN" altLang="en-US" sz="2800" b="1">
                <a:latin typeface="Arial" pitchFamily="34" charset="0"/>
                <a:ea typeface="隶书" pitchFamily="49" charset="-122"/>
              </a:rPr>
              <a:t>、你认为作者在描绘这个景点时，抓住了景物的哪些特征来写的？分别是怎样写的？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Text Box 3"/>
          <p:cNvSpPr txBox="1"/>
          <p:nvPr/>
        </p:nvSpPr>
        <p:spPr>
          <a:xfrm>
            <a:off x="0" y="502920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夔府的江岸</a:t>
            </a:r>
          </a:p>
        </p:txBody>
      </p:sp>
      <p:sp>
        <p:nvSpPr>
          <p:cNvPr id="13316" name="Text Box 4"/>
          <p:cNvSpPr txBox="1"/>
          <p:nvPr/>
        </p:nvSpPr>
        <p:spPr>
          <a:xfrm>
            <a:off x="228600" y="1828800"/>
            <a:ext cx="1600200" cy="1282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白帝城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latin typeface="Arial" pitchFamily="34" charset="0"/>
                <a:ea typeface="隶书" pitchFamily="49" charset="-122"/>
              </a:rPr>
              <a:t>孙夫人庙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latin typeface="Arial" pitchFamily="34" charset="0"/>
                <a:ea typeface="隶书" pitchFamily="49" charset="-122"/>
              </a:rPr>
              <a:t>八阵图遗迹</a:t>
            </a:r>
            <a:endParaRPr lang="zh-CN" altLang="en-US" sz="1800">
              <a:solidFill>
                <a:srgbClr val="3366FF"/>
              </a:solidFill>
              <a:latin typeface="Arial" pitchFamily="34" charset="0"/>
              <a:ea typeface="隶书" pitchFamily="49" charset="-122"/>
            </a:endParaRPr>
          </a:p>
        </p:txBody>
      </p:sp>
      <p:sp>
        <p:nvSpPr>
          <p:cNvPr id="13317" name="Text Box 5"/>
          <p:cNvSpPr txBox="1"/>
          <p:nvPr/>
        </p:nvSpPr>
        <p:spPr>
          <a:xfrm>
            <a:off x="2209800" y="2819400"/>
            <a:ext cx="685800" cy="1749425"/>
          </a:xfrm>
          <a:prstGeom prst="rect">
            <a:avLst/>
          </a:prstGeom>
          <a:solidFill>
            <a:srgbClr val="66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36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瞿塘峡</a:t>
            </a:r>
          </a:p>
        </p:txBody>
      </p:sp>
      <p:sp>
        <p:nvSpPr>
          <p:cNvPr id="13318" name="Text Box 6"/>
          <p:cNvSpPr txBox="1"/>
          <p:nvPr/>
        </p:nvSpPr>
        <p:spPr>
          <a:xfrm>
            <a:off x="3657600" y="2743200"/>
            <a:ext cx="609600" cy="1474788"/>
          </a:xfrm>
          <a:prstGeom prst="rect">
            <a:avLst/>
          </a:prstGeom>
          <a:solidFill>
            <a:srgbClr val="66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36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巫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36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峡</a:t>
            </a:r>
          </a:p>
        </p:txBody>
      </p:sp>
      <p:sp>
        <p:nvSpPr>
          <p:cNvPr id="13319" name="Text Box 7"/>
          <p:cNvSpPr txBox="1"/>
          <p:nvPr/>
        </p:nvSpPr>
        <p:spPr>
          <a:xfrm>
            <a:off x="5181600" y="518160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米仓峡</a:t>
            </a:r>
          </a:p>
        </p:txBody>
      </p:sp>
      <p:sp>
        <p:nvSpPr>
          <p:cNvPr id="13320" name="Text Box 8"/>
          <p:cNvSpPr txBox="1"/>
          <p:nvPr/>
        </p:nvSpPr>
        <p:spPr>
          <a:xfrm>
            <a:off x="5105400" y="3581400"/>
            <a:ext cx="1447800" cy="1282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崆岭峡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latin typeface="Arial" pitchFamily="34" charset="0"/>
                <a:ea typeface="隶书" pitchFamily="49" charset="-122"/>
              </a:rPr>
              <a:t>牛肝马肺峡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latin typeface="Arial" pitchFamily="34" charset="0"/>
                <a:ea typeface="隶书" pitchFamily="49" charset="-122"/>
              </a:rPr>
              <a:t>崆岭滩</a:t>
            </a:r>
            <a:endParaRPr lang="zh-CN" altLang="en-US" sz="1800">
              <a:solidFill>
                <a:srgbClr val="3366FF"/>
              </a:solidFill>
              <a:latin typeface="Arial" pitchFamily="34" charset="0"/>
              <a:ea typeface="隶书" pitchFamily="49" charset="-122"/>
            </a:endParaRPr>
          </a:p>
        </p:txBody>
      </p:sp>
      <p:sp>
        <p:nvSpPr>
          <p:cNvPr id="13321" name="Text Box 9"/>
          <p:cNvSpPr txBox="1"/>
          <p:nvPr/>
        </p:nvSpPr>
        <p:spPr>
          <a:xfrm>
            <a:off x="5105400" y="2362200"/>
            <a:ext cx="15240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灯影峡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2000">
                <a:latin typeface="Arial" pitchFamily="34" charset="0"/>
                <a:ea typeface="隶书" pitchFamily="49" charset="-122"/>
              </a:rPr>
              <a:t>黄陵庙</a:t>
            </a:r>
            <a:endParaRPr lang="zh-CN" altLang="en-US" sz="2000">
              <a:solidFill>
                <a:srgbClr val="3366FF"/>
              </a:solidFill>
              <a:latin typeface="Arial" pitchFamily="34" charset="0"/>
              <a:ea typeface="隶书" pitchFamily="49" charset="-122"/>
            </a:endParaRPr>
          </a:p>
        </p:txBody>
      </p:sp>
      <p:sp>
        <p:nvSpPr>
          <p:cNvPr id="13322" name="Text Box 10"/>
          <p:cNvSpPr txBox="1"/>
          <p:nvPr/>
        </p:nvSpPr>
        <p:spPr>
          <a:xfrm>
            <a:off x="6858000" y="2819400"/>
            <a:ext cx="609600" cy="1563688"/>
          </a:xfrm>
          <a:prstGeom prst="rect">
            <a:avLst/>
          </a:prstGeom>
          <a:solidFill>
            <a:srgbClr val="66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西陵峡</a:t>
            </a:r>
          </a:p>
        </p:txBody>
      </p:sp>
      <p:sp>
        <p:nvSpPr>
          <p:cNvPr id="13323" name="Text Box 11"/>
          <p:cNvSpPr txBox="1"/>
          <p:nvPr/>
        </p:nvSpPr>
        <p:spPr>
          <a:xfrm>
            <a:off x="8229600" y="2895600"/>
            <a:ext cx="609600" cy="1320800"/>
          </a:xfrm>
          <a:prstGeom prst="rect">
            <a:avLst/>
          </a:prstGeom>
          <a:solidFill>
            <a:srgbClr val="00FFFF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宜</a:t>
            </a:r>
          </a:p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昌</a:t>
            </a:r>
          </a:p>
        </p:txBody>
      </p:sp>
      <p:sp>
        <p:nvSpPr>
          <p:cNvPr id="13324" name="Rectangle 12"/>
          <p:cNvSpPr/>
          <p:nvPr/>
        </p:nvSpPr>
        <p:spPr>
          <a:xfrm>
            <a:off x="5334000" y="1371600"/>
            <a:ext cx="10985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  <a:buNone/>
            </a:pPr>
            <a:r>
              <a:rPr lang="zh-CN" altLang="en-US" sz="18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黄猫峡</a:t>
            </a:r>
          </a:p>
        </p:txBody>
      </p:sp>
      <p:sp>
        <p:nvSpPr>
          <p:cNvPr id="13325" name="AutoShape 13"/>
          <p:cNvSpPr/>
          <p:nvPr/>
        </p:nvSpPr>
        <p:spPr>
          <a:xfrm>
            <a:off x="6477000" y="1600200"/>
            <a:ext cx="304800" cy="3886200"/>
          </a:xfrm>
          <a:prstGeom prst="rightBrace">
            <a:avLst>
              <a:gd name="adj1" fmla="val 318750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26" name="AutoShape 14"/>
          <p:cNvSpPr/>
          <p:nvPr/>
        </p:nvSpPr>
        <p:spPr>
          <a:xfrm>
            <a:off x="5029200" y="1600200"/>
            <a:ext cx="304800" cy="3886200"/>
          </a:xfrm>
          <a:prstGeom prst="leftBrace">
            <a:avLst>
              <a:gd name="adj1" fmla="val 106250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27" name="AutoShape 15"/>
          <p:cNvSpPr/>
          <p:nvPr/>
        </p:nvSpPr>
        <p:spPr>
          <a:xfrm>
            <a:off x="1752600" y="2057400"/>
            <a:ext cx="381000" cy="3429000"/>
          </a:xfrm>
          <a:prstGeom prst="rightBrace">
            <a:avLst>
              <a:gd name="adj1" fmla="val 75000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28" name="AutoShape 16"/>
          <p:cNvSpPr/>
          <p:nvPr/>
        </p:nvSpPr>
        <p:spPr>
          <a:xfrm>
            <a:off x="7543800" y="3505200"/>
            <a:ext cx="533400" cy="381000"/>
          </a:xfrm>
          <a:prstGeom prst="leftArrow">
            <a:avLst>
              <a:gd name="adj1" fmla="val 50000"/>
              <a:gd name="adj2" fmla="val 350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29" name="AutoShape 17"/>
          <p:cNvSpPr/>
          <p:nvPr/>
        </p:nvSpPr>
        <p:spPr>
          <a:xfrm>
            <a:off x="4343400" y="3352800"/>
            <a:ext cx="533400" cy="457200"/>
          </a:xfrm>
          <a:prstGeom prst="leftArrow">
            <a:avLst>
              <a:gd name="adj1" fmla="val 50000"/>
              <a:gd name="adj2" fmla="val 2916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30" name="AutoShape 18"/>
          <p:cNvSpPr/>
          <p:nvPr/>
        </p:nvSpPr>
        <p:spPr>
          <a:xfrm>
            <a:off x="2971800" y="3352800"/>
            <a:ext cx="533400" cy="457200"/>
          </a:xfrm>
          <a:prstGeom prst="leftArrow">
            <a:avLst>
              <a:gd name="adj1" fmla="val 50000"/>
              <a:gd name="adj2" fmla="val 2916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  <p:sp>
        <p:nvSpPr>
          <p:cNvPr id="13331" name="AutoShape 19"/>
          <p:cNvSpPr/>
          <p:nvPr/>
        </p:nvSpPr>
        <p:spPr>
          <a:xfrm>
            <a:off x="4267200" y="381000"/>
            <a:ext cx="1676400" cy="838200"/>
          </a:xfrm>
          <a:prstGeom prst="wedgeEllipseCallout">
            <a:avLst>
              <a:gd name="adj1" fmla="val 26421"/>
              <a:gd name="adj2" fmla="val 202843"/>
            </a:avLst>
          </a:prstGeom>
          <a:solidFill>
            <a:srgbClr val="FF99FF"/>
          </a:solidFill>
          <a:ln w="9525" cap="flat" cmpd="sng">
            <a:solidFill>
              <a:srgbClr val="00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楷体_GB2312"/>
              </a:rPr>
              <a:t>浓厚的江南风味</a:t>
            </a:r>
          </a:p>
        </p:txBody>
      </p:sp>
      <p:sp>
        <p:nvSpPr>
          <p:cNvPr id="13332" name="AutoShape 20"/>
          <p:cNvSpPr/>
          <p:nvPr/>
        </p:nvSpPr>
        <p:spPr>
          <a:xfrm>
            <a:off x="5943600" y="0"/>
            <a:ext cx="1981200" cy="914400"/>
          </a:xfrm>
          <a:prstGeom prst="wedgeEllipseCallout">
            <a:avLst>
              <a:gd name="adj1" fmla="val -27324"/>
              <a:gd name="adj2" fmla="val 121181"/>
            </a:avLst>
          </a:prstGeom>
          <a:solidFill>
            <a:srgbClr val="FF99FF"/>
          </a:solidFill>
          <a:ln w="9525" cap="flat" cmpd="sng">
            <a:solidFill>
              <a:srgbClr val="00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楷体_GB2312"/>
              </a:rPr>
              <a:t>山高水急不险不峡</a:t>
            </a:r>
          </a:p>
        </p:txBody>
      </p:sp>
      <p:sp>
        <p:nvSpPr>
          <p:cNvPr id="13333" name="AutoShape 21"/>
          <p:cNvSpPr/>
          <p:nvPr/>
        </p:nvSpPr>
        <p:spPr>
          <a:xfrm>
            <a:off x="5638800" y="5791200"/>
            <a:ext cx="1752600" cy="914400"/>
          </a:xfrm>
          <a:prstGeom prst="wedgeEllipseCallout">
            <a:avLst>
              <a:gd name="adj1" fmla="val -51356"/>
              <a:gd name="adj2" fmla="val -78472"/>
            </a:avLst>
          </a:prstGeom>
          <a:solidFill>
            <a:srgbClr val="FF99FF"/>
          </a:solidFill>
          <a:ln w="9525" cap="flat" cmpd="sng">
            <a:solidFill>
              <a:srgbClr val="00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楷体_GB2312"/>
              </a:rPr>
              <a:t>水不太急山更高峻</a:t>
            </a:r>
          </a:p>
        </p:txBody>
      </p:sp>
      <p:sp>
        <p:nvSpPr>
          <p:cNvPr id="13334" name="AutoShape 22"/>
          <p:cNvSpPr/>
          <p:nvPr/>
        </p:nvSpPr>
        <p:spPr>
          <a:xfrm>
            <a:off x="7239000" y="4953000"/>
            <a:ext cx="1752600" cy="990600"/>
          </a:xfrm>
          <a:prstGeom prst="wedgeEllipseCallout">
            <a:avLst>
              <a:gd name="adj1" fmla="val -104347"/>
              <a:gd name="adj2" fmla="val -147597"/>
            </a:avLst>
          </a:prstGeom>
          <a:solidFill>
            <a:srgbClr val="FF99FF"/>
          </a:solidFill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000" b="1">
                <a:solidFill>
                  <a:srgbClr val="0000FF"/>
                </a:solidFill>
                <a:latin typeface="Arial" pitchFamily="34" charset="0"/>
                <a:ea typeface="楷体_GB2312"/>
              </a:rPr>
              <a:t>山形水势突然险峻</a:t>
            </a:r>
          </a:p>
        </p:txBody>
      </p:sp>
      <p:sp>
        <p:nvSpPr>
          <p:cNvPr id="13335" name="AutoShape 23"/>
          <p:cNvSpPr/>
          <p:nvPr/>
        </p:nvSpPr>
        <p:spPr>
          <a:xfrm>
            <a:off x="6705600" y="1295400"/>
            <a:ext cx="2286000" cy="762000"/>
          </a:xfrm>
          <a:prstGeom prst="wedgeRoundRectCallout">
            <a:avLst>
              <a:gd name="adj1" fmla="val -27083"/>
              <a:gd name="adj2" fmla="val 147708"/>
              <a:gd name="adj3" fmla="val 16667"/>
            </a:avLst>
          </a:prstGeom>
          <a:solidFill>
            <a:srgbClr val="00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隶书" pitchFamily="49" charset="-122"/>
              </a:rPr>
              <a:t>险峻闻名</a:t>
            </a:r>
          </a:p>
        </p:txBody>
      </p:sp>
      <p:sp>
        <p:nvSpPr>
          <p:cNvPr id="13336" name="AutoShape 24"/>
          <p:cNvSpPr/>
          <p:nvPr/>
        </p:nvSpPr>
        <p:spPr>
          <a:xfrm>
            <a:off x="1981200" y="5105400"/>
            <a:ext cx="3200400" cy="1600200"/>
          </a:xfrm>
          <a:prstGeom prst="wedgeRoundRectCallout">
            <a:avLst>
              <a:gd name="adj1" fmla="val 17412"/>
              <a:gd name="adj2" fmla="val -104861"/>
              <a:gd name="adj3" fmla="val 16667"/>
            </a:avLst>
          </a:prstGeom>
          <a:solidFill>
            <a:srgbClr val="00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山水最奇险最美丽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水险</a:t>
            </a:r>
            <a:r>
              <a:rPr lang="en-US" altLang="zh-CN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—</a:t>
            </a: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窄、急、曲折、多滩  山高</a:t>
            </a:r>
            <a:r>
              <a:rPr lang="en-US" altLang="zh-CN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—</a:t>
            </a: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笔直、整齐、险峻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云雨</a:t>
            </a:r>
            <a:r>
              <a:rPr lang="en-US" altLang="zh-CN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—</a:t>
            </a:r>
            <a:r>
              <a:rPr lang="zh-CN" altLang="en-US" sz="1800">
                <a:solidFill>
                  <a:srgbClr val="FF0000"/>
                </a:solidFill>
                <a:latin typeface="Arial" pitchFamily="34" charset="0"/>
                <a:ea typeface="楷体_GB2312"/>
              </a:rPr>
              <a:t>奇形怪状、应有尽有</a:t>
            </a:r>
          </a:p>
          <a:p>
            <a:pPr marL="0" lvl="0" indent="0" algn="ctr" eaLnBrk="1" hangingPunct="1">
              <a:spcBef>
                <a:spcPct val="0"/>
              </a:spcBef>
              <a:buNone/>
            </a:pPr>
            <a:endParaRPr lang="en-US" altLang="zh-CN" sz="1800">
              <a:solidFill>
                <a:srgbClr val="FF0000"/>
              </a:solidFill>
              <a:latin typeface="Arial" pitchFamily="34" charset="0"/>
              <a:ea typeface="楷体_GB2312"/>
            </a:endParaRPr>
          </a:p>
        </p:txBody>
      </p:sp>
      <p:sp>
        <p:nvSpPr>
          <p:cNvPr id="13337" name="AutoShape 25"/>
          <p:cNvSpPr/>
          <p:nvPr/>
        </p:nvSpPr>
        <p:spPr>
          <a:xfrm>
            <a:off x="2057400" y="1143000"/>
            <a:ext cx="2209800" cy="1295400"/>
          </a:xfrm>
          <a:prstGeom prst="wedgeRoundRectCallout">
            <a:avLst>
              <a:gd name="adj1" fmla="val -36134"/>
              <a:gd name="adj2" fmla="val 80759"/>
              <a:gd name="adj3" fmla="val 16667"/>
            </a:avLst>
          </a:prstGeom>
          <a:solidFill>
            <a:srgbClr val="00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楷体_GB2312"/>
              </a:rPr>
              <a:t>山势稍平水仍险急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grpId="2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dur="50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dur="500" fill="hold" grpId="1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dur="500" fill="hold" grpId="2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dur="500" fill="hold" grpId="2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3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3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1"/>
      <p:bldP spid="13317" grpId="2"/>
      <p:bldP spid="13318" grpId="3"/>
      <p:bldP spid="13319" grpId="4"/>
      <p:bldP spid="13320" grpId="5"/>
      <p:bldP spid="13321" grpId="6"/>
      <p:bldP spid="13322" grpId="7"/>
      <p:bldP spid="13323" grpId="8"/>
      <p:bldP spid="13324" grpId="9"/>
      <p:bldP spid="13325" grpId="10"/>
      <p:bldP spid="13326" grpId="11"/>
      <p:bldP spid="13327" grpId="12"/>
      <p:bldP spid="13328" grpId="13"/>
      <p:bldP spid="13329" grpId="14"/>
      <p:bldP spid="13330" grpId="15"/>
      <p:bldP spid="13331" grpId="16"/>
      <p:bldP spid="13332" grpId="17"/>
      <p:bldP spid="13333" grpId="18"/>
      <p:bldP spid="13334" grpId="19"/>
      <p:bldP spid="13335" grpId="20"/>
      <p:bldP spid="13336" grpId="21"/>
      <p:bldP spid="13337" grpId="2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BE286AA-92C6-49C6-9E1D-074980FFDF65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2024/9/27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EBB1FC4-4B96-4925-A009-7B9CBD48FF77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8130" name="Rectangle 2"/>
          <p:cNvSpPr/>
          <p:nvPr/>
        </p:nvSpPr>
        <p:spPr>
          <a:xfrm>
            <a:off x="0" y="142875"/>
            <a:ext cx="9144000" cy="96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>
                <a:solidFill>
                  <a:srgbClr val="000000"/>
                </a:solidFill>
              </a:rPr>
              <a:t>         </a:t>
            </a:r>
            <a:r>
              <a:rPr lang="zh-CN" altLang="en-US" b="1">
                <a:solidFill>
                  <a:schemeClr val="accent1"/>
                </a:solidFill>
                <a:ea typeface="楷体_GB2312"/>
              </a:rPr>
              <a:t>品读课文第⑦⑧段，品味生动地描写了江水的险、峡山之高、云雨之奇妙多变的语句。</a:t>
            </a:r>
            <a:endParaRPr lang="zh-CN" altLang="en-US">
              <a:solidFill>
                <a:schemeClr val="accent1"/>
              </a:solidFill>
              <a:ea typeface="楷体_GB2312"/>
            </a:endParaRPr>
          </a:p>
        </p:txBody>
      </p:sp>
      <p:sp>
        <p:nvSpPr>
          <p:cNvPr id="48131" name="Rectangle 3"/>
          <p:cNvSpPr/>
          <p:nvPr/>
        </p:nvSpPr>
        <p:spPr>
          <a:xfrm>
            <a:off x="304800" y="1524000"/>
            <a:ext cx="8229600" cy="96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>
                <a:solidFill>
                  <a:srgbClr val="000000"/>
                </a:solidFill>
              </a:rPr>
              <a:t>     </a:t>
            </a:r>
            <a:r>
              <a:rPr lang="en-US" altLang="zh-CN" b="1">
                <a:solidFill>
                  <a:schemeClr val="accent2"/>
                </a:solidFill>
                <a:ea typeface="楷体_GB2312"/>
              </a:rPr>
              <a:t>①“</a:t>
            </a:r>
            <a:r>
              <a:rPr lang="zh-CN" altLang="en-US" b="1">
                <a:solidFill>
                  <a:schemeClr val="accent2"/>
                </a:solidFill>
                <a:ea typeface="楷体_GB2312"/>
              </a:rPr>
              <a:t>江水的险，险在窄，险在急，险在曲折，险在多滩。”</a:t>
            </a:r>
          </a:p>
        </p:txBody>
      </p:sp>
      <p:sp>
        <p:nvSpPr>
          <p:cNvPr id="48132" name="Rectangle 4"/>
          <p:cNvSpPr/>
          <p:nvPr/>
        </p:nvSpPr>
        <p:spPr>
          <a:xfrm>
            <a:off x="304800" y="2590800"/>
            <a:ext cx="8534400" cy="96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chemeClr val="accent2"/>
                </a:solidFill>
                <a:ea typeface="楷体_GB2312"/>
              </a:rPr>
              <a:t>        </a:t>
            </a:r>
            <a:r>
              <a:rPr lang="zh-CN" altLang="en-US" b="1">
                <a:solidFill>
                  <a:srgbClr val="FF0066"/>
                </a:solidFill>
                <a:ea typeface="楷体_GB2312"/>
              </a:rPr>
              <a:t>连用四个“险”字，有力地突现江水之险，江水的“窄”、“急”、“曲折”、“多滩”。</a:t>
            </a:r>
          </a:p>
        </p:txBody>
      </p:sp>
      <p:sp>
        <p:nvSpPr>
          <p:cNvPr id="48133" name="Rectangle 5"/>
          <p:cNvSpPr/>
          <p:nvPr/>
        </p:nvSpPr>
        <p:spPr>
          <a:xfrm>
            <a:off x="381000" y="3886200"/>
            <a:ext cx="8458200" cy="96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b="1">
                <a:solidFill>
                  <a:schemeClr val="accent2"/>
                </a:solidFill>
                <a:ea typeface="楷体_GB2312"/>
              </a:rPr>
              <a:t>②“</a:t>
            </a:r>
            <a:r>
              <a:rPr lang="zh-CN" altLang="en-US" b="1">
                <a:solidFill>
                  <a:schemeClr val="accent2"/>
                </a:solidFill>
                <a:ea typeface="楷体_GB2312"/>
              </a:rPr>
              <a:t>江水冲在山崖上、石滩上，发出一种横暴的怒吼，有时候可以卷出一两丈高的浪堆。”</a:t>
            </a:r>
          </a:p>
        </p:txBody>
      </p:sp>
      <p:sp>
        <p:nvSpPr>
          <p:cNvPr id="48134" name="Rectangle 6"/>
          <p:cNvSpPr/>
          <p:nvPr/>
        </p:nvSpPr>
        <p:spPr>
          <a:xfrm>
            <a:off x="381000" y="5105400"/>
            <a:ext cx="8382000" cy="96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b="1">
                <a:solidFill>
                  <a:srgbClr val="FF0066"/>
                </a:solidFill>
                <a:ea typeface="楷体_GB2312"/>
              </a:rPr>
              <a:t>  “</a:t>
            </a:r>
            <a:r>
              <a:rPr lang="zh-CN" altLang="en-US" b="1">
                <a:solidFill>
                  <a:srgbClr val="FF0066"/>
                </a:solidFill>
                <a:ea typeface="楷体_GB2312"/>
              </a:rPr>
              <a:t>冲”“卷”“怒吼”，足见江水之急，从视觉、听觉的角度生动地再现江水之险。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build="p"/>
      <p:bldP spid="48131" grpId="1" build="p"/>
      <p:bldP spid="48132" grpId="2" build="p"/>
      <p:bldP spid="48133" grpId="3" build="p"/>
      <p:bldP spid="48134" grpId="4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1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64ED6C5-550E-4BBD-9CD0-221E7EBF12AD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2024/9/27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6240C96-8717-4DC4-98E8-1BBB08769977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154" name="Rectangle 2"/>
          <p:cNvSpPr/>
          <p:nvPr/>
        </p:nvSpPr>
        <p:spPr>
          <a:xfrm>
            <a:off x="381000" y="457200"/>
            <a:ext cx="8458200" cy="860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rgbClr val="FF0066"/>
                </a:solidFill>
                <a:ea typeface="楷体_GB2312"/>
              </a:rPr>
              <a:t>③“</a:t>
            </a:r>
            <a:r>
              <a:rPr lang="zh-CN" altLang="en-US" sz="2800" b="1">
                <a:solidFill>
                  <a:srgbClr val="FF0066"/>
                </a:solidFill>
                <a:ea typeface="楷体_GB2312"/>
              </a:rPr>
              <a:t>这个峰很高，那个峰还要更高</a:t>
            </a:r>
            <a:r>
              <a:rPr lang="en-US" altLang="zh-CN" sz="2800" b="1">
                <a:solidFill>
                  <a:srgbClr val="FF0066"/>
                </a:solidFill>
                <a:ea typeface="楷体_GB2312"/>
              </a:rPr>
              <a:t>……</a:t>
            </a:r>
            <a:r>
              <a:rPr lang="zh-CN" altLang="en-US" sz="2800" b="1">
                <a:solidFill>
                  <a:srgbClr val="FF0066"/>
                </a:solidFill>
                <a:ea typeface="楷体_GB2312"/>
              </a:rPr>
              <a:t>一层一层地你围着我，我围着你，你咬着我，我咬着你。”</a:t>
            </a:r>
          </a:p>
        </p:txBody>
      </p:sp>
      <p:sp>
        <p:nvSpPr>
          <p:cNvPr id="49155" name="Rectangle 3"/>
          <p:cNvSpPr/>
          <p:nvPr/>
        </p:nvSpPr>
        <p:spPr>
          <a:xfrm>
            <a:off x="457200" y="1295400"/>
            <a:ext cx="7620000" cy="860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chemeClr val="accent2"/>
                </a:solidFill>
                <a:ea typeface="楷体_GB2312"/>
              </a:rPr>
              <a:t>   </a:t>
            </a:r>
            <a:r>
              <a:rPr lang="zh-CN" altLang="en-US" sz="2800" b="1">
                <a:solidFill>
                  <a:schemeClr val="accent2"/>
                </a:solidFill>
                <a:ea typeface="楷体_GB2312"/>
              </a:rPr>
              <a:t>用拟人，生动地写出了山的高峻、整齐，将群山写活了。</a:t>
            </a:r>
          </a:p>
        </p:txBody>
      </p:sp>
      <p:sp>
        <p:nvSpPr>
          <p:cNvPr id="49156" name="Rectangle 4"/>
          <p:cNvSpPr/>
          <p:nvPr/>
        </p:nvSpPr>
        <p:spPr>
          <a:xfrm>
            <a:off x="457200" y="2514600"/>
            <a:ext cx="7924800" cy="860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rgbClr val="FF0066"/>
                </a:solidFill>
                <a:ea typeface="楷体_GB2312"/>
              </a:rPr>
              <a:t> ④“</a:t>
            </a:r>
            <a:r>
              <a:rPr lang="zh-CN" altLang="en-US" sz="2800" b="1">
                <a:solidFill>
                  <a:srgbClr val="FF0066"/>
                </a:solidFill>
                <a:ea typeface="楷体_GB2312"/>
              </a:rPr>
              <a:t>两旁的高山，笔直地耸立着，好像是被一把快刀切成似的，那么整齐，那么险峻。”</a:t>
            </a:r>
          </a:p>
        </p:txBody>
      </p:sp>
      <p:sp>
        <p:nvSpPr>
          <p:cNvPr id="49157" name="Rectangle 5"/>
          <p:cNvSpPr/>
          <p:nvPr/>
        </p:nvSpPr>
        <p:spPr>
          <a:xfrm>
            <a:off x="609600" y="3429000"/>
            <a:ext cx="76200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chemeClr val="accent2"/>
                </a:solidFill>
                <a:ea typeface="楷体_GB2312"/>
              </a:rPr>
              <a:t>“</a:t>
            </a:r>
            <a:r>
              <a:rPr lang="zh-CN" altLang="en-US" sz="2800" b="1">
                <a:solidFill>
                  <a:schemeClr val="accent2"/>
                </a:solidFill>
                <a:ea typeface="楷体_GB2312"/>
              </a:rPr>
              <a:t>快刀切成似的”形象地写出山的峻峭。</a:t>
            </a:r>
          </a:p>
        </p:txBody>
      </p:sp>
      <p:sp>
        <p:nvSpPr>
          <p:cNvPr id="49158" name="Rectangle 6"/>
          <p:cNvSpPr/>
          <p:nvPr/>
        </p:nvSpPr>
        <p:spPr>
          <a:xfrm>
            <a:off x="381000" y="4191000"/>
            <a:ext cx="8077200" cy="1244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rgbClr val="FF0066"/>
                </a:solidFill>
                <a:ea typeface="楷体_GB2312"/>
              </a:rPr>
              <a:t>⑤“</a:t>
            </a:r>
            <a:r>
              <a:rPr lang="zh-CN" altLang="en-US" sz="2800" b="1">
                <a:solidFill>
                  <a:srgbClr val="FF0066"/>
                </a:solidFill>
                <a:ea typeface="楷体_GB2312"/>
              </a:rPr>
              <a:t>只见顶上云雾腾腾，有像牛马的，有像虎豹的，奇形怪状，应有尽有，那情形比起庐山来还要有趣。”</a:t>
            </a:r>
          </a:p>
        </p:txBody>
      </p:sp>
      <p:sp>
        <p:nvSpPr>
          <p:cNvPr id="49159" name="Rectangle 7"/>
          <p:cNvSpPr/>
          <p:nvPr/>
        </p:nvSpPr>
        <p:spPr>
          <a:xfrm>
            <a:off x="457200" y="5486400"/>
            <a:ext cx="8451850" cy="4762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zh-CN" sz="2800" b="1">
                <a:solidFill>
                  <a:schemeClr val="accent2"/>
                </a:solidFill>
                <a:ea typeface="楷体_GB2312"/>
              </a:rPr>
              <a:t> “</a:t>
            </a:r>
            <a:r>
              <a:rPr lang="zh-CN" altLang="en-US" sz="2800" b="1">
                <a:solidFill>
                  <a:schemeClr val="accent2"/>
                </a:solidFill>
                <a:ea typeface="楷体_GB2312"/>
              </a:rPr>
              <a:t>像牛马，像虎豹”，形象地描摹出云的变幻多姿。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build="p"/>
      <p:bldP spid="49155" grpId="1" build="p"/>
      <p:bldP spid="49156" grpId="2" build="p"/>
      <p:bldP spid="49157" grpId="3" build="p"/>
      <p:bldP spid="49158" grpId="4" build="p"/>
      <p:bldP spid="49159" grpId="5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 txBox="1">
            <a:spLocks noGrp="1"/>
          </p:cNvSpPr>
          <p:nvPr>
            <p:ph type="dt" sz="half" idx="10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F7C7BD2-3F01-44E8-89CD-5EF286591E6A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2024/9/27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5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334BB5B-C53D-4A6B-BCE6-24962C3FB7CE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11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7106" name="Rectangle 2"/>
          <p:cNvSpPr>
            <a:spLocks noGrp="1"/>
          </p:cNvSpPr>
          <p:nvPr>
            <p:ph type="ctrTitle"/>
          </p:nvPr>
        </p:nvSpPr>
        <p:spPr>
          <a:xfrm>
            <a:off x="0" y="188913"/>
            <a:ext cx="8496300" cy="865187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3200" b="1">
                <a:solidFill>
                  <a:srgbClr val="9900CC"/>
                </a:solidFill>
              </a:rPr>
              <a:t>引用诗歌 谚语 典故的作用</a:t>
            </a:r>
          </a:p>
        </p:txBody>
      </p:sp>
      <p:sp>
        <p:nvSpPr>
          <p:cNvPr id="47107" name="Rectangle 3"/>
          <p:cNvSpPr>
            <a:spLocks noGrp="1"/>
          </p:cNvSpPr>
          <p:nvPr>
            <p:ph type="subTitle" idx="1"/>
          </p:nvPr>
        </p:nvSpPr>
        <p:spPr>
          <a:xfrm>
            <a:off x="539750" y="1268413"/>
            <a:ext cx="8064500" cy="4089400"/>
          </a:xfrm>
        </p:spPr>
        <p:txBody>
          <a:bodyPr vert="horz" wrap="square" lIns="91440" tIns="45720" rIns="91440" bIns="45720" anchor="t"/>
          <a:lstStyle/>
          <a:p>
            <a:pPr algn="l" eaLnBrk="1" hangingPunct="1">
              <a:lnSpc>
                <a:spcPct val="80000"/>
              </a:lnSpc>
            </a:pPr>
            <a:r>
              <a:rPr lang="en-US" altLang="zh-CN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1   </a:t>
            </a: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巴东三峡巫峡长，猿鸣三声泪沾裳</a:t>
            </a:r>
          </a:p>
          <a:p>
            <a:pPr algn="l" eaLnBrk="1" hangingPunct="1">
              <a:lnSpc>
                <a:spcPct val="80000"/>
              </a:lnSpc>
            </a:pPr>
            <a:endParaRPr lang="en-US" altLang="zh-CN" sz="28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l" eaLnBrk="1" hangingPunct="1">
              <a:lnSpc>
                <a:spcPct val="80000"/>
              </a:lnSpc>
            </a:pPr>
            <a:r>
              <a:rPr lang="en-US" altLang="zh-CN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2</a:t>
            </a: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、黄陵庙下江南味，也有垂杨也有花。</a:t>
            </a:r>
          </a:p>
          <a:p>
            <a:pPr algn="l" eaLnBrk="1" hangingPunct="1">
              <a:lnSpc>
                <a:spcPct val="80000"/>
              </a:lnSpc>
            </a:pP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</a:t>
            </a:r>
          </a:p>
          <a:p>
            <a:pPr algn="l" eaLnBrk="1" hangingPunct="1">
              <a:lnSpc>
                <a:spcPct val="80000"/>
              </a:lnSpc>
            </a:pP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      </a:t>
            </a:r>
          </a:p>
          <a:p>
            <a:pPr algn="l" eaLnBrk="1" hangingPunct="1">
              <a:lnSpc>
                <a:spcPct val="80000"/>
              </a:lnSpc>
            </a:pP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r>
              <a:rPr lang="en-US" altLang="zh-CN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、青滩叶滩不算难，崆岭才是鬼门关。</a:t>
            </a:r>
          </a:p>
          <a:p>
            <a:pPr algn="l" eaLnBrk="1" hangingPunct="1">
              <a:lnSpc>
                <a:spcPct val="80000"/>
              </a:lnSpc>
            </a:pPr>
            <a:endParaRPr lang="zh-CN" altLang="en-US" sz="28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l" eaLnBrk="1" hangingPunct="1">
              <a:lnSpc>
                <a:spcPct val="80000"/>
              </a:lnSpc>
            </a:pP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</a:t>
            </a:r>
            <a:r>
              <a:rPr lang="en-US" altLang="zh-CN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</a:t>
            </a: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、 群山万壑赴荆门，生长明妃尚有村。</a:t>
            </a:r>
          </a:p>
          <a:p>
            <a:pPr algn="l" eaLnBrk="1" hangingPunct="1">
              <a:lnSpc>
                <a:spcPct val="80000"/>
              </a:lnSpc>
            </a:pPr>
            <a:r>
              <a:rPr lang="zh-CN" altLang="en-US"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</a:t>
            </a:r>
            <a:endParaRPr lang="zh-CN" altLang="en-US" sz="12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14375" y="1643063"/>
            <a:ext cx="7643813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 渲染三峡险恶形势 悲凉氛围 为全文定下基调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57250" y="2571750"/>
            <a:ext cx="7358063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垂杨、花突出了黄陵庙有江南风味。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71563" y="3786188"/>
            <a:ext cx="3643312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 对比。险恶、可怕。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28688" y="4857750"/>
            <a:ext cx="7072312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en-US" altLang="zh-CN" sz="2800" b="1">
                <a:solidFill>
                  <a:srgbClr val="FF0000"/>
                </a:solidFill>
              </a:rPr>
              <a:t>“</a:t>
            </a:r>
            <a:r>
              <a:rPr lang="zh-CN" altLang="en-US" sz="2800" b="1">
                <a:solidFill>
                  <a:srgbClr val="FF0000"/>
                </a:solidFill>
              </a:rPr>
              <a:t>赴</a:t>
            </a:r>
            <a:r>
              <a:rPr lang="en-US" altLang="zh-CN" sz="2800" b="1">
                <a:solidFill>
                  <a:srgbClr val="FF0000"/>
                </a:solidFill>
              </a:rPr>
              <a:t>”</a:t>
            </a:r>
            <a:r>
              <a:rPr lang="zh-CN" altLang="en-US" sz="2800" b="1">
                <a:solidFill>
                  <a:srgbClr val="FF0000"/>
                </a:solidFill>
              </a:rPr>
              <a:t>字妙，写出沿江两岸如群马奔驰的山势。 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build="p"/>
      <p:bldP spid="47107" grpId="1" uiExpand="1" build="p"/>
      <p:bldP spid="6" grpId="2"/>
      <p:bldP spid="7" grpId="3"/>
      <p:bldP spid="8" grpId="4"/>
      <p:bldP spid="9" grpId="5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灯片编号占位符 5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7187365-CB43-4BF4-8044-6BC3E5AAE91C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12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endParaRPr lang="zh-CN" altLang="zh-CN"/>
          </a:p>
        </p:txBody>
      </p:sp>
      <p:sp>
        <p:nvSpPr>
          <p:cNvPr id="15364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/>
            <a:endParaRPr lang="zh-CN" altLang="zh-CN"/>
          </a:p>
        </p:txBody>
      </p:sp>
      <p:pic>
        <p:nvPicPr>
          <p:cNvPr id="15365" name="Picture 4" descr="三峡起始点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6875" y="0"/>
            <a:ext cx="9864725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灯片编号占位符 5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BAA6472-422C-443A-8C97-4D44214A5660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13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387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endParaRPr lang="zh-CN" altLang="zh-CN"/>
          </a:p>
        </p:txBody>
      </p:sp>
      <p:sp>
        <p:nvSpPr>
          <p:cNvPr id="16388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/>
            <a:endParaRPr lang="zh-CN" altLang="zh-CN"/>
          </a:p>
        </p:txBody>
      </p:sp>
      <p:pic>
        <p:nvPicPr>
          <p:cNvPr id="16389" name="Picture 5" descr="巫峡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0" name="WordArt 7"/>
          <p:cNvSpPr>
            <a:spLocks noTextEdit="1"/>
          </p:cNvSpPr>
          <p:nvPr/>
        </p:nvSpPr>
        <p:spPr>
          <a:xfrm>
            <a:off x="755650" y="404813"/>
            <a:ext cx="4608513" cy="1728787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1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 pitchFamily="2" charset="-122"/>
                <a:ea typeface="宋体" pitchFamily="2" charset="-122"/>
              </a:rPr>
              <a:t>西陵峡风光</a:t>
            </a:r>
          </a:p>
        </p:txBody>
      </p:sp>
    </p:spTree>
  </p:cSld>
  <p:clrMapOvr>
    <a:masterClrMapping/>
  </p:clrMapOvr>
  <p:transition>
    <p:split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灯片编号占位符 5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E18C2AE-3CD9-493B-9794-C868CE0DB270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14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endParaRPr lang="zh-CN" altLang="zh-CN"/>
          </a:p>
        </p:txBody>
      </p:sp>
      <p:sp>
        <p:nvSpPr>
          <p:cNvPr id="17412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/>
            <a:endParaRPr lang="zh-CN" altLang="zh-CN"/>
          </a:p>
        </p:txBody>
      </p:sp>
      <p:pic>
        <p:nvPicPr>
          <p:cNvPr id="17413" name="Picture 4" descr="942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58787"/>
            <a:ext cx="9144000" cy="7100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4" name="Text Box 5"/>
          <p:cNvSpPr txBox="1"/>
          <p:nvPr/>
        </p:nvSpPr>
        <p:spPr>
          <a:xfrm>
            <a:off x="1785938" y="1428750"/>
            <a:ext cx="5670550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CC00CC"/>
                </a:solidFill>
              </a:rPr>
              <a:t>山虽高，然不甚险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3600" b="1">
                <a:solidFill>
                  <a:srgbClr val="CC00CC"/>
                </a:solidFill>
              </a:rPr>
              <a:t>水虽急，然不甚狭</a:t>
            </a:r>
          </a:p>
        </p:txBody>
      </p:sp>
      <p:sp>
        <p:nvSpPr>
          <p:cNvPr id="17415" name="WordArt 7"/>
          <p:cNvSpPr>
            <a:spLocks noTextEdit="1"/>
          </p:cNvSpPr>
          <p:nvPr/>
        </p:nvSpPr>
        <p:spPr>
          <a:xfrm>
            <a:off x="0" y="142875"/>
            <a:ext cx="4538663" cy="11509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黄猫峡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push dir="d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8" descr="13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1509" name="Rectangle 5"/>
          <p:cNvSpPr>
            <a:spLocks noGrp="1" noChangeArrowheads="1"/>
          </p:cNvSpPr>
          <p:nvPr>
            <p:ph type="title"/>
          </p:nvPr>
        </p:nvSpPr>
        <p:spPr/>
        <p:txBody>
          <a:bodyPr vert="horz" wrap="square" lIns="91440" tIns="45720" rIns="91440" bIns="45720" numCol="1" rtlCol="0" anchor="ctr" anchorCtr="0" compatLnSpc="1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灯影峡</a:t>
            </a:r>
            <a:endParaRPr kumimoji="0" lang="zh-CN" altLang="en-US" sz="8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436" name="AutoShape 10">
            <a:hlinkClick r:id="rId3" action="ppaction://hlinksldjump?num=2"/>
          </p:cNvPr>
          <p:cNvSpPr/>
          <p:nvPr/>
        </p:nvSpPr>
        <p:spPr>
          <a:xfrm>
            <a:off x="250825" y="6237288"/>
            <a:ext cx="504825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1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3"/>
          <p:cNvSpPr txBox="1">
            <a:spLocks noGrp="1"/>
          </p:cNvSpPr>
          <p:nvPr>
            <p:ph type="sldNum" sz="quarter" idx="12"/>
          </p:nvPr>
        </p:nvSpPr>
        <p:spPr>
          <a:noFill/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1C71F15-D9BC-4483-A32A-130E0281CD4D}" type="slidenum">
              <a:rPr kumimoji="0" lang="en-US" altLang="zh-CN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9459" name="Picture 6" descr="2006127150930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44366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0" name="Text Box 7"/>
          <p:cNvSpPr txBox="1"/>
          <p:nvPr/>
        </p:nvSpPr>
        <p:spPr>
          <a:xfrm>
            <a:off x="6696075" y="0"/>
            <a:ext cx="2197100" cy="66198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>
                <a:solidFill>
                  <a:srgbClr val="008000"/>
                </a:solidFill>
              </a:rPr>
              <a:t>黄陵庙下江南味</a:t>
            </a:r>
          </a:p>
          <a:p>
            <a:pPr marL="0" lvl="0" indent="0" eaLnBrk="1" hangingPunct="1">
              <a:spcBef>
                <a:spcPct val="0"/>
              </a:spcBef>
              <a:buNone/>
            </a:pPr>
            <a:r>
              <a:rPr lang="zh-CN" altLang="en-US" sz="6600">
                <a:solidFill>
                  <a:srgbClr val="008000"/>
                </a:solidFill>
              </a:rPr>
              <a:t>也有垂杨也有花</a:t>
            </a:r>
          </a:p>
        </p:txBody>
      </p:sp>
    </p:spTree>
  </p:cSld>
  <p:clrMapOvr>
    <a:masterClrMapping/>
  </p:clrMapOvr>
  <p:transition>
    <p:split dir="in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https://d.book118.com/238026057043006046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宋体</vt:lpstr>
      <vt:lpstr>隶书</vt:lpstr>
      <vt:lpstr>楷体_GB2312</vt:lpstr>
      <vt:lpstr>黑体</vt:lpstr>
      <vt:lpstr>Office Theme</vt:lpstr>
      <vt:lpstr>PowerPoint Presentation</vt:lpstr>
      <vt:lpstr>PowerPoint Presentation</vt:lpstr>
      <vt:lpstr>PowerPoint Presentation</vt:lpstr>
      <vt:lpstr>字词检测</vt:lpstr>
      <vt:lpstr>解释下面词语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引用诗歌 谚语 典故的作用</vt:lpstr>
      <vt:lpstr>PowerPoint Presentation</vt:lpstr>
      <vt:lpstr>PowerPoint Presentation</vt:lpstr>
      <vt:lpstr>PowerPoint Presentation</vt:lpstr>
      <vt:lpstr>灯影峡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2024-09-27T03:04:59.075</cp:lastPrinted>
  <dcterms:created xsi:type="dcterms:W3CDTF">2024-09-26T19:04:59Z</dcterms:created>
  <dcterms:modified xsi:type="dcterms:W3CDTF">2024-09-26T19:05:01Z</dcterms:modified>
</cp:coreProperties>
</file>