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BE1AE2-6F17-48D4-B98C-8A4858F4B7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5B013A-D96D-485F-8EF5-9B663FF2EA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528CE1-63C9-4813-9316-1BFE850433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31613D-7F64-4616-8953-1B722D051E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C9AC91-5E99-4E2D-ADDB-CAEB03EB0C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20CB99-9B7C-44EF-B36A-76752F5B14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851A4D-B8EE-4E0F-9DF0-276B05A7DF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51659E-3320-42E7-BFE6-0A1AA89839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07D4A1-4F57-455B-8DE1-9212ED7122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31A2EE-C6B7-401E-823C-31259E1237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A25971-BF61-48D3-B7EA-80C9C04A1A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03110413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设立精密金属公司市场研究报告</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精密金属行业分析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设立精密金属公司可行性分析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目标市场定位与营销策略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竞争对手分析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投资回报预测与财务分析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市场概述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3743" r="2374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精密金属市场规模庞大，近年来保持稳定增长。随着全球制造业的复苏和新兴市场的崛起，预计未来几年市场规模将持续扩大。</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精密金属市场增长主要受益于汽车、航空航天、电子、医疗等行业的快速发展。这些行业对高精度、高质量的金属零部件需求不断增长，推动了精密金属市场的繁荣。</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44" b="844"/>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市场结构特点</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精密金属市场呈现多元化、专业化的特点。市场上存在众多参与者，包括大型跨国企业、中小型专业制造商以及众多的小型加工企业。</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精密金属市场产品种类繁多，包括各种高精度金属零部件、元器件、结构件等。不同产品具有不同的技术要求和市场需求，市场结构相对复杂。</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精密金属市场竞争激烈，市场参与者众多，竞争压力较大。企业之间的竞争主要体现在技术实力、产品质量、生产效率、成本控制等方面。</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随着市场竞争的加剧，企业之间的兼并重组和战略合作日益频繁。通过强强联合或优势互补，企业可以提升自身竞争力，拓展市场份额。</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国家对精密金属产业给予高度重视，出台了一系列扶持政策，鼓励企业加大技术创新和产业升级力度，推动精密金属产业的高质量发展。</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随着环保意识的提高，国家对精密金属产业的环保要求也日益严格。企业需要加强环保投入，推动绿色生产，降低能耗和排放，实现可持续发展。</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政策法规环境</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精密金属行业分析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行业产业链结构</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1" name="AutoShape 31"/>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1797656" y="3303419"/>
            <a:ext cx="931450" cy="924116"/>
            <a:chOff x="1797656" y="3303419"/>
            <a:chExt cx="931450" cy="924116"/>
          </a:xfrm>
        </p:grpSpPr>
        <p:sp>
          <p:nvSpPr>
            <p:cNvPr id="33" name="Freeform 33"/>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精密金属行业产业链主要包括原材料供应、生产加工、产品销售及应用等环节。</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产业链上游主要包括金属原材料供应商，如钢铁、铝、铜等生产企业。</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产业链中游为精密金属生产加工企业，通过铸造、锻造、机加工等工艺将原材料加工成精密金属零部件或成品。</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产业链下游为应用领域，如汽车、电子、航空航天、医疗器械等，对精密金属零部件或成品有广泛需求。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9625" r="9625"/>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708" r="16708"/>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t="16625" b="1662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精密金属行业的主要原材料包括钢铁、铝、铜等金属，其价格波动对行业影响较大。</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近年来，受全球经济形势及贸易政策影响，部分原材料价格波动较大，给精密金属企业带来一定成本压力。</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随着环保要求的提高，部分原材料生产受限，可能导致供应紧张及价格上涨。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上游原材料供应情况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精密金属生产加工企业数量众多，但技术水平参差不齐，部分企业拥有先进的加工设备和技术。</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随着智能制造和自动化技术的不断发展，越来越多的企业开始引入先进的生产线及自动化设备，提高生产效率和产品质量。</a:t>
            </a:r>
          </a:p>
        </p:txBody>
      </p:sp>
      <p:pic>
        <p:nvPicPr>
          <p:cNvPr id="6" name="Picture 6"/>
          <p:cNvPicPr>
            <a:picLocks noChangeAspect="1"/>
          </p:cNvPicPr>
          <p:nvPr/>
        </p:nvPicPr>
        <p:blipFill>
          <a:blip r:embed="rId2"/>
          <a:srcRect t="31266" b="31266"/>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精密金属加工过程中产生的废料和污染物处理不当可能对环境和人类健康造成影响，因此企业需要加强环保意识和技术投入。</a:t>
            </a:r>
          </a:p>
        </p:txBody>
      </p:sp>
      <p:pic>
        <p:nvPicPr>
          <p:cNvPr id="10" name="Picture 10"/>
          <p:cNvPicPr>
            <a:picLocks noChangeAspect="1"/>
          </p:cNvPicPr>
          <p:nvPr/>
        </p:nvPicPr>
        <p:blipFill>
          <a:blip r:embed="rId4"/>
          <a:srcRect t="8175" b="8175"/>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中游生产加工现状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汽车领域是精密金属的主要应用领域之一，随着新能源汽车的快速发展，对高精度、高质量的金属零部件需求不断增加。</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电子领域对精密金属的需求也呈现上升趋势，特别是在5G、物联网等新兴技术的推动下，对高精度、高稳定性的金属零部件需求增加。</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航空航天和医疗器械等领域对精密金属的要求更高，需要具备高强度、耐腐蚀、耐高温等特殊性能。</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下游应用领域及需求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设立精密金属公司可行性分析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现有技术基础</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当前精密金属加工技术已相当成熟，包括高精度切削、磨削、电火花加工等多种工艺，为设立公司提供坚实技术支撑。</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技术团队实力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可组建具备丰富经验和专业知识的技术团队，进行技术研发和创新，确保公司在技术上保持领先地位。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设备投入与研发</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计划投入先进的生产设备，并与科研机构合作进行技术研发，不断提升产品精度和生产效率。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技术可行性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随着高端制造业的发展，精密金属零部件市场需求持续增长，为公司提供广阔的市场空间。</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市场需求分析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通过精细化管理和技术创新降低生产成本，提高产品附加值，实现良好的经济效益。</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成本效益分析</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根据市场分析和成本效益评估，预测公司在短期内实现盈利，并在中长期保持稳健增长。</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投资回报预测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经济可行性</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提升产业水平</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通过引进先进技术和设备，推动当地精密金属加工产业升级，提高整体产业水平。</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环境保护与可持续发展</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公司将严格遵守环保法规，采取环保措施降低生产过程中的污染排放，致力于实现绿色可持续发展。</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促进就业</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公司的设立将直接创造大量就业岗位，缓解当地就业压力，同时带动相关产业发展，间接创造更多就业机会。</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社会效益评估</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017073" y="2029682"/>
            <a:ext cx="4161759" cy="3593306"/>
            <a:chOff x="4017073" y="2029682"/>
            <a:chExt cx="4161759" cy="3593306"/>
          </a:xfrm>
        </p:grpSpPr>
        <p:sp>
          <p:nvSpPr>
            <p:cNvPr id="3" name="AutoShape 3"/>
            <p:cNvSpPr/>
            <p:nvPr/>
          </p:nvSpPr>
          <p:spPr>
            <a:xfrm>
              <a:off x="5052726" y="2029682"/>
              <a:ext cx="2084070" cy="1796605"/>
            </a:xfrm>
            <a:prstGeom prst="triangle">
              <a:avLst>
                <a:gd name="adj" fmla="val 50000"/>
              </a:avLst>
            </a:prstGeom>
            <a:solidFill>
              <a:schemeClr val="accent1">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flipV="1">
              <a:off x="5052726" y="3826383"/>
              <a:ext cx="2084070" cy="1796605"/>
            </a:xfrm>
            <a:prstGeom prst="triangle">
              <a:avLst>
                <a:gd name="adj" fmla="val 50000"/>
              </a:avLst>
            </a:prstGeom>
            <a:solidFill>
              <a:schemeClr val="accent4">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flipH="1">
              <a:off x="4017073" y="3826383"/>
              <a:ext cx="2084070" cy="1796605"/>
            </a:xfrm>
            <a:prstGeom prst="triangle">
              <a:avLst>
                <a:gd name="adj" fmla="val 50000"/>
              </a:avLst>
            </a:prstGeom>
            <a:solidFill>
              <a:schemeClr val="accent3">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flipH="1">
              <a:off x="6094762" y="3826288"/>
              <a:ext cx="2084070" cy="1796605"/>
            </a:xfrm>
            <a:prstGeom prst="triangle">
              <a:avLst>
                <a:gd name="adj" fmla="val 50000"/>
              </a:avLst>
            </a:prstGeom>
            <a:solidFill>
              <a:schemeClr val="accent2">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7" name="Group 7"/>
          <p:cNvGrpSpPr/>
          <p:nvPr/>
        </p:nvGrpSpPr>
        <p:grpSpPr>
          <a:xfrm>
            <a:off x="4768691" y="4711446"/>
            <a:ext cx="581882" cy="581882"/>
            <a:chOff x="4768691" y="4711446"/>
            <a:chExt cx="581882" cy="581882"/>
          </a:xfrm>
        </p:grpSpPr>
        <p:sp>
          <p:nvSpPr>
            <p:cNvPr id="8" name="Freeform 8"/>
            <p:cNvSpPr/>
            <p:nvPr/>
          </p:nvSpPr>
          <p:spPr>
            <a:xfrm>
              <a:off x="5015484" y="5009769"/>
              <a:ext cx="163925" cy="195167"/>
            </a:xfrm>
            <a:custGeom>
              <a:rect l="l" t="t" r="r" b="b"/>
              <a:pathLst>
                <a:path w="178" h="211">
                  <a:moveTo>
                    <a:pt x="20" y="92"/>
                  </a:moveTo>
                  <a:lnTo>
                    <a:pt x="20" y="92"/>
                  </a:lnTo>
                  <a:lnTo>
                    <a:pt x="26" y="100"/>
                  </a:lnTo>
                  <a:lnTo>
                    <a:pt x="30" y="104"/>
                  </a:lnTo>
                  <a:lnTo>
                    <a:pt x="36" y="106"/>
                  </a:lnTo>
                  <a:lnTo>
                    <a:pt x="36" y="106"/>
                  </a:lnTo>
                  <a:lnTo>
                    <a:pt x="40" y="104"/>
                  </a:lnTo>
                  <a:lnTo>
                    <a:pt x="48" y="102"/>
                  </a:lnTo>
                  <a:lnTo>
                    <a:pt x="56" y="98"/>
                  </a:lnTo>
                  <a:lnTo>
                    <a:pt x="64" y="96"/>
                  </a:lnTo>
                  <a:lnTo>
                    <a:pt x="64" y="96"/>
                  </a:lnTo>
                  <a:lnTo>
                    <a:pt x="70" y="98"/>
                  </a:lnTo>
                  <a:lnTo>
                    <a:pt x="74" y="100"/>
                  </a:lnTo>
                  <a:lnTo>
                    <a:pt x="80" y="108"/>
                  </a:lnTo>
                  <a:lnTo>
                    <a:pt x="80" y="108"/>
                  </a:lnTo>
                  <a:lnTo>
                    <a:pt x="82" y="114"/>
                  </a:lnTo>
                  <a:lnTo>
                    <a:pt x="84" y="122"/>
                  </a:lnTo>
                  <a:lnTo>
                    <a:pt x="84" y="140"/>
                  </a:lnTo>
                  <a:lnTo>
                    <a:pt x="84" y="140"/>
                  </a:lnTo>
                  <a:lnTo>
                    <a:pt x="84" y="166"/>
                  </a:lnTo>
                  <a:lnTo>
                    <a:pt x="86" y="180"/>
                  </a:lnTo>
                  <a:lnTo>
                    <a:pt x="88" y="190"/>
                  </a:lnTo>
                  <a:lnTo>
                    <a:pt x="88" y="190"/>
                  </a:lnTo>
                  <a:lnTo>
                    <a:pt x="102" y="202"/>
                  </a:lnTo>
                  <a:lnTo>
                    <a:pt x="110" y="208"/>
                  </a:lnTo>
                  <a:lnTo>
                    <a:pt x="118" y="212"/>
                  </a:lnTo>
                  <a:lnTo>
                    <a:pt x="118" y="212"/>
                  </a:lnTo>
                  <a:lnTo>
                    <a:pt x="124" y="210"/>
                  </a:lnTo>
                  <a:lnTo>
                    <a:pt x="128" y="204"/>
                  </a:lnTo>
                  <a:lnTo>
                    <a:pt x="140" y="194"/>
                  </a:lnTo>
                  <a:lnTo>
                    <a:pt x="140" y="194"/>
                  </a:lnTo>
                  <a:lnTo>
                    <a:pt x="144" y="188"/>
                  </a:lnTo>
                  <a:lnTo>
                    <a:pt x="148" y="178"/>
                  </a:lnTo>
                  <a:lnTo>
                    <a:pt x="152" y="168"/>
                  </a:lnTo>
                  <a:lnTo>
                    <a:pt x="154" y="160"/>
                  </a:lnTo>
                  <a:lnTo>
                    <a:pt x="154" y="128"/>
                  </a:lnTo>
                  <a:lnTo>
                    <a:pt x="154" y="128"/>
                  </a:lnTo>
                  <a:lnTo>
                    <a:pt x="154" y="124"/>
                  </a:lnTo>
                  <a:lnTo>
                    <a:pt x="158" y="118"/>
                  </a:lnTo>
                  <a:lnTo>
                    <a:pt x="168" y="108"/>
                  </a:lnTo>
                  <a:lnTo>
                    <a:pt x="168" y="108"/>
                  </a:lnTo>
                  <a:lnTo>
                    <a:pt x="172" y="102"/>
                  </a:lnTo>
                  <a:lnTo>
                    <a:pt x="176" y="96"/>
                  </a:lnTo>
                  <a:lnTo>
                    <a:pt x="178" y="88"/>
                  </a:lnTo>
                  <a:lnTo>
                    <a:pt x="178" y="82"/>
                  </a:lnTo>
                  <a:lnTo>
                    <a:pt x="178" y="82"/>
                  </a:lnTo>
                  <a:lnTo>
                    <a:pt x="176" y="80"/>
                  </a:lnTo>
                  <a:lnTo>
                    <a:pt x="172" y="80"/>
                  </a:lnTo>
                  <a:lnTo>
                    <a:pt x="166" y="80"/>
                  </a:lnTo>
                  <a:lnTo>
                    <a:pt x="160" y="80"/>
                  </a:lnTo>
                  <a:lnTo>
                    <a:pt x="160" y="80"/>
                  </a:lnTo>
                  <a:lnTo>
                    <a:pt x="156" y="76"/>
                  </a:lnTo>
                  <a:lnTo>
                    <a:pt x="152" y="70"/>
                  </a:lnTo>
                  <a:lnTo>
                    <a:pt x="148" y="54"/>
                  </a:lnTo>
                  <a:lnTo>
                    <a:pt x="148" y="54"/>
                  </a:lnTo>
                  <a:lnTo>
                    <a:pt x="144" y="46"/>
                  </a:lnTo>
                  <a:lnTo>
                    <a:pt x="140" y="40"/>
                  </a:lnTo>
                  <a:lnTo>
                    <a:pt x="136" y="32"/>
                  </a:lnTo>
                  <a:lnTo>
                    <a:pt x="128" y="28"/>
                  </a:lnTo>
                  <a:lnTo>
                    <a:pt x="128" y="28"/>
                  </a:lnTo>
                  <a:lnTo>
                    <a:pt x="122" y="26"/>
                  </a:lnTo>
                  <a:lnTo>
                    <a:pt x="116" y="26"/>
                  </a:lnTo>
                  <a:lnTo>
                    <a:pt x="110" y="26"/>
                  </a:lnTo>
                  <a:lnTo>
                    <a:pt x="104" y="24"/>
                  </a:lnTo>
                  <a:lnTo>
                    <a:pt x="104" y="24"/>
                  </a:lnTo>
                  <a:lnTo>
                    <a:pt x="88" y="14"/>
                  </a:lnTo>
                  <a:lnTo>
                    <a:pt x="72" y="6"/>
                  </a:lnTo>
                  <a:lnTo>
                    <a:pt x="72" y="6"/>
                  </a:lnTo>
                  <a:lnTo>
                    <a:pt x="56" y="4"/>
                  </a:lnTo>
                  <a:lnTo>
                    <a:pt x="48" y="4"/>
                  </a:lnTo>
                  <a:lnTo>
                    <a:pt x="40" y="2"/>
                  </a:lnTo>
                  <a:lnTo>
                    <a:pt x="40" y="2"/>
                  </a:lnTo>
                  <a:lnTo>
                    <a:pt x="38" y="0"/>
                  </a:lnTo>
                  <a:lnTo>
                    <a:pt x="34" y="0"/>
                  </a:lnTo>
                  <a:lnTo>
                    <a:pt x="26" y="4"/>
                  </a:lnTo>
                  <a:lnTo>
                    <a:pt x="18" y="8"/>
                  </a:lnTo>
                  <a:lnTo>
                    <a:pt x="18" y="8"/>
                  </a:lnTo>
                  <a:lnTo>
                    <a:pt x="4" y="34"/>
                  </a:lnTo>
                  <a:lnTo>
                    <a:pt x="4" y="34"/>
                  </a:lnTo>
                  <a:lnTo>
                    <a:pt x="2" y="40"/>
                  </a:lnTo>
                  <a:lnTo>
                    <a:pt x="0" y="50"/>
                  </a:lnTo>
                  <a:lnTo>
                    <a:pt x="0" y="60"/>
                  </a:lnTo>
                  <a:lnTo>
                    <a:pt x="2" y="68"/>
                  </a:lnTo>
                  <a:lnTo>
                    <a:pt x="2" y="68"/>
                  </a:lnTo>
                  <a:lnTo>
                    <a:pt x="4" y="76"/>
                  </a:lnTo>
                  <a:lnTo>
                    <a:pt x="12" y="84"/>
                  </a:lnTo>
                  <a:lnTo>
                    <a:pt x="20" y="92"/>
                  </a:lnTo>
                  <a:lnTo>
                    <a:pt x="20" y="92"/>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768691" y="4711446"/>
              <a:ext cx="581882" cy="581882"/>
            </a:xfrm>
            <a:custGeom>
              <a:rect l="l" t="t" r="r" b="b"/>
              <a:pathLst>
                <a:path w="632" h="632">
                  <a:moveTo>
                    <a:pt x="316" y="632"/>
                  </a:moveTo>
                  <a:lnTo>
                    <a:pt x="316" y="632"/>
                  </a:lnTo>
                  <a:lnTo>
                    <a:pt x="348" y="630"/>
                  </a:lnTo>
                  <a:lnTo>
                    <a:pt x="380" y="624"/>
                  </a:lnTo>
                  <a:lnTo>
                    <a:pt x="410" y="616"/>
                  </a:lnTo>
                  <a:lnTo>
                    <a:pt x="438" y="606"/>
                  </a:lnTo>
                  <a:lnTo>
                    <a:pt x="466" y="592"/>
                  </a:lnTo>
                  <a:lnTo>
                    <a:pt x="492" y="578"/>
                  </a:lnTo>
                  <a:lnTo>
                    <a:pt x="516" y="558"/>
                  </a:lnTo>
                  <a:lnTo>
                    <a:pt x="538" y="538"/>
                  </a:lnTo>
                  <a:lnTo>
                    <a:pt x="560" y="516"/>
                  </a:lnTo>
                  <a:lnTo>
                    <a:pt x="578" y="492"/>
                  </a:lnTo>
                  <a:lnTo>
                    <a:pt x="594" y="466"/>
                  </a:lnTo>
                  <a:lnTo>
                    <a:pt x="606" y="438"/>
                  </a:lnTo>
                  <a:lnTo>
                    <a:pt x="618" y="410"/>
                  </a:lnTo>
                  <a:lnTo>
                    <a:pt x="626" y="378"/>
                  </a:lnTo>
                  <a:lnTo>
                    <a:pt x="630" y="348"/>
                  </a:lnTo>
                  <a:lnTo>
                    <a:pt x="632" y="316"/>
                  </a:lnTo>
                  <a:lnTo>
                    <a:pt x="632" y="316"/>
                  </a:lnTo>
                  <a:lnTo>
                    <a:pt x="630" y="282"/>
                  </a:lnTo>
                  <a:lnTo>
                    <a:pt x="626" y="252"/>
                  </a:lnTo>
                  <a:lnTo>
                    <a:pt x="618" y="222"/>
                  </a:lnTo>
                  <a:lnTo>
                    <a:pt x="606" y="192"/>
                  </a:lnTo>
                  <a:lnTo>
                    <a:pt x="594" y="164"/>
                  </a:lnTo>
                  <a:lnTo>
                    <a:pt x="578" y="138"/>
                  </a:lnTo>
                  <a:lnTo>
                    <a:pt x="560" y="114"/>
                  </a:lnTo>
                  <a:lnTo>
                    <a:pt x="538" y="92"/>
                  </a:lnTo>
                  <a:lnTo>
                    <a:pt x="516" y="72"/>
                  </a:lnTo>
                  <a:lnTo>
                    <a:pt x="492" y="54"/>
                  </a:lnTo>
                  <a:lnTo>
                    <a:pt x="466" y="38"/>
                  </a:lnTo>
                  <a:lnTo>
                    <a:pt x="438" y="24"/>
                  </a:lnTo>
                  <a:lnTo>
                    <a:pt x="410" y="14"/>
                  </a:lnTo>
                  <a:lnTo>
                    <a:pt x="380" y="6"/>
                  </a:lnTo>
                  <a:lnTo>
                    <a:pt x="348" y="0"/>
                  </a:lnTo>
                  <a:lnTo>
                    <a:pt x="316" y="0"/>
                  </a:lnTo>
                  <a:lnTo>
                    <a:pt x="316" y="0"/>
                  </a:lnTo>
                  <a:lnTo>
                    <a:pt x="284" y="0"/>
                  </a:lnTo>
                  <a:lnTo>
                    <a:pt x="252" y="6"/>
                  </a:lnTo>
                  <a:lnTo>
                    <a:pt x="222" y="14"/>
                  </a:lnTo>
                  <a:lnTo>
                    <a:pt x="192" y="24"/>
                  </a:lnTo>
                  <a:lnTo>
                    <a:pt x="164" y="38"/>
                  </a:lnTo>
                  <a:lnTo>
                    <a:pt x="138" y="54"/>
                  </a:lnTo>
                  <a:lnTo>
                    <a:pt x="114" y="72"/>
                  </a:lnTo>
                  <a:lnTo>
                    <a:pt x="92" y="92"/>
                  </a:lnTo>
                  <a:lnTo>
                    <a:pt x="72" y="114"/>
                  </a:lnTo>
                  <a:lnTo>
                    <a:pt x="54" y="138"/>
                  </a:lnTo>
                  <a:lnTo>
                    <a:pt x="38" y="164"/>
                  </a:lnTo>
                  <a:lnTo>
                    <a:pt x="24" y="192"/>
                  </a:lnTo>
                  <a:lnTo>
                    <a:pt x="14" y="222"/>
                  </a:lnTo>
                  <a:lnTo>
                    <a:pt x="6" y="252"/>
                  </a:lnTo>
                  <a:lnTo>
                    <a:pt x="2" y="282"/>
                  </a:lnTo>
                  <a:lnTo>
                    <a:pt x="0" y="316"/>
                  </a:lnTo>
                  <a:lnTo>
                    <a:pt x="0" y="316"/>
                  </a:lnTo>
                  <a:lnTo>
                    <a:pt x="2" y="348"/>
                  </a:lnTo>
                  <a:lnTo>
                    <a:pt x="6" y="378"/>
                  </a:lnTo>
                  <a:lnTo>
                    <a:pt x="14" y="410"/>
                  </a:lnTo>
                  <a:lnTo>
                    <a:pt x="24" y="438"/>
                  </a:lnTo>
                  <a:lnTo>
                    <a:pt x="38" y="466"/>
                  </a:lnTo>
                  <a:lnTo>
                    <a:pt x="54" y="492"/>
                  </a:lnTo>
                  <a:lnTo>
                    <a:pt x="72" y="516"/>
                  </a:lnTo>
                  <a:lnTo>
                    <a:pt x="92" y="538"/>
                  </a:lnTo>
                  <a:lnTo>
                    <a:pt x="114" y="558"/>
                  </a:lnTo>
                  <a:lnTo>
                    <a:pt x="138" y="578"/>
                  </a:lnTo>
                  <a:lnTo>
                    <a:pt x="164" y="592"/>
                  </a:lnTo>
                  <a:lnTo>
                    <a:pt x="192" y="606"/>
                  </a:lnTo>
                  <a:lnTo>
                    <a:pt x="222" y="616"/>
                  </a:lnTo>
                  <a:lnTo>
                    <a:pt x="252" y="624"/>
                  </a:lnTo>
                  <a:lnTo>
                    <a:pt x="284" y="630"/>
                  </a:lnTo>
                  <a:lnTo>
                    <a:pt x="316" y="632"/>
                  </a:lnTo>
                  <a:lnTo>
                    <a:pt x="316" y="632"/>
                  </a:lnTo>
                  <a:close/>
                  <a:moveTo>
                    <a:pt x="64" y="358"/>
                  </a:moveTo>
                  <a:lnTo>
                    <a:pt x="64" y="358"/>
                  </a:lnTo>
                  <a:lnTo>
                    <a:pt x="80" y="354"/>
                  </a:lnTo>
                  <a:lnTo>
                    <a:pt x="112" y="340"/>
                  </a:lnTo>
                  <a:lnTo>
                    <a:pt x="112" y="340"/>
                  </a:lnTo>
                  <a:lnTo>
                    <a:pt x="122" y="334"/>
                  </a:lnTo>
                  <a:lnTo>
                    <a:pt x="124" y="330"/>
                  </a:lnTo>
                  <a:lnTo>
                    <a:pt x="124" y="324"/>
                  </a:lnTo>
                  <a:lnTo>
                    <a:pt x="122" y="320"/>
                  </a:lnTo>
                  <a:lnTo>
                    <a:pt x="114" y="308"/>
                  </a:lnTo>
                  <a:lnTo>
                    <a:pt x="112" y="302"/>
                  </a:lnTo>
                  <a:lnTo>
                    <a:pt x="110" y="294"/>
                  </a:lnTo>
                  <a:lnTo>
                    <a:pt x="110" y="294"/>
                  </a:lnTo>
                  <a:lnTo>
                    <a:pt x="112" y="286"/>
                  </a:lnTo>
                  <a:lnTo>
                    <a:pt x="116" y="282"/>
                  </a:lnTo>
                  <a:lnTo>
                    <a:pt x="122" y="278"/>
                  </a:lnTo>
                  <a:lnTo>
                    <a:pt x="128" y="274"/>
                  </a:lnTo>
                  <a:lnTo>
                    <a:pt x="142" y="268"/>
                  </a:lnTo>
                  <a:lnTo>
                    <a:pt x="148" y="266"/>
                  </a:lnTo>
                  <a:lnTo>
                    <a:pt x="152" y="262"/>
                  </a:lnTo>
                  <a:lnTo>
                    <a:pt x="152" y="262"/>
                  </a:lnTo>
                  <a:lnTo>
                    <a:pt x="156" y="258"/>
                  </a:lnTo>
                  <a:lnTo>
                    <a:pt x="156" y="252"/>
                  </a:lnTo>
                  <a:lnTo>
                    <a:pt x="154" y="250"/>
                  </a:lnTo>
                  <a:lnTo>
                    <a:pt x="152" y="246"/>
                  </a:lnTo>
                  <a:lnTo>
                    <a:pt x="144" y="240"/>
                  </a:lnTo>
                  <a:lnTo>
                    <a:pt x="136" y="234"/>
                  </a:lnTo>
                  <a:lnTo>
                    <a:pt x="136" y="234"/>
                  </a:lnTo>
                  <a:lnTo>
                    <a:pt x="132" y="232"/>
                  </a:lnTo>
                  <a:lnTo>
                    <a:pt x="128" y="232"/>
                  </a:lnTo>
                  <a:lnTo>
                    <a:pt x="120" y="234"/>
                  </a:lnTo>
                  <a:lnTo>
                    <a:pt x="112" y="238"/>
                  </a:lnTo>
                  <a:lnTo>
                    <a:pt x="106" y="246"/>
                  </a:lnTo>
                  <a:lnTo>
                    <a:pt x="106" y="246"/>
                  </a:lnTo>
                  <a:lnTo>
                    <a:pt x="100" y="258"/>
                  </a:lnTo>
                  <a:lnTo>
                    <a:pt x="96" y="262"/>
                  </a:lnTo>
                  <a:lnTo>
                    <a:pt x="88" y="262"/>
                  </a:lnTo>
                  <a:lnTo>
                    <a:pt x="88" y="262"/>
                  </a:lnTo>
                  <a:lnTo>
                    <a:pt x="82" y="260"/>
                  </a:lnTo>
                  <a:lnTo>
                    <a:pt x="76" y="258"/>
                  </a:lnTo>
                  <a:lnTo>
                    <a:pt x="72" y="252"/>
                  </a:lnTo>
                  <a:lnTo>
                    <a:pt x="68" y="246"/>
                  </a:lnTo>
                  <a:lnTo>
                    <a:pt x="68" y="246"/>
                  </a:lnTo>
                  <a:lnTo>
                    <a:pt x="66" y="242"/>
                  </a:lnTo>
                  <a:lnTo>
                    <a:pt x="66" y="238"/>
                  </a:lnTo>
                  <a:lnTo>
                    <a:pt x="68" y="236"/>
                  </a:lnTo>
                  <a:lnTo>
                    <a:pt x="72" y="232"/>
                  </a:lnTo>
                  <a:lnTo>
                    <a:pt x="96" y="216"/>
                  </a:lnTo>
                  <a:lnTo>
                    <a:pt x="96" y="216"/>
                  </a:lnTo>
                  <a:lnTo>
                    <a:pt x="108" y="208"/>
                  </a:lnTo>
                  <a:lnTo>
                    <a:pt x="110" y="204"/>
                  </a:lnTo>
                  <a:lnTo>
                    <a:pt x="110" y="202"/>
                  </a:lnTo>
                  <a:lnTo>
                    <a:pt x="106" y="198"/>
                  </a:lnTo>
                  <a:lnTo>
                    <a:pt x="104" y="194"/>
                  </a:lnTo>
                  <a:lnTo>
                    <a:pt x="104" y="194"/>
                  </a:lnTo>
                  <a:lnTo>
                    <a:pt x="102" y="192"/>
                  </a:lnTo>
                  <a:lnTo>
                    <a:pt x="98" y="190"/>
                  </a:lnTo>
                  <a:lnTo>
                    <a:pt x="90" y="188"/>
                  </a:lnTo>
                  <a:lnTo>
                    <a:pt x="82" y="186"/>
                  </a:lnTo>
                  <a:lnTo>
                    <a:pt x="82" y="186"/>
                  </a:lnTo>
                  <a:lnTo>
                    <a:pt x="82" y="186"/>
                  </a:lnTo>
                  <a:lnTo>
                    <a:pt x="82" y="186"/>
                  </a:lnTo>
                  <a:lnTo>
                    <a:pt x="78" y="184"/>
                  </a:lnTo>
                  <a:lnTo>
                    <a:pt x="76" y="182"/>
                  </a:lnTo>
                  <a:lnTo>
                    <a:pt x="76" y="176"/>
                  </a:lnTo>
                  <a:lnTo>
                    <a:pt x="78" y="170"/>
                  </a:lnTo>
                  <a:lnTo>
                    <a:pt x="84" y="164"/>
                  </a:lnTo>
                  <a:lnTo>
                    <a:pt x="84" y="164"/>
                  </a:lnTo>
                  <a:lnTo>
                    <a:pt x="90" y="162"/>
                  </a:lnTo>
                  <a:lnTo>
                    <a:pt x="94" y="162"/>
                  </a:lnTo>
                  <a:lnTo>
                    <a:pt x="100" y="162"/>
                  </a:lnTo>
                  <a:lnTo>
                    <a:pt x="106" y="164"/>
                  </a:lnTo>
                  <a:lnTo>
                    <a:pt x="106" y="164"/>
                  </a:lnTo>
                  <a:lnTo>
                    <a:pt x="110" y="166"/>
                  </a:lnTo>
                  <a:lnTo>
                    <a:pt x="114" y="168"/>
                  </a:lnTo>
                  <a:lnTo>
                    <a:pt x="120" y="168"/>
                  </a:lnTo>
                  <a:lnTo>
                    <a:pt x="132" y="164"/>
                  </a:lnTo>
                  <a:lnTo>
                    <a:pt x="132" y="164"/>
                  </a:lnTo>
                  <a:lnTo>
                    <a:pt x="144" y="162"/>
                  </a:lnTo>
                  <a:lnTo>
                    <a:pt x="150" y="162"/>
                  </a:lnTo>
                  <a:lnTo>
                    <a:pt x="154" y="166"/>
                  </a:lnTo>
                  <a:lnTo>
                    <a:pt x="158" y="172"/>
                  </a:lnTo>
                  <a:lnTo>
                    <a:pt x="158" y="172"/>
                  </a:lnTo>
                  <a:lnTo>
                    <a:pt x="172" y="196"/>
                  </a:lnTo>
                  <a:lnTo>
                    <a:pt x="172" y="196"/>
                  </a:lnTo>
                  <a:lnTo>
                    <a:pt x="180" y="206"/>
                  </a:lnTo>
                  <a:lnTo>
                    <a:pt x="180" y="206"/>
                  </a:lnTo>
                  <a:lnTo>
                    <a:pt x="184" y="210"/>
                  </a:lnTo>
                  <a:lnTo>
                    <a:pt x="188" y="210"/>
                  </a:lnTo>
                  <a:lnTo>
                    <a:pt x="198" y="210"/>
                  </a:lnTo>
                  <a:lnTo>
                    <a:pt x="210" y="204"/>
                  </a:lnTo>
                  <a:lnTo>
                    <a:pt x="220" y="198"/>
                  </a:lnTo>
                  <a:lnTo>
                    <a:pt x="220" y="198"/>
                  </a:lnTo>
                  <a:lnTo>
                    <a:pt x="222" y="198"/>
                  </a:lnTo>
                  <a:lnTo>
                    <a:pt x="222" y="198"/>
                  </a:lnTo>
                  <a:lnTo>
                    <a:pt x="226" y="194"/>
                  </a:lnTo>
                  <a:lnTo>
                    <a:pt x="228" y="190"/>
                  </a:lnTo>
                  <a:lnTo>
                    <a:pt x="232" y="182"/>
                  </a:lnTo>
                  <a:lnTo>
                    <a:pt x="232" y="162"/>
                  </a:lnTo>
                  <a:lnTo>
                    <a:pt x="232" y="162"/>
                  </a:lnTo>
                  <a:lnTo>
                    <a:pt x="230" y="154"/>
                  </a:lnTo>
                  <a:lnTo>
                    <a:pt x="226" y="150"/>
                  </a:lnTo>
                  <a:lnTo>
                    <a:pt x="218" y="146"/>
                  </a:lnTo>
                  <a:lnTo>
                    <a:pt x="218" y="146"/>
                  </a:lnTo>
                  <a:lnTo>
                    <a:pt x="214" y="140"/>
                  </a:lnTo>
                  <a:lnTo>
                    <a:pt x="212" y="132"/>
                  </a:lnTo>
                  <a:lnTo>
                    <a:pt x="208" y="124"/>
                  </a:lnTo>
                  <a:lnTo>
                    <a:pt x="204" y="116"/>
                  </a:lnTo>
                  <a:lnTo>
                    <a:pt x="204" y="116"/>
                  </a:lnTo>
                  <a:lnTo>
                    <a:pt x="198" y="110"/>
                  </a:lnTo>
                  <a:lnTo>
                    <a:pt x="192" y="108"/>
                  </a:lnTo>
                  <a:lnTo>
                    <a:pt x="184" y="108"/>
                  </a:lnTo>
                  <a:lnTo>
                    <a:pt x="178" y="110"/>
                  </a:lnTo>
                  <a:lnTo>
                    <a:pt x="178" y="110"/>
                  </a:lnTo>
                  <a:lnTo>
                    <a:pt x="170" y="114"/>
                  </a:lnTo>
                  <a:lnTo>
                    <a:pt x="164" y="118"/>
                  </a:lnTo>
                  <a:lnTo>
                    <a:pt x="158" y="122"/>
                  </a:lnTo>
                  <a:lnTo>
                    <a:pt x="154" y="124"/>
                  </a:lnTo>
                  <a:lnTo>
                    <a:pt x="154" y="124"/>
                  </a:lnTo>
                  <a:lnTo>
                    <a:pt x="152" y="120"/>
                  </a:lnTo>
                  <a:lnTo>
                    <a:pt x="150" y="116"/>
                  </a:lnTo>
                  <a:lnTo>
                    <a:pt x="150" y="110"/>
                  </a:lnTo>
                  <a:lnTo>
                    <a:pt x="146" y="104"/>
                  </a:lnTo>
                  <a:lnTo>
                    <a:pt x="146" y="104"/>
                  </a:lnTo>
                  <a:lnTo>
                    <a:pt x="140" y="104"/>
                  </a:lnTo>
                  <a:lnTo>
                    <a:pt x="134" y="102"/>
                  </a:lnTo>
                  <a:lnTo>
                    <a:pt x="116" y="100"/>
                  </a:lnTo>
                  <a:lnTo>
                    <a:pt x="116" y="100"/>
                  </a:lnTo>
                  <a:lnTo>
                    <a:pt x="136" y="82"/>
                  </a:lnTo>
                  <a:lnTo>
                    <a:pt x="158" y="66"/>
                  </a:lnTo>
                  <a:lnTo>
                    <a:pt x="182" y="54"/>
                  </a:lnTo>
                  <a:lnTo>
                    <a:pt x="206" y="42"/>
                  </a:lnTo>
                  <a:lnTo>
                    <a:pt x="232" y="34"/>
                  </a:lnTo>
                  <a:lnTo>
                    <a:pt x="258" y="26"/>
                  </a:lnTo>
                  <a:lnTo>
                    <a:pt x="286" y="22"/>
                  </a:lnTo>
                  <a:lnTo>
                    <a:pt x="314" y="22"/>
                  </a:lnTo>
                  <a:lnTo>
                    <a:pt x="314" y="22"/>
                  </a:lnTo>
                  <a:lnTo>
                    <a:pt x="344" y="22"/>
                  </a:lnTo>
                  <a:lnTo>
                    <a:pt x="374" y="28"/>
                  </a:lnTo>
                  <a:lnTo>
                    <a:pt x="402" y="34"/>
                  </a:lnTo>
                  <a:lnTo>
                    <a:pt x="428" y="44"/>
                  </a:lnTo>
                  <a:lnTo>
                    <a:pt x="454" y="56"/>
                  </a:lnTo>
                  <a:lnTo>
                    <a:pt x="478" y="72"/>
                  </a:lnTo>
                  <a:lnTo>
                    <a:pt x="500" y="88"/>
                  </a:lnTo>
                  <a:lnTo>
                    <a:pt x="522" y="106"/>
                  </a:lnTo>
                  <a:lnTo>
                    <a:pt x="522" y="106"/>
                  </a:lnTo>
                  <a:lnTo>
                    <a:pt x="538" y="126"/>
                  </a:lnTo>
                  <a:lnTo>
                    <a:pt x="554" y="146"/>
                  </a:lnTo>
                  <a:lnTo>
                    <a:pt x="554" y="146"/>
                  </a:lnTo>
                  <a:lnTo>
                    <a:pt x="502" y="164"/>
                  </a:lnTo>
                  <a:lnTo>
                    <a:pt x="480" y="172"/>
                  </a:lnTo>
                  <a:lnTo>
                    <a:pt x="468" y="178"/>
                  </a:lnTo>
                  <a:lnTo>
                    <a:pt x="468" y="178"/>
                  </a:lnTo>
                  <a:lnTo>
                    <a:pt x="462" y="182"/>
                  </a:lnTo>
                  <a:lnTo>
                    <a:pt x="454" y="186"/>
                  </a:lnTo>
                  <a:lnTo>
                    <a:pt x="444" y="186"/>
                  </a:lnTo>
                  <a:lnTo>
                    <a:pt x="436" y="184"/>
                  </a:lnTo>
                  <a:lnTo>
                    <a:pt x="436" y="184"/>
                  </a:lnTo>
                  <a:lnTo>
                    <a:pt x="424" y="178"/>
                  </a:lnTo>
                  <a:lnTo>
                    <a:pt x="418" y="176"/>
                  </a:lnTo>
                  <a:lnTo>
                    <a:pt x="412" y="176"/>
                  </a:lnTo>
                  <a:lnTo>
                    <a:pt x="412" y="176"/>
                  </a:lnTo>
                  <a:lnTo>
                    <a:pt x="402" y="178"/>
                  </a:lnTo>
                  <a:lnTo>
                    <a:pt x="398" y="180"/>
                  </a:lnTo>
                  <a:lnTo>
                    <a:pt x="392" y="184"/>
                  </a:lnTo>
                  <a:lnTo>
                    <a:pt x="392" y="184"/>
                  </a:lnTo>
                  <a:lnTo>
                    <a:pt x="384" y="192"/>
                  </a:lnTo>
                  <a:lnTo>
                    <a:pt x="374" y="198"/>
                  </a:lnTo>
                  <a:lnTo>
                    <a:pt x="374" y="198"/>
                  </a:lnTo>
                  <a:lnTo>
                    <a:pt x="368" y="200"/>
                  </a:lnTo>
                  <a:lnTo>
                    <a:pt x="362" y="200"/>
                  </a:lnTo>
                  <a:lnTo>
                    <a:pt x="362" y="200"/>
                  </a:lnTo>
                  <a:lnTo>
                    <a:pt x="358" y="198"/>
                  </a:lnTo>
                  <a:lnTo>
                    <a:pt x="358" y="198"/>
                  </a:lnTo>
                  <a:lnTo>
                    <a:pt x="354" y="198"/>
                  </a:lnTo>
                  <a:lnTo>
                    <a:pt x="350" y="200"/>
                  </a:lnTo>
                  <a:lnTo>
                    <a:pt x="350" y="200"/>
                  </a:lnTo>
                  <a:lnTo>
                    <a:pt x="344" y="202"/>
                  </a:lnTo>
                  <a:lnTo>
                    <a:pt x="344" y="202"/>
                  </a:lnTo>
                  <a:lnTo>
                    <a:pt x="340" y="208"/>
                  </a:lnTo>
                  <a:lnTo>
                    <a:pt x="340" y="212"/>
                  </a:lnTo>
                  <a:lnTo>
                    <a:pt x="342" y="222"/>
                  </a:lnTo>
                  <a:lnTo>
                    <a:pt x="346" y="228"/>
                  </a:lnTo>
                  <a:lnTo>
                    <a:pt x="350" y="230"/>
                  </a:lnTo>
                  <a:lnTo>
                    <a:pt x="352" y="232"/>
                  </a:lnTo>
                  <a:lnTo>
                    <a:pt x="352" y="232"/>
                  </a:lnTo>
                  <a:lnTo>
                    <a:pt x="358" y="228"/>
                  </a:lnTo>
                  <a:lnTo>
                    <a:pt x="364" y="224"/>
                  </a:lnTo>
                  <a:lnTo>
                    <a:pt x="368" y="218"/>
                  </a:lnTo>
                  <a:lnTo>
                    <a:pt x="374" y="216"/>
                  </a:lnTo>
                  <a:lnTo>
                    <a:pt x="374" y="216"/>
                  </a:lnTo>
                  <a:lnTo>
                    <a:pt x="378" y="218"/>
                  </a:lnTo>
                  <a:lnTo>
                    <a:pt x="382" y="220"/>
                  </a:lnTo>
                  <a:lnTo>
                    <a:pt x="390" y="228"/>
                  </a:lnTo>
                  <a:lnTo>
                    <a:pt x="390" y="228"/>
                  </a:lnTo>
                  <a:lnTo>
                    <a:pt x="388" y="232"/>
                  </a:lnTo>
                  <a:lnTo>
                    <a:pt x="386" y="240"/>
                  </a:lnTo>
                  <a:lnTo>
                    <a:pt x="382" y="248"/>
                  </a:lnTo>
                  <a:lnTo>
                    <a:pt x="376" y="250"/>
                  </a:lnTo>
                  <a:lnTo>
                    <a:pt x="376" y="250"/>
                  </a:lnTo>
                  <a:lnTo>
                    <a:pt x="362" y="254"/>
                  </a:lnTo>
                  <a:lnTo>
                    <a:pt x="348" y="258"/>
                  </a:lnTo>
                  <a:lnTo>
                    <a:pt x="348" y="258"/>
                  </a:lnTo>
                  <a:lnTo>
                    <a:pt x="332" y="254"/>
                  </a:lnTo>
                  <a:lnTo>
                    <a:pt x="324" y="254"/>
                  </a:lnTo>
                  <a:lnTo>
                    <a:pt x="320" y="254"/>
                  </a:lnTo>
                  <a:lnTo>
                    <a:pt x="318" y="256"/>
                  </a:lnTo>
                  <a:lnTo>
                    <a:pt x="318" y="256"/>
                  </a:lnTo>
                  <a:lnTo>
                    <a:pt x="314" y="258"/>
                  </a:lnTo>
                  <a:lnTo>
                    <a:pt x="310" y="262"/>
                  </a:lnTo>
                  <a:lnTo>
                    <a:pt x="308" y="266"/>
                  </a:lnTo>
                  <a:lnTo>
                    <a:pt x="310" y="272"/>
                  </a:lnTo>
                  <a:lnTo>
                    <a:pt x="310" y="272"/>
                  </a:lnTo>
                  <a:lnTo>
                    <a:pt x="312" y="282"/>
                  </a:lnTo>
                  <a:lnTo>
                    <a:pt x="310" y="288"/>
                  </a:lnTo>
                  <a:lnTo>
                    <a:pt x="308" y="294"/>
                  </a:lnTo>
                  <a:lnTo>
                    <a:pt x="306" y="296"/>
                  </a:lnTo>
                  <a:lnTo>
                    <a:pt x="306" y="296"/>
                  </a:lnTo>
                  <a:lnTo>
                    <a:pt x="292" y="300"/>
                  </a:lnTo>
                  <a:lnTo>
                    <a:pt x="290" y="302"/>
                  </a:lnTo>
                  <a:lnTo>
                    <a:pt x="290" y="304"/>
                  </a:lnTo>
                  <a:lnTo>
                    <a:pt x="294" y="304"/>
                  </a:lnTo>
                  <a:lnTo>
                    <a:pt x="302" y="306"/>
                  </a:lnTo>
                  <a:lnTo>
                    <a:pt x="302" y="306"/>
                  </a:lnTo>
                  <a:lnTo>
                    <a:pt x="320" y="304"/>
                  </a:lnTo>
                  <a:lnTo>
                    <a:pt x="332" y="302"/>
                  </a:lnTo>
                  <a:lnTo>
                    <a:pt x="340" y="298"/>
                  </a:lnTo>
                  <a:lnTo>
                    <a:pt x="346" y="296"/>
                  </a:lnTo>
                  <a:lnTo>
                    <a:pt x="346" y="296"/>
                  </a:lnTo>
                  <a:lnTo>
                    <a:pt x="358" y="292"/>
                  </a:lnTo>
                  <a:lnTo>
                    <a:pt x="364" y="290"/>
                  </a:lnTo>
                  <a:lnTo>
                    <a:pt x="370" y="290"/>
                  </a:lnTo>
                  <a:lnTo>
                    <a:pt x="370" y="290"/>
                  </a:lnTo>
                  <a:lnTo>
                    <a:pt x="376" y="292"/>
                  </a:lnTo>
                  <a:lnTo>
                    <a:pt x="382" y="290"/>
                  </a:lnTo>
                  <a:lnTo>
                    <a:pt x="388" y="290"/>
                  </a:lnTo>
                  <a:lnTo>
                    <a:pt x="394" y="290"/>
                  </a:lnTo>
                  <a:lnTo>
                    <a:pt x="394" y="290"/>
                  </a:lnTo>
                  <a:lnTo>
                    <a:pt x="396" y="290"/>
                  </a:lnTo>
                  <a:lnTo>
                    <a:pt x="400" y="288"/>
                  </a:lnTo>
                  <a:lnTo>
                    <a:pt x="406" y="284"/>
                  </a:lnTo>
                  <a:lnTo>
                    <a:pt x="414" y="280"/>
                  </a:lnTo>
                  <a:lnTo>
                    <a:pt x="416" y="280"/>
                  </a:lnTo>
                  <a:lnTo>
                    <a:pt x="420" y="282"/>
                  </a:lnTo>
                  <a:lnTo>
                    <a:pt x="420" y="282"/>
                  </a:lnTo>
                  <a:lnTo>
                    <a:pt x="422" y="288"/>
                  </a:lnTo>
                  <a:lnTo>
                    <a:pt x="424" y="294"/>
                  </a:lnTo>
                  <a:lnTo>
                    <a:pt x="422" y="304"/>
                  </a:lnTo>
                  <a:lnTo>
                    <a:pt x="422" y="304"/>
                  </a:lnTo>
                  <a:lnTo>
                    <a:pt x="420" y="308"/>
                  </a:lnTo>
                  <a:lnTo>
                    <a:pt x="416" y="312"/>
                  </a:lnTo>
                  <a:lnTo>
                    <a:pt x="412" y="314"/>
                  </a:lnTo>
                  <a:lnTo>
                    <a:pt x="412" y="318"/>
                  </a:lnTo>
                  <a:lnTo>
                    <a:pt x="412" y="318"/>
                  </a:lnTo>
                  <a:lnTo>
                    <a:pt x="418" y="330"/>
                  </a:lnTo>
                  <a:lnTo>
                    <a:pt x="428" y="340"/>
                  </a:lnTo>
                  <a:lnTo>
                    <a:pt x="428" y="340"/>
                  </a:lnTo>
                  <a:lnTo>
                    <a:pt x="440" y="348"/>
                  </a:lnTo>
                  <a:lnTo>
                    <a:pt x="444" y="350"/>
                  </a:lnTo>
                  <a:lnTo>
                    <a:pt x="448" y="348"/>
                  </a:lnTo>
                  <a:lnTo>
                    <a:pt x="448" y="348"/>
                  </a:lnTo>
                  <a:lnTo>
                    <a:pt x="450" y="342"/>
                  </a:lnTo>
                  <a:lnTo>
                    <a:pt x="452" y="338"/>
                  </a:lnTo>
                  <a:lnTo>
                    <a:pt x="456" y="330"/>
                  </a:lnTo>
                  <a:lnTo>
                    <a:pt x="456" y="330"/>
                  </a:lnTo>
                  <a:lnTo>
                    <a:pt x="460" y="328"/>
                  </a:lnTo>
                  <a:lnTo>
                    <a:pt x="470" y="330"/>
                  </a:lnTo>
                  <a:lnTo>
                    <a:pt x="480" y="332"/>
                  </a:lnTo>
                  <a:lnTo>
                    <a:pt x="482" y="334"/>
                  </a:lnTo>
                  <a:lnTo>
                    <a:pt x="484" y="336"/>
                  </a:lnTo>
                  <a:lnTo>
                    <a:pt x="484" y="336"/>
                  </a:lnTo>
                  <a:lnTo>
                    <a:pt x="486" y="340"/>
                  </a:lnTo>
                  <a:lnTo>
                    <a:pt x="492" y="346"/>
                  </a:lnTo>
                  <a:lnTo>
                    <a:pt x="500" y="354"/>
                  </a:lnTo>
                  <a:lnTo>
                    <a:pt x="500" y="354"/>
                  </a:lnTo>
                  <a:lnTo>
                    <a:pt x="512" y="360"/>
                  </a:lnTo>
                  <a:lnTo>
                    <a:pt x="512" y="360"/>
                  </a:lnTo>
                  <a:lnTo>
                    <a:pt x="514" y="362"/>
                  </a:lnTo>
                  <a:lnTo>
                    <a:pt x="520" y="372"/>
                  </a:lnTo>
                  <a:lnTo>
                    <a:pt x="520" y="372"/>
                  </a:lnTo>
                  <a:lnTo>
                    <a:pt x="524" y="378"/>
                  </a:lnTo>
                  <a:lnTo>
                    <a:pt x="530" y="380"/>
                  </a:lnTo>
                  <a:lnTo>
                    <a:pt x="534" y="380"/>
                  </a:lnTo>
                  <a:lnTo>
                    <a:pt x="540" y="380"/>
                  </a:lnTo>
                  <a:lnTo>
                    <a:pt x="540" y="380"/>
                  </a:lnTo>
                  <a:lnTo>
                    <a:pt x="544" y="376"/>
                  </a:lnTo>
                  <a:lnTo>
                    <a:pt x="548" y="372"/>
                  </a:lnTo>
                  <a:lnTo>
                    <a:pt x="554" y="368"/>
                  </a:lnTo>
                  <a:lnTo>
                    <a:pt x="560" y="366"/>
                  </a:lnTo>
                  <a:lnTo>
                    <a:pt x="560" y="366"/>
                  </a:lnTo>
                  <a:lnTo>
                    <a:pt x="570" y="366"/>
                  </a:lnTo>
                  <a:lnTo>
                    <a:pt x="574" y="368"/>
                  </a:lnTo>
                  <a:lnTo>
                    <a:pt x="580" y="372"/>
                  </a:lnTo>
                  <a:lnTo>
                    <a:pt x="580" y="372"/>
                  </a:lnTo>
                  <a:lnTo>
                    <a:pt x="598" y="388"/>
                  </a:lnTo>
                  <a:lnTo>
                    <a:pt x="598" y="388"/>
                  </a:lnTo>
                  <a:lnTo>
                    <a:pt x="592" y="406"/>
                  </a:lnTo>
                  <a:lnTo>
                    <a:pt x="586" y="424"/>
                  </a:lnTo>
                  <a:lnTo>
                    <a:pt x="578" y="442"/>
                  </a:lnTo>
                  <a:lnTo>
                    <a:pt x="568" y="460"/>
                  </a:lnTo>
                  <a:lnTo>
                    <a:pt x="558" y="476"/>
                  </a:lnTo>
                  <a:lnTo>
                    <a:pt x="546" y="492"/>
                  </a:lnTo>
                  <a:lnTo>
                    <a:pt x="534" y="508"/>
                  </a:lnTo>
                  <a:lnTo>
                    <a:pt x="522" y="522"/>
                  </a:lnTo>
                  <a:lnTo>
                    <a:pt x="522" y="522"/>
                  </a:lnTo>
                  <a:lnTo>
                    <a:pt x="500" y="540"/>
                  </a:lnTo>
                  <a:lnTo>
                    <a:pt x="478" y="556"/>
                  </a:lnTo>
                  <a:lnTo>
                    <a:pt x="454" y="572"/>
                  </a:lnTo>
                  <a:lnTo>
                    <a:pt x="428" y="584"/>
                  </a:lnTo>
                  <a:lnTo>
                    <a:pt x="402" y="594"/>
                  </a:lnTo>
                  <a:lnTo>
                    <a:pt x="374" y="602"/>
                  </a:lnTo>
                  <a:lnTo>
                    <a:pt x="344" y="606"/>
                  </a:lnTo>
                  <a:lnTo>
                    <a:pt x="314" y="608"/>
                  </a:lnTo>
                  <a:lnTo>
                    <a:pt x="314" y="608"/>
                  </a:lnTo>
                  <a:lnTo>
                    <a:pt x="278" y="604"/>
                  </a:lnTo>
                  <a:lnTo>
                    <a:pt x="244" y="598"/>
                  </a:lnTo>
                  <a:lnTo>
                    <a:pt x="212" y="588"/>
                  </a:lnTo>
                  <a:lnTo>
                    <a:pt x="182" y="574"/>
                  </a:lnTo>
                  <a:lnTo>
                    <a:pt x="182" y="574"/>
                  </a:lnTo>
                  <a:lnTo>
                    <a:pt x="184" y="564"/>
                  </a:lnTo>
                  <a:lnTo>
                    <a:pt x="188" y="552"/>
                  </a:lnTo>
                  <a:lnTo>
                    <a:pt x="190" y="536"/>
                  </a:lnTo>
                  <a:lnTo>
                    <a:pt x="190" y="536"/>
                  </a:lnTo>
                  <a:lnTo>
                    <a:pt x="192" y="500"/>
                  </a:lnTo>
                  <a:lnTo>
                    <a:pt x="194" y="476"/>
                  </a:lnTo>
                  <a:lnTo>
                    <a:pt x="194" y="462"/>
                  </a:lnTo>
                  <a:lnTo>
                    <a:pt x="194" y="462"/>
                  </a:lnTo>
                  <a:lnTo>
                    <a:pt x="182" y="448"/>
                  </a:lnTo>
                  <a:lnTo>
                    <a:pt x="172" y="440"/>
                  </a:lnTo>
                  <a:lnTo>
                    <a:pt x="162" y="434"/>
                  </a:lnTo>
                  <a:lnTo>
                    <a:pt x="162" y="434"/>
                  </a:lnTo>
                  <a:lnTo>
                    <a:pt x="154" y="432"/>
                  </a:lnTo>
                  <a:lnTo>
                    <a:pt x="144" y="432"/>
                  </a:lnTo>
                  <a:lnTo>
                    <a:pt x="136" y="434"/>
                  </a:lnTo>
                  <a:lnTo>
                    <a:pt x="130" y="432"/>
                  </a:lnTo>
                  <a:lnTo>
                    <a:pt x="130" y="432"/>
                  </a:lnTo>
                  <a:lnTo>
                    <a:pt x="122" y="428"/>
                  </a:lnTo>
                  <a:lnTo>
                    <a:pt x="118" y="420"/>
                  </a:lnTo>
                  <a:lnTo>
                    <a:pt x="112" y="414"/>
                  </a:lnTo>
                  <a:lnTo>
                    <a:pt x="108" y="408"/>
                  </a:lnTo>
                  <a:lnTo>
                    <a:pt x="108" y="408"/>
                  </a:lnTo>
                  <a:lnTo>
                    <a:pt x="102" y="404"/>
                  </a:lnTo>
                  <a:lnTo>
                    <a:pt x="94" y="402"/>
                  </a:lnTo>
                  <a:lnTo>
                    <a:pt x="78" y="400"/>
                  </a:lnTo>
                  <a:lnTo>
                    <a:pt x="78" y="400"/>
                  </a:lnTo>
                  <a:lnTo>
                    <a:pt x="72" y="396"/>
                  </a:lnTo>
                  <a:lnTo>
                    <a:pt x="66" y="390"/>
                  </a:lnTo>
                  <a:lnTo>
                    <a:pt x="58" y="378"/>
                  </a:lnTo>
                  <a:lnTo>
                    <a:pt x="58" y="378"/>
                  </a:lnTo>
                  <a:lnTo>
                    <a:pt x="56" y="372"/>
                  </a:lnTo>
                  <a:lnTo>
                    <a:pt x="58" y="366"/>
                  </a:lnTo>
                  <a:lnTo>
                    <a:pt x="60" y="360"/>
                  </a:lnTo>
                  <a:lnTo>
                    <a:pt x="64" y="358"/>
                  </a:lnTo>
                  <a:lnTo>
                    <a:pt x="64" y="358"/>
                  </a:lnTo>
                  <a:close/>
                  <a:moveTo>
                    <a:pt x="78" y="488"/>
                  </a:moveTo>
                  <a:lnTo>
                    <a:pt x="78" y="488"/>
                  </a:lnTo>
                  <a:lnTo>
                    <a:pt x="66" y="470"/>
                  </a:lnTo>
                  <a:lnTo>
                    <a:pt x="56" y="452"/>
                  </a:lnTo>
                  <a:lnTo>
                    <a:pt x="48" y="434"/>
                  </a:lnTo>
                  <a:lnTo>
                    <a:pt x="40" y="414"/>
                  </a:lnTo>
                  <a:lnTo>
                    <a:pt x="40" y="414"/>
                  </a:lnTo>
                  <a:lnTo>
                    <a:pt x="62" y="418"/>
                  </a:lnTo>
                  <a:lnTo>
                    <a:pt x="62" y="418"/>
                  </a:lnTo>
                  <a:lnTo>
                    <a:pt x="70" y="422"/>
                  </a:lnTo>
                  <a:lnTo>
                    <a:pt x="76" y="430"/>
                  </a:lnTo>
                  <a:lnTo>
                    <a:pt x="82" y="436"/>
                  </a:lnTo>
                  <a:lnTo>
                    <a:pt x="88" y="440"/>
                  </a:lnTo>
                  <a:lnTo>
                    <a:pt x="88" y="440"/>
                  </a:lnTo>
                  <a:lnTo>
                    <a:pt x="88" y="442"/>
                  </a:lnTo>
                  <a:lnTo>
                    <a:pt x="88" y="448"/>
                  </a:lnTo>
                  <a:lnTo>
                    <a:pt x="86" y="462"/>
                  </a:lnTo>
                  <a:lnTo>
                    <a:pt x="82" y="478"/>
                  </a:lnTo>
                  <a:lnTo>
                    <a:pt x="78" y="488"/>
                  </a:lnTo>
                  <a:lnTo>
                    <a:pt x="78" y="48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6919008" y="4724686"/>
            <a:ext cx="435578" cy="526542"/>
          </a:xfrm>
          <a:custGeom>
            <a:rect l="l" t="t" r="r" b="b"/>
            <a:pathLst>
              <a:path w="498" h="602">
                <a:moveTo>
                  <a:pt x="192" y="516"/>
                </a:moveTo>
                <a:lnTo>
                  <a:pt x="186" y="490"/>
                </a:lnTo>
                <a:lnTo>
                  <a:pt x="144" y="500"/>
                </a:lnTo>
                <a:lnTo>
                  <a:pt x="412" y="138"/>
                </a:lnTo>
                <a:lnTo>
                  <a:pt x="412" y="138"/>
                </a:lnTo>
                <a:lnTo>
                  <a:pt x="422" y="150"/>
                </a:lnTo>
                <a:lnTo>
                  <a:pt x="428" y="160"/>
                </a:lnTo>
                <a:lnTo>
                  <a:pt x="440" y="180"/>
                </a:lnTo>
                <a:lnTo>
                  <a:pt x="192" y="516"/>
                </a:lnTo>
                <a:lnTo>
                  <a:pt x="192" y="516"/>
                </a:lnTo>
                <a:close/>
                <a:moveTo>
                  <a:pt x="102" y="550"/>
                </a:moveTo>
                <a:lnTo>
                  <a:pt x="102" y="550"/>
                </a:lnTo>
                <a:lnTo>
                  <a:pt x="80" y="560"/>
                </a:lnTo>
                <a:lnTo>
                  <a:pt x="62" y="568"/>
                </a:lnTo>
                <a:lnTo>
                  <a:pt x="52" y="570"/>
                </a:lnTo>
                <a:lnTo>
                  <a:pt x="42" y="572"/>
                </a:lnTo>
                <a:lnTo>
                  <a:pt x="42" y="572"/>
                </a:lnTo>
                <a:lnTo>
                  <a:pt x="38" y="570"/>
                </a:lnTo>
                <a:lnTo>
                  <a:pt x="36" y="568"/>
                </a:lnTo>
                <a:lnTo>
                  <a:pt x="32" y="560"/>
                </a:lnTo>
                <a:lnTo>
                  <a:pt x="32" y="550"/>
                </a:lnTo>
                <a:lnTo>
                  <a:pt x="30" y="536"/>
                </a:lnTo>
                <a:lnTo>
                  <a:pt x="32" y="512"/>
                </a:lnTo>
                <a:lnTo>
                  <a:pt x="32" y="502"/>
                </a:lnTo>
                <a:lnTo>
                  <a:pt x="34" y="502"/>
                </a:lnTo>
                <a:lnTo>
                  <a:pt x="34" y="502"/>
                </a:lnTo>
                <a:lnTo>
                  <a:pt x="34" y="500"/>
                </a:lnTo>
                <a:lnTo>
                  <a:pt x="34" y="500"/>
                </a:lnTo>
                <a:lnTo>
                  <a:pt x="40" y="500"/>
                </a:lnTo>
                <a:lnTo>
                  <a:pt x="48" y="500"/>
                </a:lnTo>
                <a:lnTo>
                  <a:pt x="56" y="504"/>
                </a:lnTo>
                <a:lnTo>
                  <a:pt x="56" y="504"/>
                </a:lnTo>
                <a:lnTo>
                  <a:pt x="66" y="508"/>
                </a:lnTo>
                <a:lnTo>
                  <a:pt x="76" y="516"/>
                </a:lnTo>
                <a:lnTo>
                  <a:pt x="76" y="516"/>
                </a:lnTo>
                <a:lnTo>
                  <a:pt x="90" y="530"/>
                </a:lnTo>
                <a:lnTo>
                  <a:pt x="100" y="540"/>
                </a:lnTo>
                <a:lnTo>
                  <a:pt x="100" y="540"/>
                </a:lnTo>
                <a:lnTo>
                  <a:pt x="102" y="546"/>
                </a:lnTo>
                <a:lnTo>
                  <a:pt x="102" y="550"/>
                </a:lnTo>
                <a:lnTo>
                  <a:pt x="102" y="550"/>
                </a:lnTo>
                <a:close/>
                <a:moveTo>
                  <a:pt x="288" y="72"/>
                </a:moveTo>
                <a:lnTo>
                  <a:pt x="288" y="72"/>
                </a:lnTo>
                <a:lnTo>
                  <a:pt x="308" y="76"/>
                </a:lnTo>
                <a:lnTo>
                  <a:pt x="334" y="84"/>
                </a:lnTo>
                <a:lnTo>
                  <a:pt x="334" y="86"/>
                </a:lnTo>
                <a:lnTo>
                  <a:pt x="70" y="444"/>
                </a:lnTo>
                <a:lnTo>
                  <a:pt x="70" y="396"/>
                </a:lnTo>
                <a:lnTo>
                  <a:pt x="46" y="398"/>
                </a:lnTo>
                <a:lnTo>
                  <a:pt x="288" y="72"/>
                </a:lnTo>
                <a:lnTo>
                  <a:pt x="288" y="72"/>
                </a:lnTo>
                <a:close/>
                <a:moveTo>
                  <a:pt x="130" y="480"/>
                </a:moveTo>
                <a:lnTo>
                  <a:pt x="130" y="480"/>
                </a:lnTo>
                <a:lnTo>
                  <a:pt x="130" y="444"/>
                </a:lnTo>
                <a:lnTo>
                  <a:pt x="130" y="444"/>
                </a:lnTo>
                <a:lnTo>
                  <a:pt x="130" y="442"/>
                </a:lnTo>
                <a:lnTo>
                  <a:pt x="126" y="442"/>
                </a:lnTo>
                <a:lnTo>
                  <a:pt x="118" y="442"/>
                </a:lnTo>
                <a:lnTo>
                  <a:pt x="92" y="452"/>
                </a:lnTo>
                <a:lnTo>
                  <a:pt x="356" y="96"/>
                </a:lnTo>
                <a:lnTo>
                  <a:pt x="356" y="96"/>
                </a:lnTo>
                <a:lnTo>
                  <a:pt x="378" y="108"/>
                </a:lnTo>
                <a:lnTo>
                  <a:pt x="378" y="108"/>
                </a:lnTo>
                <a:lnTo>
                  <a:pt x="396" y="122"/>
                </a:lnTo>
                <a:lnTo>
                  <a:pt x="130" y="480"/>
                </a:lnTo>
                <a:lnTo>
                  <a:pt x="130" y="480"/>
                </a:lnTo>
                <a:close/>
                <a:moveTo>
                  <a:pt x="432" y="38"/>
                </a:moveTo>
                <a:lnTo>
                  <a:pt x="432" y="38"/>
                </a:lnTo>
                <a:lnTo>
                  <a:pt x="410" y="24"/>
                </a:lnTo>
                <a:lnTo>
                  <a:pt x="388" y="14"/>
                </a:lnTo>
                <a:lnTo>
                  <a:pt x="368" y="6"/>
                </a:lnTo>
                <a:lnTo>
                  <a:pt x="350" y="2"/>
                </a:lnTo>
                <a:lnTo>
                  <a:pt x="334" y="0"/>
                </a:lnTo>
                <a:lnTo>
                  <a:pt x="322" y="0"/>
                </a:lnTo>
                <a:lnTo>
                  <a:pt x="314" y="0"/>
                </a:lnTo>
                <a:lnTo>
                  <a:pt x="308" y="4"/>
                </a:lnTo>
                <a:lnTo>
                  <a:pt x="290" y="28"/>
                </a:lnTo>
                <a:lnTo>
                  <a:pt x="260" y="70"/>
                </a:lnTo>
                <a:lnTo>
                  <a:pt x="16" y="398"/>
                </a:lnTo>
                <a:lnTo>
                  <a:pt x="8" y="408"/>
                </a:lnTo>
                <a:lnTo>
                  <a:pt x="8" y="408"/>
                </a:lnTo>
                <a:lnTo>
                  <a:pt x="2" y="450"/>
                </a:lnTo>
                <a:lnTo>
                  <a:pt x="0" y="492"/>
                </a:lnTo>
                <a:lnTo>
                  <a:pt x="0" y="516"/>
                </a:lnTo>
                <a:lnTo>
                  <a:pt x="0" y="538"/>
                </a:lnTo>
                <a:lnTo>
                  <a:pt x="0" y="538"/>
                </a:lnTo>
                <a:lnTo>
                  <a:pt x="2" y="560"/>
                </a:lnTo>
                <a:lnTo>
                  <a:pt x="6" y="578"/>
                </a:lnTo>
                <a:lnTo>
                  <a:pt x="10" y="594"/>
                </a:lnTo>
                <a:lnTo>
                  <a:pt x="12" y="598"/>
                </a:lnTo>
                <a:lnTo>
                  <a:pt x="14" y="602"/>
                </a:lnTo>
                <a:lnTo>
                  <a:pt x="14" y="602"/>
                </a:lnTo>
                <a:lnTo>
                  <a:pt x="18" y="602"/>
                </a:lnTo>
                <a:lnTo>
                  <a:pt x="24" y="602"/>
                </a:lnTo>
                <a:lnTo>
                  <a:pt x="40" y="600"/>
                </a:lnTo>
                <a:lnTo>
                  <a:pt x="62" y="596"/>
                </a:lnTo>
                <a:lnTo>
                  <a:pt x="196" y="548"/>
                </a:lnTo>
                <a:lnTo>
                  <a:pt x="448" y="210"/>
                </a:lnTo>
                <a:lnTo>
                  <a:pt x="452" y="204"/>
                </a:lnTo>
                <a:lnTo>
                  <a:pt x="478" y="168"/>
                </a:lnTo>
                <a:lnTo>
                  <a:pt x="496" y="144"/>
                </a:lnTo>
                <a:lnTo>
                  <a:pt x="496" y="144"/>
                </a:lnTo>
                <a:lnTo>
                  <a:pt x="498" y="138"/>
                </a:lnTo>
                <a:lnTo>
                  <a:pt x="498" y="128"/>
                </a:lnTo>
                <a:lnTo>
                  <a:pt x="494" y="114"/>
                </a:lnTo>
                <a:lnTo>
                  <a:pt x="488" y="100"/>
                </a:lnTo>
                <a:lnTo>
                  <a:pt x="478" y="84"/>
                </a:lnTo>
                <a:lnTo>
                  <a:pt x="466" y="68"/>
                </a:lnTo>
                <a:lnTo>
                  <a:pt x="450" y="52"/>
                </a:lnTo>
                <a:lnTo>
                  <a:pt x="432" y="38"/>
                </a:lnTo>
                <a:lnTo>
                  <a:pt x="432" y="3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086475" y="4388453"/>
            <a:ext cx="87916" cy="87916"/>
          </a:xfrm>
          <a:custGeom>
            <a:rect l="l" t="t" r="r" b="b"/>
            <a:pathLst>
              <a:path w="96" h="96">
                <a:moveTo>
                  <a:pt x="62" y="2"/>
                </a:moveTo>
                <a:lnTo>
                  <a:pt x="62" y="2"/>
                </a:lnTo>
                <a:lnTo>
                  <a:pt x="52" y="0"/>
                </a:lnTo>
                <a:lnTo>
                  <a:pt x="44" y="0"/>
                </a:lnTo>
                <a:lnTo>
                  <a:pt x="34" y="2"/>
                </a:lnTo>
                <a:lnTo>
                  <a:pt x="26" y="6"/>
                </a:lnTo>
                <a:lnTo>
                  <a:pt x="18" y="10"/>
                </a:lnTo>
                <a:lnTo>
                  <a:pt x="12" y="16"/>
                </a:lnTo>
                <a:lnTo>
                  <a:pt x="6" y="24"/>
                </a:lnTo>
                <a:lnTo>
                  <a:pt x="2" y="34"/>
                </a:lnTo>
                <a:lnTo>
                  <a:pt x="2" y="34"/>
                </a:lnTo>
                <a:lnTo>
                  <a:pt x="0" y="42"/>
                </a:lnTo>
                <a:lnTo>
                  <a:pt x="0" y="52"/>
                </a:lnTo>
                <a:lnTo>
                  <a:pt x="2" y="62"/>
                </a:lnTo>
                <a:lnTo>
                  <a:pt x="6" y="70"/>
                </a:lnTo>
                <a:lnTo>
                  <a:pt x="10" y="78"/>
                </a:lnTo>
                <a:lnTo>
                  <a:pt x="18" y="84"/>
                </a:lnTo>
                <a:lnTo>
                  <a:pt x="24" y="90"/>
                </a:lnTo>
                <a:lnTo>
                  <a:pt x="34" y="94"/>
                </a:lnTo>
                <a:lnTo>
                  <a:pt x="34" y="94"/>
                </a:lnTo>
                <a:lnTo>
                  <a:pt x="44" y="96"/>
                </a:lnTo>
                <a:lnTo>
                  <a:pt x="52" y="96"/>
                </a:lnTo>
                <a:lnTo>
                  <a:pt x="62" y="94"/>
                </a:lnTo>
                <a:lnTo>
                  <a:pt x="70" y="90"/>
                </a:lnTo>
                <a:lnTo>
                  <a:pt x="78" y="84"/>
                </a:lnTo>
                <a:lnTo>
                  <a:pt x="84" y="78"/>
                </a:lnTo>
                <a:lnTo>
                  <a:pt x="90" y="70"/>
                </a:lnTo>
                <a:lnTo>
                  <a:pt x="94" y="62"/>
                </a:lnTo>
                <a:lnTo>
                  <a:pt x="94" y="62"/>
                </a:lnTo>
                <a:lnTo>
                  <a:pt x="96" y="52"/>
                </a:lnTo>
                <a:lnTo>
                  <a:pt x="96" y="42"/>
                </a:lnTo>
                <a:lnTo>
                  <a:pt x="94" y="34"/>
                </a:lnTo>
                <a:lnTo>
                  <a:pt x="90" y="26"/>
                </a:lnTo>
                <a:lnTo>
                  <a:pt x="86" y="18"/>
                </a:lnTo>
                <a:lnTo>
                  <a:pt x="78" y="12"/>
                </a:lnTo>
                <a:lnTo>
                  <a:pt x="72" y="6"/>
                </a:lnTo>
                <a:lnTo>
                  <a:pt x="62" y="2"/>
                </a:lnTo>
                <a:lnTo>
                  <a:pt x="62" y="2"/>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83437" y="2866346"/>
            <a:ext cx="622649" cy="637223"/>
          </a:xfrm>
          <a:custGeom>
            <a:rect l="l" t="t" r="r" b="b"/>
            <a:pathLst>
              <a:path w="417" h="426">
                <a:moveTo>
                  <a:pt x="121" y="94"/>
                </a:moveTo>
                <a:cubicBezTo>
                  <a:pt x="98" y="116"/>
                  <a:pt x="0" y="256"/>
                  <a:pt x="85" y="341"/>
                </a:cubicBezTo>
                <a:cubicBezTo>
                  <a:pt x="170" y="426"/>
                  <a:pt x="309" y="328"/>
                  <a:pt x="332" y="305"/>
                </a:cubicBezTo>
                <a:cubicBezTo>
                  <a:pt x="354" y="283"/>
                  <a:pt x="325" y="217"/>
                  <a:pt x="267" y="159"/>
                </a:cubicBezTo>
                <a:cubicBezTo>
                  <a:pt x="209" y="101"/>
                  <a:pt x="143" y="72"/>
                  <a:pt x="121" y="94"/>
                </a:cubicBezTo>
                <a:close/>
                <a:moveTo>
                  <a:pt x="306" y="286"/>
                </a:moveTo>
                <a:cubicBezTo>
                  <a:pt x="299" y="292"/>
                  <a:pt x="248" y="277"/>
                  <a:pt x="199" y="227"/>
                </a:cubicBezTo>
                <a:cubicBezTo>
                  <a:pt x="149" y="178"/>
                  <a:pt x="134" y="127"/>
                  <a:pt x="140" y="120"/>
                </a:cubicBezTo>
                <a:cubicBezTo>
                  <a:pt x="147" y="113"/>
                  <a:pt x="198" y="129"/>
                  <a:pt x="247" y="179"/>
                </a:cubicBezTo>
                <a:cubicBezTo>
                  <a:pt x="297" y="228"/>
                  <a:pt x="313" y="279"/>
                  <a:pt x="306" y="286"/>
                </a:cubicBezTo>
                <a:close/>
                <a:moveTo>
                  <a:pt x="309" y="128"/>
                </a:moveTo>
                <a:cubicBezTo>
                  <a:pt x="314" y="128"/>
                  <a:pt x="319" y="126"/>
                  <a:pt x="323" y="122"/>
                </a:cubicBezTo>
                <a:cubicBezTo>
                  <a:pt x="361" y="84"/>
                  <a:pt x="361" y="84"/>
                  <a:pt x="361" y="84"/>
                </a:cubicBezTo>
                <a:cubicBezTo>
                  <a:pt x="369" y="76"/>
                  <a:pt x="369" y="64"/>
                  <a:pt x="361" y="56"/>
                </a:cubicBezTo>
                <a:cubicBezTo>
                  <a:pt x="353" y="48"/>
                  <a:pt x="341" y="48"/>
                  <a:pt x="333" y="56"/>
                </a:cubicBezTo>
                <a:cubicBezTo>
                  <a:pt x="295" y="94"/>
                  <a:pt x="295" y="94"/>
                  <a:pt x="295" y="94"/>
                </a:cubicBezTo>
                <a:cubicBezTo>
                  <a:pt x="287" y="102"/>
                  <a:pt x="287" y="115"/>
                  <a:pt x="295" y="122"/>
                </a:cubicBezTo>
                <a:cubicBezTo>
                  <a:pt x="299" y="126"/>
                  <a:pt x="304" y="128"/>
                  <a:pt x="309" y="128"/>
                </a:cubicBezTo>
                <a:close/>
                <a:moveTo>
                  <a:pt x="237" y="79"/>
                </a:moveTo>
                <a:cubicBezTo>
                  <a:pt x="240" y="81"/>
                  <a:pt x="243" y="81"/>
                  <a:pt x="247" y="81"/>
                </a:cubicBezTo>
                <a:cubicBezTo>
                  <a:pt x="254" y="81"/>
                  <a:pt x="260" y="78"/>
                  <a:pt x="264" y="71"/>
                </a:cubicBezTo>
                <a:cubicBezTo>
                  <a:pt x="286" y="33"/>
                  <a:pt x="286" y="33"/>
                  <a:pt x="286" y="33"/>
                </a:cubicBezTo>
                <a:cubicBezTo>
                  <a:pt x="291" y="23"/>
                  <a:pt x="288" y="11"/>
                  <a:pt x="278" y="5"/>
                </a:cubicBezTo>
                <a:cubicBezTo>
                  <a:pt x="268" y="0"/>
                  <a:pt x="256" y="3"/>
                  <a:pt x="251" y="13"/>
                </a:cubicBezTo>
                <a:cubicBezTo>
                  <a:pt x="229" y="52"/>
                  <a:pt x="229" y="52"/>
                  <a:pt x="229" y="52"/>
                </a:cubicBezTo>
                <a:cubicBezTo>
                  <a:pt x="224" y="61"/>
                  <a:pt x="227" y="73"/>
                  <a:pt x="237" y="79"/>
                </a:cubicBezTo>
                <a:close/>
                <a:moveTo>
                  <a:pt x="412" y="139"/>
                </a:moveTo>
                <a:cubicBezTo>
                  <a:pt x="406" y="129"/>
                  <a:pt x="394" y="126"/>
                  <a:pt x="385" y="131"/>
                </a:cubicBezTo>
                <a:cubicBezTo>
                  <a:pt x="346" y="153"/>
                  <a:pt x="346" y="153"/>
                  <a:pt x="346" y="153"/>
                </a:cubicBezTo>
                <a:cubicBezTo>
                  <a:pt x="336" y="158"/>
                  <a:pt x="333" y="171"/>
                  <a:pt x="338" y="180"/>
                </a:cubicBezTo>
                <a:cubicBezTo>
                  <a:pt x="342" y="187"/>
                  <a:pt x="349" y="190"/>
                  <a:pt x="356" y="190"/>
                </a:cubicBezTo>
                <a:cubicBezTo>
                  <a:pt x="359" y="190"/>
                  <a:pt x="363" y="190"/>
                  <a:pt x="366" y="188"/>
                </a:cubicBezTo>
                <a:cubicBezTo>
                  <a:pt x="404" y="166"/>
                  <a:pt x="404" y="166"/>
                  <a:pt x="404" y="166"/>
                </a:cubicBezTo>
                <a:cubicBezTo>
                  <a:pt x="414" y="161"/>
                  <a:pt x="417" y="149"/>
                  <a:pt x="412" y="139"/>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833776" y="4203763"/>
            <a:ext cx="521970" cy="520922"/>
          </a:xfrm>
          <a:custGeom>
            <a:rect l="l" t="t" r="r" b="b"/>
            <a:pathLst>
              <a:path w="376" h="376">
                <a:moveTo>
                  <a:pt x="347" y="284"/>
                </a:moveTo>
                <a:cubicBezTo>
                  <a:pt x="347" y="238"/>
                  <a:pt x="347" y="238"/>
                  <a:pt x="347" y="238"/>
                </a:cubicBezTo>
                <a:cubicBezTo>
                  <a:pt x="347" y="210"/>
                  <a:pt x="328" y="169"/>
                  <a:pt x="278" y="169"/>
                </a:cubicBezTo>
                <a:cubicBezTo>
                  <a:pt x="238" y="169"/>
                  <a:pt x="238" y="169"/>
                  <a:pt x="238" y="169"/>
                </a:cubicBezTo>
                <a:cubicBezTo>
                  <a:pt x="210" y="169"/>
                  <a:pt x="207" y="155"/>
                  <a:pt x="207" y="148"/>
                </a:cubicBezTo>
                <a:cubicBezTo>
                  <a:pt x="207" y="92"/>
                  <a:pt x="207" y="92"/>
                  <a:pt x="207" y="92"/>
                </a:cubicBezTo>
                <a:cubicBezTo>
                  <a:pt x="224" y="85"/>
                  <a:pt x="236" y="68"/>
                  <a:pt x="236" y="48"/>
                </a:cubicBezTo>
                <a:cubicBezTo>
                  <a:pt x="236" y="21"/>
                  <a:pt x="214" y="0"/>
                  <a:pt x="188" y="0"/>
                </a:cubicBezTo>
                <a:cubicBezTo>
                  <a:pt x="161" y="0"/>
                  <a:pt x="140" y="21"/>
                  <a:pt x="140" y="48"/>
                </a:cubicBezTo>
                <a:cubicBezTo>
                  <a:pt x="140" y="68"/>
                  <a:pt x="152" y="85"/>
                  <a:pt x="169" y="92"/>
                </a:cubicBezTo>
                <a:cubicBezTo>
                  <a:pt x="169" y="148"/>
                  <a:pt x="169" y="148"/>
                  <a:pt x="169" y="148"/>
                </a:cubicBezTo>
                <a:cubicBezTo>
                  <a:pt x="169" y="153"/>
                  <a:pt x="167" y="169"/>
                  <a:pt x="138" y="169"/>
                </a:cubicBezTo>
                <a:cubicBezTo>
                  <a:pt x="98" y="169"/>
                  <a:pt x="98" y="169"/>
                  <a:pt x="98" y="169"/>
                </a:cubicBezTo>
                <a:cubicBezTo>
                  <a:pt x="47" y="169"/>
                  <a:pt x="29" y="210"/>
                  <a:pt x="29" y="238"/>
                </a:cubicBezTo>
                <a:cubicBezTo>
                  <a:pt x="29" y="284"/>
                  <a:pt x="29" y="284"/>
                  <a:pt x="29" y="284"/>
                </a:cubicBezTo>
                <a:cubicBezTo>
                  <a:pt x="12" y="291"/>
                  <a:pt x="0" y="308"/>
                  <a:pt x="0" y="328"/>
                </a:cubicBezTo>
                <a:cubicBezTo>
                  <a:pt x="0" y="354"/>
                  <a:pt x="21" y="376"/>
                  <a:pt x="48" y="376"/>
                </a:cubicBezTo>
                <a:cubicBezTo>
                  <a:pt x="74" y="376"/>
                  <a:pt x="96" y="354"/>
                  <a:pt x="96" y="328"/>
                </a:cubicBezTo>
                <a:cubicBezTo>
                  <a:pt x="96" y="308"/>
                  <a:pt x="84" y="291"/>
                  <a:pt x="67" y="284"/>
                </a:cubicBezTo>
                <a:cubicBezTo>
                  <a:pt x="67" y="238"/>
                  <a:pt x="67" y="238"/>
                  <a:pt x="67" y="238"/>
                </a:cubicBezTo>
                <a:cubicBezTo>
                  <a:pt x="67" y="233"/>
                  <a:pt x="68" y="207"/>
                  <a:pt x="98" y="207"/>
                </a:cubicBezTo>
                <a:cubicBezTo>
                  <a:pt x="138" y="207"/>
                  <a:pt x="138" y="207"/>
                  <a:pt x="138" y="207"/>
                </a:cubicBezTo>
                <a:cubicBezTo>
                  <a:pt x="150" y="207"/>
                  <a:pt x="160" y="205"/>
                  <a:pt x="169" y="202"/>
                </a:cubicBezTo>
                <a:cubicBezTo>
                  <a:pt x="169" y="284"/>
                  <a:pt x="169" y="284"/>
                  <a:pt x="169" y="284"/>
                </a:cubicBezTo>
                <a:cubicBezTo>
                  <a:pt x="152" y="291"/>
                  <a:pt x="140" y="308"/>
                  <a:pt x="140" y="328"/>
                </a:cubicBezTo>
                <a:cubicBezTo>
                  <a:pt x="140" y="354"/>
                  <a:pt x="161" y="376"/>
                  <a:pt x="188" y="376"/>
                </a:cubicBezTo>
                <a:cubicBezTo>
                  <a:pt x="214" y="376"/>
                  <a:pt x="236" y="354"/>
                  <a:pt x="236" y="328"/>
                </a:cubicBezTo>
                <a:cubicBezTo>
                  <a:pt x="236" y="308"/>
                  <a:pt x="224" y="291"/>
                  <a:pt x="207" y="284"/>
                </a:cubicBezTo>
                <a:cubicBezTo>
                  <a:pt x="207" y="202"/>
                  <a:pt x="207" y="202"/>
                  <a:pt x="207" y="202"/>
                </a:cubicBezTo>
                <a:cubicBezTo>
                  <a:pt x="215" y="205"/>
                  <a:pt x="226" y="207"/>
                  <a:pt x="238" y="207"/>
                </a:cubicBezTo>
                <a:cubicBezTo>
                  <a:pt x="278" y="207"/>
                  <a:pt x="278" y="207"/>
                  <a:pt x="278" y="207"/>
                </a:cubicBezTo>
                <a:cubicBezTo>
                  <a:pt x="306" y="207"/>
                  <a:pt x="309" y="231"/>
                  <a:pt x="309" y="238"/>
                </a:cubicBezTo>
                <a:cubicBezTo>
                  <a:pt x="309" y="284"/>
                  <a:pt x="309" y="284"/>
                  <a:pt x="309" y="284"/>
                </a:cubicBezTo>
                <a:cubicBezTo>
                  <a:pt x="292" y="291"/>
                  <a:pt x="280" y="308"/>
                  <a:pt x="280" y="328"/>
                </a:cubicBezTo>
                <a:cubicBezTo>
                  <a:pt x="280" y="354"/>
                  <a:pt x="301" y="376"/>
                  <a:pt x="328" y="376"/>
                </a:cubicBezTo>
                <a:cubicBezTo>
                  <a:pt x="354" y="376"/>
                  <a:pt x="376" y="354"/>
                  <a:pt x="376" y="328"/>
                </a:cubicBezTo>
                <a:cubicBezTo>
                  <a:pt x="376" y="308"/>
                  <a:pt x="364" y="291"/>
                  <a:pt x="347" y="284"/>
                </a:cubicBezTo>
                <a:close/>
                <a:moveTo>
                  <a:pt x="75" y="328"/>
                </a:moveTo>
                <a:cubicBezTo>
                  <a:pt x="75" y="343"/>
                  <a:pt x="63" y="356"/>
                  <a:pt x="48" y="356"/>
                </a:cubicBezTo>
                <a:cubicBezTo>
                  <a:pt x="32" y="356"/>
                  <a:pt x="20" y="343"/>
                  <a:pt x="20" y="328"/>
                </a:cubicBezTo>
                <a:cubicBezTo>
                  <a:pt x="20" y="313"/>
                  <a:pt x="32" y="300"/>
                  <a:pt x="48" y="300"/>
                </a:cubicBezTo>
                <a:cubicBezTo>
                  <a:pt x="63" y="300"/>
                  <a:pt x="75" y="313"/>
                  <a:pt x="75" y="328"/>
                </a:cubicBezTo>
                <a:close/>
                <a:moveTo>
                  <a:pt x="160" y="48"/>
                </a:moveTo>
                <a:cubicBezTo>
                  <a:pt x="160" y="33"/>
                  <a:pt x="172" y="20"/>
                  <a:pt x="188" y="20"/>
                </a:cubicBezTo>
                <a:cubicBezTo>
                  <a:pt x="203" y="20"/>
                  <a:pt x="215" y="33"/>
                  <a:pt x="215" y="48"/>
                </a:cubicBezTo>
                <a:cubicBezTo>
                  <a:pt x="215" y="63"/>
                  <a:pt x="203" y="76"/>
                  <a:pt x="188" y="76"/>
                </a:cubicBezTo>
                <a:cubicBezTo>
                  <a:pt x="172" y="76"/>
                  <a:pt x="160" y="63"/>
                  <a:pt x="160" y="48"/>
                </a:cubicBezTo>
                <a:close/>
                <a:moveTo>
                  <a:pt x="215" y="328"/>
                </a:moveTo>
                <a:cubicBezTo>
                  <a:pt x="215" y="343"/>
                  <a:pt x="203" y="356"/>
                  <a:pt x="188" y="356"/>
                </a:cubicBezTo>
                <a:cubicBezTo>
                  <a:pt x="172" y="356"/>
                  <a:pt x="160" y="343"/>
                  <a:pt x="160" y="328"/>
                </a:cubicBezTo>
                <a:cubicBezTo>
                  <a:pt x="160" y="313"/>
                  <a:pt x="172" y="300"/>
                  <a:pt x="188" y="300"/>
                </a:cubicBezTo>
                <a:cubicBezTo>
                  <a:pt x="203" y="300"/>
                  <a:pt x="215" y="313"/>
                  <a:pt x="215" y="328"/>
                </a:cubicBezTo>
                <a:close/>
                <a:moveTo>
                  <a:pt x="328" y="356"/>
                </a:moveTo>
                <a:cubicBezTo>
                  <a:pt x="312" y="356"/>
                  <a:pt x="300" y="343"/>
                  <a:pt x="300" y="328"/>
                </a:cubicBezTo>
                <a:cubicBezTo>
                  <a:pt x="300" y="313"/>
                  <a:pt x="312" y="300"/>
                  <a:pt x="328" y="300"/>
                </a:cubicBezTo>
                <a:cubicBezTo>
                  <a:pt x="343" y="300"/>
                  <a:pt x="355" y="313"/>
                  <a:pt x="355" y="328"/>
                </a:cubicBezTo>
                <a:cubicBezTo>
                  <a:pt x="355" y="343"/>
                  <a:pt x="343" y="356"/>
                  <a:pt x="328" y="356"/>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风险评估与应对策略</a:t>
              </a:r>
            </a:p>
          </p:txBody>
        </p:sp>
      </p:grpSp>
      <p:sp>
        <p:nvSpPr>
          <p:cNvPr id="36" name="TextBox 36"/>
          <p:cNvSpPr txBox="1"/>
          <p:nvPr/>
        </p:nvSpPr>
        <p:spPr>
          <a:xfrm>
            <a:off x="1294218"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市场风险</a:t>
            </a:r>
          </a:p>
        </p:txBody>
      </p:sp>
      <p:sp>
        <p:nvSpPr>
          <p:cNvPr id="37" name="TextBox 37"/>
          <p:cNvSpPr txBox="1"/>
          <p:nvPr/>
        </p:nvSpPr>
        <p:spPr>
          <a:xfrm>
            <a:off x="404897"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3">
                    <a:alpha val="100000"/>
                  </a:schemeClr>
                </a:solidFill>
                <a:latin typeface="Microsoft Yahei"/>
                <a:ea typeface="Microsoft Yahei"/>
                <a:cs typeface="Microsoft Yahei"/>
              </a:rPr>
              <a:t>管理风险</a:t>
            </a:r>
          </a:p>
        </p:txBody>
      </p:sp>
      <p:sp>
        <p:nvSpPr>
          <p:cNvPr id="38" name="TextBox 38"/>
          <p:cNvSpPr txBox="1"/>
          <p:nvPr/>
        </p:nvSpPr>
        <p:spPr>
          <a:xfrm>
            <a:off x="7434063"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2">
                    <a:alpha val="100000"/>
                  </a:schemeClr>
                </a:solidFill>
                <a:latin typeface="Microsoft Yahei"/>
                <a:ea typeface="Microsoft Yahei"/>
                <a:cs typeface="Microsoft Yahei"/>
              </a:rPr>
              <a:t>技术风险</a:t>
            </a:r>
          </a:p>
        </p:txBody>
      </p:sp>
      <p:sp>
        <p:nvSpPr>
          <p:cNvPr id="39" name="TextBox 39"/>
          <p:cNvSpPr txBox="1"/>
          <p:nvPr/>
        </p:nvSpPr>
        <p:spPr>
          <a:xfrm>
            <a:off x="8457043"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4">
                    <a:alpha val="100000"/>
                  </a:schemeClr>
                </a:solidFill>
                <a:latin typeface="Microsoft Yahei"/>
                <a:ea typeface="Microsoft Yahei"/>
                <a:cs typeface="Microsoft Yahei"/>
              </a:rPr>
              <a:t>资金风险</a:t>
            </a:r>
          </a:p>
        </p:txBody>
      </p:sp>
      <p:sp>
        <p:nvSpPr>
          <p:cNvPr id="40" name="TextBox 40"/>
          <p:cNvSpPr txBox="1"/>
          <p:nvPr/>
        </p:nvSpPr>
        <p:spPr>
          <a:xfrm>
            <a:off x="1688465" y="2192568"/>
            <a:ext cx="3000749"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针对市场变化和客户需求波动，公司将密切关注市场动态，及时调整生产计划和营销策略。</a:t>
            </a:r>
          </a:p>
        </p:txBody>
      </p:sp>
      <p:sp>
        <p:nvSpPr>
          <p:cNvPr id="41" name="TextBox 41"/>
          <p:cNvSpPr txBox="1"/>
          <p:nvPr/>
        </p:nvSpPr>
        <p:spPr>
          <a:xfrm>
            <a:off x="799517" y="4476369"/>
            <a:ext cx="3000375" cy="141662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为应对技术更新换代的风险，公司将加大技术研发力度，保持与科研机构紧密合作，确保技术领先地位。</a:t>
            </a:r>
          </a:p>
        </p:txBody>
      </p:sp>
      <p:sp>
        <p:nvSpPr>
          <p:cNvPr id="42" name="TextBox 42"/>
          <p:cNvSpPr txBox="1"/>
          <p:nvPr/>
        </p:nvSpPr>
        <p:spPr>
          <a:xfrm>
            <a:off x="7434063" y="2192568"/>
            <a:ext cx="3000375"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公司将合理规划资金使用，确保资金链稳定；同时积极寻求政府支持和银行贷款等融资渠道，降低资金风险。</a:t>
            </a:r>
          </a:p>
        </p:txBody>
      </p:sp>
      <p:sp>
        <p:nvSpPr>
          <p:cNvPr id="43" name="TextBox 43"/>
          <p:cNvSpPr txBox="1"/>
          <p:nvPr/>
        </p:nvSpPr>
        <p:spPr>
          <a:xfrm>
            <a:off x="8457043" y="4388453"/>
            <a:ext cx="3000375" cy="150454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通过完善内部管理体系和激励机制，吸引和留住优秀人才，提高公司整体运营效率和管理水平。</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目标市场定位与营销策略</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https://d.book118.com/238031104132006041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2024-09-20T18:14:44.050</cp:lastPrinted>
  <dcterms:created xsi:type="dcterms:W3CDTF">2024-09-20T10:14:44Z</dcterms:created>
  <dcterms:modified xsi:type="dcterms:W3CDTF">2024-09-20T10:14:46Z</dcterms:modified>
</cp:coreProperties>
</file>