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38B9FF-CBDC-4D8B-ACCA-DB0A9CBAA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C7D699-071B-43AA-AD96-3C6BF3497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A7B587-2214-4224-8A0F-BEF857067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804560-5209-492F-B957-A0791435B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99A379-A18A-4DE7-83ED-77B39F607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327F0A-39CD-4960-BCCA-F3F5A2D2C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7F3E01-2517-4E68-9AFA-D9F16BCA2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9C984B-6B3F-4780-B514-2D4EEC57E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8E4FFE-3D6D-4628-B03C-C0BC1F53E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25AC5C-E898-4B1E-A860-80625FE5E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C62B0A-3A4F-48FB-A55D-D09E03E2E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3607101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心理健康知识微课教案及反思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739291" y="3540703"/>
            <a:ext cx="3401434" cy="489827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140725" y="3540703"/>
            <a:ext cx="3311984" cy="489827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心理健康知识微课教案设计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心理健康知识微课的实施过程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心理健康知识微课的反思与改进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599" r="235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0" r="314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298" r="3129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通过心理健康知识微课，提高学生对心理健康的认识，增强自我调节能力，促进其心理健康发展。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随着社会压力的增加，学生心理健康问题日益突出，因此，开展心理健康教育显得尤为重要。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互动性强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支持在线互动，方便学生提问和交流。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微课是一种以微视频为主要载体的在线课程，针对某一知识点或教学环节进行讲解，时间一般在5-10分钟。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时间短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内容精炼，时间紧凑，方便学生利用碎片时间学习。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内容针对性强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针对某一知识点进行深入讲解，满足学生个性化学习需求。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微课的定义和特点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心理健康知识微课教案设计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使学生掌握心理健康的基本概念、标准及意义。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培养学生自我心理调适的能力，提高解决心理问题的技能。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树立正确的心理健康观念，培养积极的生活态度和价值观。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36" r="29536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612771" y="4122895"/>
            <a:ext cx="702092" cy="21236"/>
          </a:xfrm>
          <a:custGeom>
            <a:rect l="l" t="t" r="r" b="b"/>
            <a:pathLst>
              <a:path w="76" h="2">
                <a:moveTo>
                  <a:pt x="2" y="2"/>
                </a:moveTo>
                <a:cubicBezTo>
                  <a:pt x="1" y="2"/>
                  <a:pt x="0" y="2"/>
                  <a:pt x="0" y="1"/>
                </a:cubicBezTo>
                <a:cubicBezTo>
                  <a:pt x="0" y="0"/>
                  <a:pt x="1" y="0"/>
                  <a:pt x="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5" y="0"/>
                  <a:pt x="76" y="0"/>
                  <a:pt x="76" y="1"/>
                </a:cubicBezTo>
                <a:cubicBezTo>
                  <a:pt x="76" y="2"/>
                  <a:pt x="75" y="2"/>
                  <a:pt x="75" y="2"/>
                </a:cubicBezTo>
                <a:lnTo>
                  <a:pt x="2" y="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702447" y="3690774"/>
            <a:ext cx="101383" cy="37274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50662" y="3559447"/>
            <a:ext cx="101383" cy="504071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998877" y="3720392"/>
            <a:ext cx="101383" cy="343126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47092" y="3830623"/>
            <a:ext cx="101383" cy="23303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24196" y="1127033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924196" y="4151964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知识目标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能力目标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情感态度与价值观目标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708" b="370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介绍心理健康的定义、特点及评估标准。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心理健康的概念与标准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分析青少年常见心理问题，如焦虑、抑郁、自卑等，并提供应对方法。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常见心理问题及应对策略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教授放松训练、情绪调节、压力管理等心理调适技巧。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心理调适技巧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探讨心理健康对个体生活质量的影响，以及如何通过改善心理健康提高生活质量。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心理健康与生活品质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43289" y="2790972"/>
            <a:ext cx="758909" cy="1068548"/>
          </a:xfrm>
          <a:custGeom>
            <a:rect l="l" t="t" r="r" b="b"/>
            <a:pathLst>
              <a:path w="647700" h="965200">
                <a:moveTo>
                  <a:pt x="0" y="965200"/>
                </a:moveTo>
                <a:lnTo>
                  <a:pt x="101600" y="520700"/>
                </a:lnTo>
                <a:lnTo>
                  <a:pt x="647700" y="0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408237" y="3070311"/>
            <a:ext cx="2066666" cy="2034479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342656" y="3325246"/>
            <a:ext cx="1579961" cy="1555333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361932" y="3452165"/>
            <a:ext cx="1381354" cy="1349776"/>
          </a:xfrm>
          <a:custGeom>
            <a:rect l="l" t="t" r="r" b="b"/>
            <a:pathLst>
              <a:path w="127" h="124">
                <a:moveTo>
                  <a:pt x="127" y="64"/>
                </a:moveTo>
                <a:cubicBezTo>
                  <a:pt x="127" y="71"/>
                  <a:pt x="117" y="76"/>
                  <a:pt x="117" y="76"/>
                </a:cubicBezTo>
                <a:cubicBezTo>
                  <a:pt x="8" y="124"/>
                  <a:pt x="8" y="124"/>
                  <a:pt x="8" y="124"/>
                </a:cubicBezTo>
                <a:cubicBezTo>
                  <a:pt x="8" y="124"/>
                  <a:pt x="4" y="124"/>
                  <a:pt x="2" y="123"/>
                </a:cubicBezTo>
                <a:cubicBezTo>
                  <a:pt x="0" y="121"/>
                  <a:pt x="1" y="118"/>
                  <a:pt x="1" y="118"/>
                </a:cubicBezTo>
                <a:cubicBezTo>
                  <a:pt x="6" y="94"/>
                  <a:pt x="6" y="94"/>
                  <a:pt x="6" y="94"/>
                </a:cubicBezTo>
                <a:cubicBezTo>
                  <a:pt x="6" y="94"/>
                  <a:pt x="39" y="81"/>
                  <a:pt x="39" y="62"/>
                </a:cubicBezTo>
                <a:cubicBezTo>
                  <a:pt x="40" y="48"/>
                  <a:pt x="19" y="38"/>
                  <a:pt x="19" y="38"/>
                </a:cubicBezTo>
                <a:cubicBezTo>
                  <a:pt x="26" y="6"/>
                  <a:pt x="26" y="6"/>
                  <a:pt x="26" y="6"/>
                </a:cubicBezTo>
                <a:cubicBezTo>
                  <a:pt x="26" y="6"/>
                  <a:pt x="28" y="2"/>
                  <a:pt x="32" y="1"/>
                </a:cubicBezTo>
                <a:cubicBezTo>
                  <a:pt x="36" y="0"/>
                  <a:pt x="39" y="2"/>
                  <a:pt x="39" y="2"/>
                </a:cubicBezTo>
                <a:cubicBezTo>
                  <a:pt x="121" y="52"/>
                  <a:pt x="121" y="52"/>
                  <a:pt x="121" y="52"/>
                </a:cubicBezTo>
                <a:cubicBezTo>
                  <a:pt x="121" y="52"/>
                  <a:pt x="127" y="57"/>
                  <a:pt x="127" y="6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592129" y="3587130"/>
            <a:ext cx="1096670" cy="1110691"/>
          </a:xfrm>
          <a:custGeom>
            <a:rect l="l" t="t" r="r" b="b"/>
            <a:pathLst>
              <a:path w="100" h="102">
                <a:moveTo>
                  <a:pt x="15" y="31"/>
                </a:moveTo>
                <a:cubicBezTo>
                  <a:pt x="21" y="5"/>
                  <a:pt x="21" y="5"/>
                  <a:pt x="21" y="5"/>
                </a:cubicBezTo>
                <a:cubicBezTo>
                  <a:pt x="21" y="5"/>
                  <a:pt x="22" y="2"/>
                  <a:pt x="26" y="1"/>
                </a:cubicBezTo>
                <a:cubicBezTo>
                  <a:pt x="29" y="0"/>
                  <a:pt x="32" y="2"/>
                  <a:pt x="32" y="2"/>
                </a:cubicBezTo>
                <a:cubicBezTo>
                  <a:pt x="95" y="41"/>
                  <a:pt x="95" y="41"/>
                  <a:pt x="95" y="41"/>
                </a:cubicBezTo>
                <a:cubicBezTo>
                  <a:pt x="95" y="41"/>
                  <a:pt x="101" y="46"/>
                  <a:pt x="101" y="51"/>
                </a:cubicBezTo>
                <a:cubicBezTo>
                  <a:pt x="101" y="60"/>
                  <a:pt x="94" y="63"/>
                  <a:pt x="94" y="63"/>
                </a:cubicBezTo>
                <a:cubicBezTo>
                  <a:pt x="6" y="102"/>
                  <a:pt x="6" y="102"/>
                  <a:pt x="6" y="102"/>
                </a:cubicBezTo>
                <a:cubicBezTo>
                  <a:pt x="6" y="102"/>
                  <a:pt x="3" y="102"/>
                  <a:pt x="2" y="101"/>
                </a:cubicBezTo>
                <a:cubicBezTo>
                  <a:pt x="0" y="99"/>
                  <a:pt x="0" y="97"/>
                  <a:pt x="0" y="97"/>
                </a:cubicBezTo>
                <a:cubicBezTo>
                  <a:pt x="5" y="77"/>
                  <a:pt x="5" y="77"/>
                  <a:pt x="5" y="77"/>
                </a:cubicBezTo>
                <a:lnTo>
                  <a:pt x="15" y="3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065480" y="3997982"/>
            <a:ext cx="241961" cy="257747"/>
          </a:xfrm>
          <a:custGeom>
            <a:rect l="l" t="t" r="r" b="b"/>
            <a:pathLst>
              <a:path w="376" h="401">
                <a:moveTo>
                  <a:pt x="67" y="3"/>
                </a:moveTo>
                <a:cubicBezTo>
                  <a:pt x="67" y="0"/>
                  <a:pt x="62" y="0"/>
                  <a:pt x="62" y="3"/>
                </a:cubicBezTo>
                <a:cubicBezTo>
                  <a:pt x="52" y="85"/>
                  <a:pt x="0" y="102"/>
                  <a:pt x="0" y="159"/>
                </a:cubicBezTo>
                <a:cubicBezTo>
                  <a:pt x="0" y="195"/>
                  <a:pt x="29" y="223"/>
                  <a:pt x="65" y="223"/>
                </a:cubicBezTo>
                <a:cubicBezTo>
                  <a:pt x="100" y="223"/>
                  <a:pt x="129" y="195"/>
                  <a:pt x="129" y="159"/>
                </a:cubicBezTo>
                <a:cubicBezTo>
                  <a:pt x="129" y="102"/>
                  <a:pt x="77" y="85"/>
                  <a:pt x="67" y="3"/>
                </a:cubicBezTo>
                <a:close/>
                <a:moveTo>
                  <a:pt x="313" y="3"/>
                </a:moveTo>
                <a:cubicBezTo>
                  <a:pt x="313" y="0"/>
                  <a:pt x="309" y="0"/>
                  <a:pt x="309" y="3"/>
                </a:cubicBezTo>
                <a:cubicBezTo>
                  <a:pt x="298" y="85"/>
                  <a:pt x="246" y="102"/>
                  <a:pt x="246" y="159"/>
                </a:cubicBezTo>
                <a:cubicBezTo>
                  <a:pt x="246" y="195"/>
                  <a:pt x="276" y="223"/>
                  <a:pt x="311" y="223"/>
                </a:cubicBezTo>
                <a:cubicBezTo>
                  <a:pt x="346" y="223"/>
                  <a:pt x="376" y="195"/>
                  <a:pt x="376" y="159"/>
                </a:cubicBezTo>
                <a:cubicBezTo>
                  <a:pt x="376" y="102"/>
                  <a:pt x="324" y="85"/>
                  <a:pt x="313" y="3"/>
                </a:cubicBezTo>
                <a:close/>
                <a:moveTo>
                  <a:pt x="185" y="180"/>
                </a:moveTo>
                <a:cubicBezTo>
                  <a:pt x="175" y="263"/>
                  <a:pt x="123" y="280"/>
                  <a:pt x="123" y="337"/>
                </a:cubicBezTo>
                <a:cubicBezTo>
                  <a:pt x="123" y="372"/>
                  <a:pt x="153" y="401"/>
                  <a:pt x="188" y="401"/>
                </a:cubicBezTo>
                <a:cubicBezTo>
                  <a:pt x="223" y="401"/>
                  <a:pt x="253" y="372"/>
                  <a:pt x="253" y="337"/>
                </a:cubicBezTo>
                <a:cubicBezTo>
                  <a:pt x="253" y="280"/>
                  <a:pt x="200" y="263"/>
                  <a:pt x="190" y="180"/>
                </a:cubicBezTo>
                <a:cubicBezTo>
                  <a:pt x="190" y="178"/>
                  <a:pt x="186" y="178"/>
                  <a:pt x="185" y="18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946799" y="3974298"/>
            <a:ext cx="311848" cy="312177"/>
          </a:xfrm>
          <a:custGeom>
            <a:rect l="l" t="t" r="r" b="b"/>
            <a:pathLst>
              <a:path w="400" h="400">
                <a:moveTo>
                  <a:pt x="380" y="184"/>
                </a:moveTo>
                <a:cubicBezTo>
                  <a:pt x="376" y="184"/>
                  <a:pt x="364" y="184"/>
                  <a:pt x="360" y="184"/>
                </a:cubicBezTo>
                <a:cubicBezTo>
                  <a:pt x="349" y="184"/>
                  <a:pt x="340" y="191"/>
                  <a:pt x="340" y="200"/>
                </a:cubicBezTo>
                <a:cubicBezTo>
                  <a:pt x="340" y="209"/>
                  <a:pt x="349" y="216"/>
                  <a:pt x="360" y="216"/>
                </a:cubicBezTo>
                <a:cubicBezTo>
                  <a:pt x="364" y="216"/>
                  <a:pt x="376" y="216"/>
                  <a:pt x="380" y="216"/>
                </a:cubicBezTo>
                <a:cubicBezTo>
                  <a:pt x="391" y="216"/>
                  <a:pt x="400" y="209"/>
                  <a:pt x="400" y="200"/>
                </a:cubicBezTo>
                <a:cubicBezTo>
                  <a:pt x="400" y="191"/>
                  <a:pt x="391" y="184"/>
                  <a:pt x="380" y="184"/>
                </a:cubicBezTo>
                <a:close/>
                <a:moveTo>
                  <a:pt x="200" y="90"/>
                </a:moveTo>
                <a:cubicBezTo>
                  <a:pt x="139" y="90"/>
                  <a:pt x="90" y="139"/>
                  <a:pt x="90" y="200"/>
                </a:cubicBezTo>
                <a:cubicBezTo>
                  <a:pt x="90" y="261"/>
                  <a:pt x="139" y="310"/>
                  <a:pt x="200" y="310"/>
                </a:cubicBezTo>
                <a:cubicBezTo>
                  <a:pt x="261" y="310"/>
                  <a:pt x="310" y="261"/>
                  <a:pt x="310" y="200"/>
                </a:cubicBezTo>
                <a:cubicBezTo>
                  <a:pt x="310" y="139"/>
                  <a:pt x="261" y="90"/>
                  <a:pt x="200" y="90"/>
                </a:cubicBezTo>
                <a:close/>
                <a:moveTo>
                  <a:pt x="200" y="280"/>
                </a:moveTo>
                <a:cubicBezTo>
                  <a:pt x="156" y="280"/>
                  <a:pt x="120" y="244"/>
                  <a:pt x="120" y="200"/>
                </a:cubicBezTo>
                <a:cubicBezTo>
                  <a:pt x="120" y="156"/>
                  <a:pt x="156" y="120"/>
                  <a:pt x="200" y="120"/>
                </a:cubicBezTo>
                <a:cubicBezTo>
                  <a:pt x="244" y="120"/>
                  <a:pt x="280" y="156"/>
                  <a:pt x="280" y="200"/>
                </a:cubicBezTo>
                <a:cubicBezTo>
                  <a:pt x="280" y="244"/>
                  <a:pt x="244" y="280"/>
                  <a:pt x="200" y="280"/>
                </a:cubicBezTo>
                <a:close/>
                <a:moveTo>
                  <a:pt x="59" y="200"/>
                </a:moveTo>
                <a:cubicBezTo>
                  <a:pt x="59" y="191"/>
                  <a:pt x="51" y="184"/>
                  <a:pt x="40" y="184"/>
                </a:cubicBezTo>
                <a:cubicBezTo>
                  <a:pt x="36" y="184"/>
                  <a:pt x="23" y="184"/>
                  <a:pt x="20" y="184"/>
                </a:cubicBezTo>
                <a:cubicBezTo>
                  <a:pt x="9" y="184"/>
                  <a:pt x="0" y="191"/>
                  <a:pt x="0" y="200"/>
                </a:cubicBezTo>
                <a:cubicBezTo>
                  <a:pt x="0" y="209"/>
                  <a:pt x="9" y="216"/>
                  <a:pt x="20" y="216"/>
                </a:cubicBezTo>
                <a:cubicBezTo>
                  <a:pt x="23" y="216"/>
                  <a:pt x="36" y="216"/>
                  <a:pt x="40" y="216"/>
                </a:cubicBezTo>
                <a:cubicBezTo>
                  <a:pt x="51" y="216"/>
                  <a:pt x="59" y="209"/>
                  <a:pt x="59" y="200"/>
                </a:cubicBezTo>
                <a:close/>
                <a:moveTo>
                  <a:pt x="200" y="60"/>
                </a:moveTo>
                <a:cubicBezTo>
                  <a:pt x="209" y="60"/>
                  <a:pt x="216" y="51"/>
                  <a:pt x="216" y="40"/>
                </a:cubicBezTo>
                <a:cubicBezTo>
                  <a:pt x="216" y="36"/>
                  <a:pt x="216" y="24"/>
                  <a:pt x="216" y="20"/>
                </a:cubicBezTo>
                <a:cubicBezTo>
                  <a:pt x="216" y="9"/>
                  <a:pt x="209" y="0"/>
                  <a:pt x="200" y="0"/>
                </a:cubicBezTo>
                <a:cubicBezTo>
                  <a:pt x="191" y="0"/>
                  <a:pt x="184" y="9"/>
                  <a:pt x="184" y="20"/>
                </a:cubicBezTo>
                <a:cubicBezTo>
                  <a:pt x="184" y="24"/>
                  <a:pt x="184" y="36"/>
                  <a:pt x="184" y="40"/>
                </a:cubicBezTo>
                <a:cubicBezTo>
                  <a:pt x="184" y="51"/>
                  <a:pt x="191" y="60"/>
                  <a:pt x="200" y="60"/>
                </a:cubicBezTo>
                <a:close/>
                <a:moveTo>
                  <a:pt x="200" y="340"/>
                </a:moveTo>
                <a:cubicBezTo>
                  <a:pt x="191" y="340"/>
                  <a:pt x="184" y="349"/>
                  <a:pt x="184" y="360"/>
                </a:cubicBezTo>
                <a:cubicBezTo>
                  <a:pt x="184" y="364"/>
                  <a:pt x="184" y="376"/>
                  <a:pt x="184" y="380"/>
                </a:cubicBezTo>
                <a:cubicBezTo>
                  <a:pt x="184" y="391"/>
                  <a:pt x="191" y="400"/>
                  <a:pt x="200" y="400"/>
                </a:cubicBezTo>
                <a:cubicBezTo>
                  <a:pt x="209" y="400"/>
                  <a:pt x="216" y="391"/>
                  <a:pt x="216" y="380"/>
                </a:cubicBezTo>
                <a:cubicBezTo>
                  <a:pt x="216" y="376"/>
                  <a:pt x="216" y="364"/>
                  <a:pt x="216" y="360"/>
                </a:cubicBezTo>
                <a:cubicBezTo>
                  <a:pt x="216" y="349"/>
                  <a:pt x="209" y="340"/>
                  <a:pt x="200" y="340"/>
                </a:cubicBezTo>
                <a:close/>
                <a:moveTo>
                  <a:pt x="347" y="75"/>
                </a:moveTo>
                <a:cubicBezTo>
                  <a:pt x="355" y="67"/>
                  <a:pt x="356" y="56"/>
                  <a:pt x="350" y="50"/>
                </a:cubicBezTo>
                <a:cubicBezTo>
                  <a:pt x="344" y="44"/>
                  <a:pt x="332" y="45"/>
                  <a:pt x="324" y="53"/>
                </a:cubicBezTo>
                <a:cubicBezTo>
                  <a:pt x="322" y="55"/>
                  <a:pt x="313" y="64"/>
                  <a:pt x="310" y="67"/>
                </a:cubicBezTo>
                <a:cubicBezTo>
                  <a:pt x="303" y="74"/>
                  <a:pt x="301" y="86"/>
                  <a:pt x="308" y="92"/>
                </a:cubicBezTo>
                <a:cubicBezTo>
                  <a:pt x="314" y="98"/>
                  <a:pt x="325" y="97"/>
                  <a:pt x="333" y="89"/>
                </a:cubicBezTo>
                <a:cubicBezTo>
                  <a:pt x="335" y="87"/>
                  <a:pt x="345" y="77"/>
                  <a:pt x="347" y="75"/>
                </a:cubicBezTo>
                <a:close/>
                <a:moveTo>
                  <a:pt x="66" y="311"/>
                </a:moveTo>
                <a:cubicBezTo>
                  <a:pt x="64" y="313"/>
                  <a:pt x="55" y="322"/>
                  <a:pt x="52" y="325"/>
                </a:cubicBezTo>
                <a:cubicBezTo>
                  <a:pt x="45" y="332"/>
                  <a:pt x="43" y="344"/>
                  <a:pt x="50" y="350"/>
                </a:cubicBezTo>
                <a:cubicBezTo>
                  <a:pt x="56" y="356"/>
                  <a:pt x="67" y="355"/>
                  <a:pt x="75" y="347"/>
                </a:cubicBezTo>
                <a:cubicBezTo>
                  <a:pt x="77" y="345"/>
                  <a:pt x="87" y="335"/>
                  <a:pt x="89" y="333"/>
                </a:cubicBezTo>
                <a:cubicBezTo>
                  <a:pt x="97" y="325"/>
                  <a:pt x="98" y="314"/>
                  <a:pt x="92" y="308"/>
                </a:cubicBezTo>
                <a:cubicBezTo>
                  <a:pt x="86" y="302"/>
                  <a:pt x="74" y="303"/>
                  <a:pt x="66" y="311"/>
                </a:cubicBezTo>
                <a:close/>
                <a:moveTo>
                  <a:pt x="75" y="53"/>
                </a:moveTo>
                <a:cubicBezTo>
                  <a:pt x="67" y="45"/>
                  <a:pt x="56" y="44"/>
                  <a:pt x="50" y="50"/>
                </a:cubicBezTo>
                <a:cubicBezTo>
                  <a:pt x="43" y="56"/>
                  <a:pt x="45" y="67"/>
                  <a:pt x="52" y="75"/>
                </a:cubicBezTo>
                <a:cubicBezTo>
                  <a:pt x="55" y="77"/>
                  <a:pt x="64" y="87"/>
                  <a:pt x="66" y="89"/>
                </a:cubicBezTo>
                <a:cubicBezTo>
                  <a:pt x="74" y="97"/>
                  <a:pt x="86" y="98"/>
                  <a:pt x="92" y="92"/>
                </a:cubicBezTo>
                <a:cubicBezTo>
                  <a:pt x="98" y="86"/>
                  <a:pt x="97" y="74"/>
                  <a:pt x="89" y="67"/>
                </a:cubicBezTo>
                <a:cubicBezTo>
                  <a:pt x="87" y="64"/>
                  <a:pt x="77" y="55"/>
                  <a:pt x="75" y="53"/>
                </a:cubicBezTo>
                <a:close/>
                <a:moveTo>
                  <a:pt x="310" y="333"/>
                </a:moveTo>
                <a:cubicBezTo>
                  <a:pt x="313" y="335"/>
                  <a:pt x="322" y="345"/>
                  <a:pt x="324" y="347"/>
                </a:cubicBezTo>
                <a:cubicBezTo>
                  <a:pt x="332" y="355"/>
                  <a:pt x="344" y="356"/>
                  <a:pt x="350" y="350"/>
                </a:cubicBezTo>
                <a:cubicBezTo>
                  <a:pt x="356" y="344"/>
                  <a:pt x="355" y="332"/>
                  <a:pt x="347" y="325"/>
                </a:cubicBezTo>
                <a:cubicBezTo>
                  <a:pt x="345" y="322"/>
                  <a:pt x="335" y="313"/>
                  <a:pt x="333" y="311"/>
                </a:cubicBezTo>
                <a:cubicBezTo>
                  <a:pt x="325" y="303"/>
                  <a:pt x="314" y="302"/>
                  <a:pt x="308" y="308"/>
                </a:cubicBezTo>
                <a:cubicBezTo>
                  <a:pt x="301" y="314"/>
                  <a:pt x="303" y="325"/>
                  <a:pt x="310" y="33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23840" y="3987739"/>
            <a:ext cx="271690" cy="272548"/>
          </a:xfrm>
          <a:custGeom>
            <a:rect l="l" t="t" r="r" b="b"/>
            <a:pathLst>
              <a:path w="402" h="402">
                <a:moveTo>
                  <a:pt x="390" y="150"/>
                </a:moveTo>
                <a:cubicBezTo>
                  <a:pt x="241" y="110"/>
                  <a:pt x="241" y="110"/>
                  <a:pt x="241" y="110"/>
                </a:cubicBezTo>
                <a:cubicBezTo>
                  <a:pt x="215" y="13"/>
                  <a:pt x="215" y="13"/>
                  <a:pt x="215" y="13"/>
                </a:cubicBezTo>
                <a:cubicBezTo>
                  <a:pt x="213" y="5"/>
                  <a:pt x="204" y="0"/>
                  <a:pt x="195" y="2"/>
                </a:cubicBezTo>
                <a:cubicBezTo>
                  <a:pt x="14" y="51"/>
                  <a:pt x="14" y="51"/>
                  <a:pt x="14" y="51"/>
                </a:cubicBezTo>
                <a:cubicBezTo>
                  <a:pt x="5" y="53"/>
                  <a:pt x="0" y="62"/>
                  <a:pt x="2" y="70"/>
                </a:cubicBezTo>
                <a:cubicBezTo>
                  <a:pt x="67" y="311"/>
                  <a:pt x="67" y="311"/>
                  <a:pt x="67" y="311"/>
                </a:cubicBezTo>
                <a:cubicBezTo>
                  <a:pt x="69" y="319"/>
                  <a:pt x="78" y="324"/>
                  <a:pt x="86" y="322"/>
                </a:cubicBezTo>
                <a:cubicBezTo>
                  <a:pt x="159" y="302"/>
                  <a:pt x="159" y="302"/>
                  <a:pt x="159" y="302"/>
                </a:cubicBezTo>
                <a:cubicBezTo>
                  <a:pt x="149" y="339"/>
                  <a:pt x="149" y="339"/>
                  <a:pt x="149" y="339"/>
                </a:cubicBezTo>
                <a:cubicBezTo>
                  <a:pt x="147" y="347"/>
                  <a:pt x="152" y="356"/>
                  <a:pt x="160" y="358"/>
                </a:cubicBezTo>
                <a:cubicBezTo>
                  <a:pt x="322" y="401"/>
                  <a:pt x="322" y="401"/>
                  <a:pt x="322" y="401"/>
                </a:cubicBezTo>
                <a:cubicBezTo>
                  <a:pt x="331" y="404"/>
                  <a:pt x="340" y="399"/>
                  <a:pt x="342" y="391"/>
                </a:cubicBezTo>
                <a:cubicBezTo>
                  <a:pt x="401" y="169"/>
                  <a:pt x="401" y="169"/>
                  <a:pt x="401" y="169"/>
                </a:cubicBezTo>
                <a:cubicBezTo>
                  <a:pt x="403" y="161"/>
                  <a:pt x="398" y="152"/>
                  <a:pt x="390" y="150"/>
                </a:cubicBezTo>
                <a:close/>
                <a:moveTo>
                  <a:pt x="34" y="75"/>
                </a:moveTo>
                <a:cubicBezTo>
                  <a:pt x="191" y="33"/>
                  <a:pt x="191" y="33"/>
                  <a:pt x="191" y="33"/>
                </a:cubicBezTo>
                <a:cubicBezTo>
                  <a:pt x="249" y="249"/>
                  <a:pt x="249" y="249"/>
                  <a:pt x="249" y="249"/>
                </a:cubicBezTo>
                <a:cubicBezTo>
                  <a:pt x="92" y="291"/>
                  <a:pt x="92" y="291"/>
                  <a:pt x="92" y="291"/>
                </a:cubicBezTo>
                <a:lnTo>
                  <a:pt x="34" y="75"/>
                </a:lnTo>
                <a:close/>
                <a:moveTo>
                  <a:pt x="315" y="371"/>
                </a:moveTo>
                <a:cubicBezTo>
                  <a:pt x="179" y="334"/>
                  <a:pt x="179" y="334"/>
                  <a:pt x="179" y="334"/>
                </a:cubicBezTo>
                <a:cubicBezTo>
                  <a:pt x="190" y="294"/>
                  <a:pt x="190" y="294"/>
                  <a:pt x="190" y="294"/>
                </a:cubicBezTo>
                <a:cubicBezTo>
                  <a:pt x="268" y="273"/>
                  <a:pt x="268" y="273"/>
                  <a:pt x="268" y="273"/>
                </a:cubicBezTo>
                <a:cubicBezTo>
                  <a:pt x="276" y="271"/>
                  <a:pt x="282" y="262"/>
                  <a:pt x="279" y="254"/>
                </a:cubicBezTo>
                <a:cubicBezTo>
                  <a:pt x="249" y="142"/>
                  <a:pt x="249" y="142"/>
                  <a:pt x="249" y="142"/>
                </a:cubicBezTo>
                <a:cubicBezTo>
                  <a:pt x="368" y="174"/>
                  <a:pt x="368" y="174"/>
                  <a:pt x="368" y="174"/>
                </a:cubicBezTo>
                <a:lnTo>
                  <a:pt x="315" y="37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7471011" y="3999233"/>
            <a:ext cx="259096" cy="268709"/>
          </a:xfrm>
          <a:custGeom>
            <a:rect l="l" t="t" r="r" b="b"/>
            <a:pathLst>
              <a:path w="274" h="284">
                <a:moveTo>
                  <a:pt x="103" y="284"/>
                </a:moveTo>
                <a:cubicBezTo>
                  <a:pt x="94" y="284"/>
                  <a:pt x="86" y="280"/>
                  <a:pt x="80" y="273"/>
                </a:cubicBezTo>
                <a:cubicBezTo>
                  <a:pt x="9" y="178"/>
                  <a:pt x="9" y="178"/>
                  <a:pt x="9" y="178"/>
                </a:cubicBezTo>
                <a:cubicBezTo>
                  <a:pt x="0" y="166"/>
                  <a:pt x="2" y="149"/>
                  <a:pt x="14" y="139"/>
                </a:cubicBezTo>
                <a:cubicBezTo>
                  <a:pt x="27" y="130"/>
                  <a:pt x="44" y="133"/>
                  <a:pt x="53" y="145"/>
                </a:cubicBezTo>
                <a:cubicBezTo>
                  <a:pt x="100" y="207"/>
                  <a:pt x="100" y="207"/>
                  <a:pt x="100" y="207"/>
                </a:cubicBezTo>
                <a:cubicBezTo>
                  <a:pt x="219" y="17"/>
                  <a:pt x="219" y="17"/>
                  <a:pt x="219" y="17"/>
                </a:cubicBezTo>
                <a:cubicBezTo>
                  <a:pt x="227" y="4"/>
                  <a:pt x="244" y="0"/>
                  <a:pt x="257" y="8"/>
                </a:cubicBezTo>
                <a:cubicBezTo>
                  <a:pt x="270" y="16"/>
                  <a:pt x="274" y="33"/>
                  <a:pt x="266" y="47"/>
                </a:cubicBezTo>
                <a:cubicBezTo>
                  <a:pt x="126" y="271"/>
                  <a:pt x="126" y="271"/>
                  <a:pt x="126" y="271"/>
                </a:cubicBezTo>
                <a:cubicBezTo>
                  <a:pt x="121" y="279"/>
                  <a:pt x="113" y="283"/>
                  <a:pt x="104" y="284"/>
                </a:cubicBezTo>
                <a:cubicBezTo>
                  <a:pt x="104" y="284"/>
                  <a:pt x="103" y="284"/>
                  <a:pt x="103" y="2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991178" y="1681409"/>
            <a:ext cx="2351478" cy="1108486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结合实际案例，分析心理问题的表现、原因及解决方法。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997234" y="1695830"/>
            <a:ext cx="2351478" cy="1094066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组织学生进行小组讨论，分享心理调适的经验和感受。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170344" y="3953708"/>
            <a:ext cx="2351478" cy="1151043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教师讲授心理健康的基本知识和理论。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474903" y="3622757"/>
            <a:ext cx="2351478" cy="117914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利用PPT、视频等多媒体手段，丰富教学内容，提高学生的学习兴趣。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170344" y="3453219"/>
            <a:ext cx="2720575" cy="479834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讲授法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991178" y="1201575"/>
            <a:ext cx="2720575" cy="479834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997234" y="1225959"/>
            <a:ext cx="2720575" cy="479834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互动讨论法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474903" y="3127958"/>
            <a:ext cx="2720575" cy="479834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多媒体辅助教学</a:t>
            </a:r>
            <a:endParaRPr lang="en-US" sz="1100"/>
          </a:p>
        </p:txBody>
      </p:sp>
      <p:sp>
        <p:nvSpPr>
          <p:cNvPr id="19" name="Freeform 19"/>
          <p:cNvSpPr/>
          <p:nvPr/>
        </p:nvSpPr>
        <p:spPr>
          <a:xfrm flipH="1">
            <a:off x="1292758" y="3934651"/>
            <a:ext cx="2413612" cy="305800"/>
          </a:xfrm>
          <a:custGeom>
            <a:rect l="l" t="t" r="r" b="b"/>
            <a:pathLst>
              <a:path w="1600200" h="552450">
                <a:moveTo>
                  <a:pt x="0" y="552450"/>
                </a:moveTo>
                <a:lnTo>
                  <a:pt x="171450" y="0"/>
                </a:lnTo>
                <a:lnTo>
                  <a:pt x="160020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flipH="1">
            <a:off x="4423658" y="2536037"/>
            <a:ext cx="479852" cy="1068548"/>
          </a:xfrm>
          <a:custGeom>
            <a:rect l="l" t="t" r="r" b="b"/>
            <a:pathLst>
              <a:path w="647700" h="965200">
                <a:moveTo>
                  <a:pt x="0" y="965200"/>
                </a:moveTo>
                <a:lnTo>
                  <a:pt x="101600" y="520700"/>
                </a:lnTo>
                <a:lnTo>
                  <a:pt x="647700" y="0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7957295" y="3599322"/>
            <a:ext cx="2718819" cy="305800"/>
          </a:xfrm>
          <a:custGeom>
            <a:rect l="l" t="t" r="r" b="b"/>
            <a:pathLst>
              <a:path w="1600200" h="552450">
                <a:moveTo>
                  <a:pt x="0" y="552450"/>
                </a:moveTo>
                <a:lnTo>
                  <a:pt x="171450" y="0"/>
                </a:lnTo>
                <a:lnTo>
                  <a:pt x="1600200" y="0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教学方法和手段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心理健康知识微课的实施过程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https://d.book118.com/238036071017006037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2024-09-16T19:32:55.201</cp:lastPrinted>
  <dcterms:created xsi:type="dcterms:W3CDTF">2024-09-16T11:32:55Z</dcterms:created>
  <dcterms:modified xsi:type="dcterms:W3CDTF">2024-09-16T11:32:57Z</dcterms:modified>
</cp:coreProperties>
</file>