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MEFHCC+UTFCBG+ArialMT"/>
      <p:regular r:id="rId15"/>
    </p:embeddedFont>
    <p:embeddedFont>
      <p:font typeface="JKMVOT+MS-UIGothic"/>
      <p:regular r:id="rId16"/>
    </p:embeddedFont>
    <p:embeddedFont>
      <p:font typeface="PJITKR+KVTTDN+MicrosoftYaHei-Bold"/>
      <p:regular r:id="rId17"/>
    </p:embeddedFont>
    <p:embeddedFont>
      <p:font typeface="JUEMRN+DTDONB+MicrosoftYaHei"/>
      <p:regular r:id="rId18"/>
    </p:embeddedFont>
    <p:embeddedFont>
      <p:font typeface="WIINIM+IEULAW+Arial-BoldMT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03537-EEB2-44A3-9C0A-90D015853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E6E9C-20EE-45BC-908C-0C0D91ED8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0C88C-D93E-453B-95E0-A7651889B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B40BF-52F9-4E12-9851-B008909A2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DAEBC7-31F3-4BA2-AD64-9F971D870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780379-E4D1-46B3-A4DE-61DE68658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ACC02C-DC5D-4722-AB44-163244B67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1E189-656C-4FAB-B976-47277BEED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8CEED-5F6E-41CF-9A40-AC70D27D4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33D80-79BB-409A-B8C7-1C4547FF6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F720C-E3F6-4A95-A342-0A6F10A95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47007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16929" y="213442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MEFHCC+UTFCBG+ArialMT"/>
                <a:cs typeface="MEFHCC+UTFCBG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谈</a:t>
            </a:r>
            <a:r>
              <a:rPr sz="2400">
                <a:solidFill>
                  <a:srgbClr val="00657D"/>
                </a:solidFill>
                <a:latin typeface="JKMVOT+MS-UIGothic"/>
                <a:cs typeface="JKMVOT+MS-UIGothic"/>
              </a:rPr>
              <a:t>判概述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2369" y="2670695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A5B2"/>
                </a:solidFill>
                <a:latin typeface="JKMVOT+MS-UIGothic"/>
                <a:cs typeface="JKMVOT+MS-UIGothic"/>
              </a:rPr>
              <a:t>目</a:t>
            </a:r>
            <a:r>
              <a:rPr sz="495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16929" y="2694495"/>
            <a:ext cx="3100091" cy="24641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MEFHCC+UTFCBG+ArialMT"/>
                <a:cs typeface="MEFHCC+UTFCBG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JKMVOT+MS-UIGothic"/>
                <a:cs typeface="JKMVOT+MS-UIGothic"/>
              </a:rPr>
              <a:t>采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购谈</a:t>
            </a:r>
            <a:r>
              <a:rPr sz="2400">
                <a:solidFill>
                  <a:srgbClr val="00657D"/>
                </a:solidFill>
                <a:latin typeface="JKMVOT+MS-UIGothic"/>
                <a:cs typeface="JKMVOT+MS-UIGothic"/>
              </a:rPr>
              <a:t>判准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MEFHCC+UTFCBG+ArialMT"/>
                <a:cs typeface="MEFHCC+UTFCBG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JKMVOT+MS-UIGothic"/>
                <a:cs typeface="JKMVOT+MS-UIGothic"/>
              </a:rPr>
              <a:t>采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购谈</a:t>
            </a:r>
            <a:r>
              <a:rPr sz="2400">
                <a:solidFill>
                  <a:srgbClr val="00657D"/>
                </a:solidFill>
                <a:latin typeface="JKMVOT+MS-UIGothic"/>
                <a:cs typeface="JKMVOT+MS-UIGothic"/>
              </a:rPr>
              <a:t>判技巧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MEFHCC+UTFCBG+ArialMT"/>
                <a:cs typeface="MEFHCC+UTFCBG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JKMVOT+MS-UIGothic"/>
                <a:cs typeface="JKMVOT+MS-UIGothic"/>
              </a:rPr>
              <a:t>采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购谈</a:t>
            </a:r>
            <a:r>
              <a:rPr sz="2400">
                <a:solidFill>
                  <a:srgbClr val="00657D"/>
                </a:solidFill>
                <a:latin typeface="JKMVOT+MS-UIGothic"/>
                <a:cs typeface="JKMVOT+MS-UIGothic"/>
              </a:rPr>
              <a:t>判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实战</a:t>
            </a:r>
            <a:r>
              <a:rPr sz="2400">
                <a:solidFill>
                  <a:srgbClr val="00657D"/>
                </a:solidFill>
                <a:latin typeface="JKMVOT+MS-UIGothic"/>
                <a:cs typeface="JKMVOT+MS-UIGothic"/>
              </a:rPr>
              <a:t>案例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MEFHCC+UTFCBG+ArialMT"/>
                <a:cs typeface="MEFHCC+UTFCBG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657D"/>
                </a:solidFill>
                <a:latin typeface="JKMVOT+MS-UIGothic"/>
                <a:cs typeface="JKMVOT+MS-UIGothic"/>
              </a:rPr>
              <a:t>与建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69035" y="3497173"/>
            <a:ext cx="1625931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PJITKR+KVTTDN+MicrosoftYaHei-Bold"/>
                <a:cs typeface="PJITKR+KVTTDN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谈</a:t>
            </a:r>
            <a:r>
              <a:rPr sz="3000">
                <a:solidFill>
                  <a:srgbClr val="00A5B2"/>
                </a:solidFill>
                <a:latin typeface="JKMVOT+MS-UIGothic"/>
                <a:cs typeface="JKMVOT+MS-UIGothic"/>
              </a:rPr>
              <a:t>判的定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JKMVOT+MS-UIGothic"/>
                <a:cs typeface="JKMVOT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谈</a:t>
            </a:r>
            <a:r>
              <a:rPr sz="1550" spc="25">
                <a:solidFill>
                  <a:srgbClr val="00A5B2"/>
                </a:solidFill>
                <a:latin typeface="JKMVOT+MS-UIGothic"/>
                <a:cs typeface="JKMVOT+MS-UIGothic"/>
              </a:rPr>
              <a:t>判的定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判是双方或多方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了达成某一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协议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或解决某一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行的交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流与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谈</a:t>
            </a:r>
            <a:r>
              <a:rPr sz="1550" spc="25">
                <a:solidFill>
                  <a:srgbClr val="00A5B2"/>
                </a:solidFill>
                <a:latin typeface="JKMVOT+MS-UIGothic"/>
                <a:cs typeface="JKMVOT+MS-UIGothic"/>
              </a:rPr>
              <a:t>判的重要性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判是商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中不可或缺的一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部分，通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过谈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判可以争取到更有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利的条件，保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自己的利益，达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成互利共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赢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协议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谈</a:t>
            </a:r>
            <a:r>
              <a:rPr sz="3000">
                <a:solidFill>
                  <a:srgbClr val="00A5B2"/>
                </a:solidFill>
                <a:latin typeface="JKMVOT+MS-UIGothic"/>
                <a:cs typeface="JKMVOT+MS-UIGothic"/>
              </a:rPr>
              <a:t>判的基本原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UEMRN+DTDONB+MicrosoftYaHei"/>
                <a:cs typeface="JUEMRN+DTDONB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UEMRN+DTDONB+MicrosoftYaHei"/>
                <a:cs typeface="JUEMRN+DTDONB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UEMRN+DTDONB+MicrosoftYaHei"/>
                <a:cs typeface="JUEMRN+DTDONB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UEMRN+DTDONB+MicrosoftYaHei"/>
                <a:cs typeface="JUEMRN+DTDONB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JKMVOT+MS-UIGothic"/>
                <a:cs typeface="JKMVOT+MS-UIGothic"/>
              </a:rPr>
              <a:t>公平原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诚</a:t>
            </a:r>
            <a:r>
              <a:rPr sz="1550" spc="25">
                <a:solidFill>
                  <a:srgbClr val="00A5B2"/>
                </a:solidFill>
                <a:latin typeface="JKMVOT+MS-UIGothic"/>
                <a:cs typeface="JKMVOT+MS-UIGothic"/>
              </a:rPr>
              <a:t>信原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JKMVOT+MS-UIGothic"/>
                <a:cs typeface="JKMVOT+MS-UIGothic"/>
              </a:rPr>
              <a:t>灵活原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JKMVOT+MS-UIGothic"/>
                <a:cs typeface="JKMVOT+MS-UIGothic"/>
              </a:rPr>
              <a:t>互利原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判双方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公平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待，不偏袒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判双方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遵守承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诺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，不欺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骗</a:t>
            </a:r>
          </a:p>
          <a:p>
            <a:pPr marL="8572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方。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判双方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情况灵活</a:t>
            </a:r>
          </a:p>
          <a:p>
            <a:pPr marL="34289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，不固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判双方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应寻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求互利共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赢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的解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决方案，不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分追求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方面利</a:t>
            </a:r>
          </a:p>
          <a:p>
            <a:pPr marL="9429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益。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696719" y="5561817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任何一方。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谈</a:t>
            </a:r>
            <a:r>
              <a:rPr sz="3000">
                <a:solidFill>
                  <a:srgbClr val="00A5B2"/>
                </a:solidFill>
                <a:latin typeface="JKMVOT+MS-UIGothic"/>
                <a:cs typeface="JKMVOT+MS-UIGothic"/>
              </a:rPr>
              <a:t>判的步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骤</a:t>
            </a:r>
            <a:r>
              <a:rPr sz="3000">
                <a:solidFill>
                  <a:srgbClr val="00A5B2"/>
                </a:solidFill>
                <a:latin typeface="JKMVOT+MS-UIGothic"/>
                <a:cs typeface="JKMVOT+MS-UIGothic"/>
              </a:rPr>
              <a:t>与技巧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JKMVOT+MS-UIGothic"/>
                <a:cs typeface="JKMVOT+MS-UIGothic"/>
              </a:rPr>
              <a:t>准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备阶</a:t>
            </a:r>
            <a:r>
              <a:rPr sz="2000">
                <a:solidFill>
                  <a:srgbClr val="FFFFFF"/>
                </a:solidFill>
                <a:latin typeface="JKMVOT+MS-UIGothic"/>
                <a:cs typeface="JKMVOT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JKMVOT+MS-UIGothic"/>
                <a:cs typeface="JKMVOT+MS-UIGothic"/>
              </a:rPr>
              <a:t>开始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FFFF"/>
                </a:solidFill>
                <a:latin typeface="JKMVOT+MS-UIGothic"/>
                <a:cs typeface="JKMVOT+MS-UIGothic"/>
              </a:rPr>
              <a:t>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JKMVOT+MS-UIGothic"/>
                <a:cs typeface="JKMVOT+MS-UIGothic"/>
              </a:rPr>
              <a:t>磋商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FFFF"/>
                </a:solidFill>
                <a:latin typeface="JKMVOT+MS-UIGothic"/>
                <a:cs typeface="JKMVOT+MS-UIGothic"/>
              </a:rPr>
              <a:t>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000" spc="25">
                <a:solidFill>
                  <a:srgbClr val="FFFFFF"/>
                </a:solidFill>
                <a:latin typeface="JKMVOT+MS-UIGothic"/>
                <a:cs typeface="JKMVOT+MS-UIGothic"/>
              </a:rPr>
              <a:t>束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FFFF"/>
                </a:solidFill>
                <a:latin typeface="JKMVOT+MS-UIGothic"/>
                <a:cs typeface="JKMVOT+MS-UIGothic"/>
              </a:rPr>
              <a:t>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501115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KMVOT+MS-UIGothic"/>
                <a:cs typeface="JKMVOT+MS-UIGothic"/>
              </a:rPr>
              <a:t>收集信息、分析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JKMVOT+MS-UIGothic"/>
                <a:cs typeface="JKMVOT+MS-UIGothic"/>
              </a:rPr>
              <a:t>手、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KMVOT+MS-UIGothic"/>
                <a:cs typeface="JKMVOT+MS-UIGothic"/>
              </a:rPr>
              <a:t>建立良好关系、明确目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KMVOT+MS-UIGothic"/>
                <a:cs typeface="JKMVOT+MS-UIGothic"/>
              </a:rPr>
              <a:t>运用技巧、争取利益、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06275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FFFDFD"/>
                </a:solidFill>
                <a:latin typeface="JKMVOT+MS-UIGothic"/>
                <a:cs typeface="JKMVOT+MS-UIGothic"/>
              </a:rPr>
              <a:t>成果、确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认协议</a:t>
            </a:r>
            <a:r>
              <a:rPr sz="1500">
                <a:solidFill>
                  <a:srgbClr val="FFFDFD"/>
                </a:solidFill>
                <a:latin typeface="JKMVOT+MS-UIGothic"/>
                <a:cs typeface="JKMVOT+MS-UIGothic"/>
              </a:rPr>
              <a:t>、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KMVOT+MS-UIGothic"/>
                <a:cs typeface="JKMVOT+MS-UIGothic"/>
              </a:rPr>
              <a:t>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JKMVOT+MS-UIGothic"/>
                <a:cs typeface="JKMVOT+MS-UIGothic"/>
              </a:rPr>
              <a:t>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JKMVOT+MS-UIGothic"/>
                <a:cs typeface="JKMVOT+MS-UIGothic"/>
              </a:rPr>
              <a:t>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267460" y="535405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KMVOT+MS-UIGothic"/>
                <a:cs typeface="JKMVOT+MS-UIGothic"/>
              </a:rPr>
              <a:t>制定策略等。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758565" y="535405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JKMVOT+MS-UIGothic"/>
                <a:cs typeface="JKMVOT+MS-UIGothic"/>
              </a:rPr>
              <a:t>、了解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JKMVOT+MS-UIGothic"/>
                <a:cs typeface="JKMVOT+MS-UIGothic"/>
              </a:rPr>
              <a:t>手底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JKMVOT+MS-UIGothic"/>
                <a:cs typeface="JKMVOT+MS-UIGothic"/>
              </a:rPr>
              <a:t>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978015" y="535405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KMVOT+MS-UIGothic"/>
                <a:cs typeface="JKMVOT+MS-UIGothic"/>
              </a:rPr>
              <a:t>达成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协议</a:t>
            </a:r>
            <a:r>
              <a:rPr sz="1500">
                <a:solidFill>
                  <a:srgbClr val="FFFDFD"/>
                </a:solidFill>
                <a:latin typeface="JKMVOT+MS-UIGothic"/>
                <a:cs typeface="JKMVOT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JKMVOT+MS-UIGothic"/>
                <a:cs typeface="JKMVOT+MS-UIGothic"/>
              </a:rPr>
              <a:t>了解供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A5B2"/>
                </a:solidFill>
                <a:latin typeface="JKMVOT+MS-UIGothic"/>
                <a:cs typeface="JKMVOT+MS-UIGothic"/>
              </a:rPr>
              <a:t>商信息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JITKR+KVTTDN+MicrosoftYaHei-Bold"/>
                <a:cs typeface="PJITKR+KVTTD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JITKR+KVTTDN+MicrosoftYaHei-Bold"/>
                <a:cs typeface="PJITKR+KVTTD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JITKR+KVTTDN+MicrosoftYaHei-Bold"/>
                <a:cs typeface="PJITKR+KVTTD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JKMVOT+MS-UIGothic"/>
                <a:cs typeface="JKMVOT+MS-UIGothic"/>
              </a:rPr>
              <a:t>供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00A5B2"/>
                </a:solidFill>
                <a:latin typeface="JKMVOT+MS-UIGothic"/>
                <a:cs typeface="JKMVOT+MS-UIGothic"/>
              </a:rPr>
              <a:t>商背景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调查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2000" spc="25">
                <a:solidFill>
                  <a:srgbClr val="00A5B2"/>
                </a:solidFill>
                <a:latin typeface="JKMVOT+MS-UIGothic"/>
                <a:cs typeface="JKMVOT+MS-UIGothic"/>
              </a:rPr>
              <a:t>品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质</a:t>
            </a:r>
            <a:r>
              <a:rPr sz="2000" spc="23">
                <a:solidFill>
                  <a:srgbClr val="00A5B2"/>
                </a:solidFill>
                <a:latin typeface="JKMVOT+MS-UIGothic"/>
                <a:cs typeface="JKMVOT+MS-UIGothic"/>
              </a:rPr>
              <a:t>量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00A5B2"/>
                </a:solidFill>
                <a:latin typeface="JKMVOT+MS-UIGothic"/>
                <a:cs typeface="JKMVOT+MS-UIGothic"/>
              </a:rPr>
              <a:t>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JKMVOT+MS-UIGothic"/>
                <a:cs typeface="JKMVOT+MS-UIGothic"/>
              </a:rPr>
              <a:t>供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00A5B2"/>
                </a:solidFill>
                <a:latin typeface="JKMVOT+MS-UIGothic"/>
                <a:cs typeface="JKMVOT+MS-UIGothic"/>
              </a:rPr>
              <a:t>商信誉度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调查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了解供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商的成立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模、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状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况等，确保供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商的可靠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定性。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商提供的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估，确保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品符合采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要求和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准。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了解供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商的商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信誉和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务质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量，避免与不良供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商合作。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JKMVOT+MS-UIGothic"/>
                <a:cs typeface="JKMVOT+MS-UIGothic"/>
              </a:rPr>
              <a:t>制定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谈</a:t>
            </a:r>
            <a:r>
              <a:rPr sz="3000">
                <a:solidFill>
                  <a:srgbClr val="00A5B2"/>
                </a:solidFill>
                <a:latin typeface="JKMVOT+MS-UIGothic"/>
                <a:cs typeface="JKMVOT+MS-UIGothic"/>
              </a:rPr>
              <a:t>判策略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JKMVOT+MS-UIGothic"/>
                <a:cs typeface="JKMVOT+MS-UIGothic"/>
              </a:rPr>
              <a:t>确定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谈</a:t>
            </a:r>
            <a:r>
              <a:rPr sz="2300" spc="23">
                <a:solidFill>
                  <a:srgbClr val="00A5B2"/>
                </a:solidFill>
                <a:latin typeface="JKMVOT+MS-UIGothic"/>
                <a:cs typeface="JKMVOT+MS-UIGothic"/>
              </a:rPr>
              <a:t>判目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JKMVOT+MS-UIGothic"/>
                <a:cs typeface="JKMVOT+MS-UIGothic"/>
              </a:rPr>
              <a:t>分析供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00A5B2"/>
                </a:solidFill>
                <a:latin typeface="JKMVOT+MS-UIGothic"/>
                <a:cs typeface="JKMVOT+MS-UIGothic"/>
              </a:rPr>
              <a:t>商需求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JKMVOT+MS-UIGothic"/>
                <a:cs typeface="JKMVOT+MS-UIGothic"/>
              </a:rPr>
              <a:t>制定底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明确采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购谈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判的目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，包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括价格、交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期、付款方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式等，以便在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判中保持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清醒的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头脑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了解供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商的需求和关切，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以便在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判中做出适当的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和交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条件。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根据采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和供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商需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求，制定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判的底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，确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保在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000000"/>
                </a:solidFill>
                <a:latin typeface="JKMVOT+MS-UIGothic"/>
                <a:cs typeface="JKMVOT+MS-UIGothic"/>
              </a:rPr>
              <a:t>判中不失去控制。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JKMVOT+MS-UIGothic"/>
                <a:cs typeface="JKMVOT+MS-UIGothic"/>
              </a:rPr>
              <a:t>确定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谈</a:t>
            </a:r>
            <a:r>
              <a:rPr sz="3000">
                <a:solidFill>
                  <a:srgbClr val="00A5B2"/>
                </a:solidFill>
                <a:latin typeface="JKMVOT+MS-UIGothic"/>
                <a:cs typeface="JKMVOT+MS-UIGothic"/>
              </a:rPr>
              <a:t>判目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A5B2"/>
                </a:solidFill>
                <a:latin typeface="JKMVOT+MS-UIGothic"/>
                <a:cs typeface="JKMVOT+MS-UIGothic"/>
              </a:rPr>
              <a:t>与底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09875" y="21056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JKMVOT+MS-UIGothic"/>
                <a:cs typeface="JKMVOT+MS-UIGothic"/>
              </a:rPr>
              <a:t>价格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JKMVOT+MS-UIGothic"/>
                <a:cs typeface="JKMVOT+MS-UIGothic"/>
              </a:rPr>
              <a:t>付款方式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根据市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价格和供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价，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确定合理的采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价格，并考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</a:p>
          <a:p>
            <a:pPr marL="8572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期合作的可能性。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根据供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商的要求和采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方的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状况，确定合理的付款方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式，确保双方利益均衡。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JKMVOT+MS-UIGothic"/>
                <a:cs typeface="JKMVOT+MS-UIGothic"/>
              </a:rPr>
              <a:t>交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货</a:t>
            </a:r>
            <a:r>
              <a:rPr sz="1550">
                <a:solidFill>
                  <a:srgbClr val="00A5B2"/>
                </a:solidFill>
                <a:latin typeface="JKMVOT+MS-UIGothic"/>
                <a:cs typeface="JKMVOT+MS-UIGothic"/>
              </a:rPr>
              <a:t>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JKMVOT+MS-UIGothic"/>
                <a:cs typeface="JKMVOT+MS-UIGothic"/>
              </a:rPr>
              <a:t>其他附加条件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确保供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商能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按照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定的交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期交付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品，并考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提前或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延期的可能性。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其他附加条件，如售后服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量保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等，以确保采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</a:p>
          <a:p>
            <a:pPr marL="13716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KMVOT+MS-UIGothic"/>
                <a:cs typeface="JKMVOT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https://d.book118.com/238047007026006046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MEFHCC+UTFCBG+ArialMT</vt:lpstr>
      <vt:lpstr>Times New Roman</vt:lpstr>
      <vt:lpstr>SimSun</vt:lpstr>
      <vt:lpstr>JKMVOT+MS-UIGothic</vt:lpstr>
      <vt:lpstr>PJITKR+KVTTDN+MicrosoftYaHei-Bold</vt:lpstr>
      <vt:lpstr>JUEMRN+DTDONB+MicrosoftYaHei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2024-09-26T23:39:02.416</cp:lastPrinted>
  <dcterms:created xsi:type="dcterms:W3CDTF">2024-09-26T15:39:02Z</dcterms:created>
  <dcterms:modified xsi:type="dcterms:W3CDTF">2024-09-26T15:39:03Z</dcterms:modified>
</cp:coreProperties>
</file>