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5" r:id="rId32"/>
  </p:sldIdLst>
  <p:sldSz cx="12190095" cy="685927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tags" Target="tags/tag154.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xml"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tags" Target="../tags/tag13.xml" /><Relationship Id="rId6" Type="http://schemas.openxmlformats.org/officeDocument/2006/relationships/tags" Target="../tags/tag14.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image" Target="../media/image1.png"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96.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03.xml" /><Relationship Id="rId10" Type="http://schemas.openxmlformats.org/officeDocument/2006/relationships/slideMaster" Target="../slideMasters/slideMaster2.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1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3C76A9-E2FB-4A21-B7F1-9DD458BB7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15AF0-6994-42D2-B944-29FDBF1E4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B726F8-954A-4620-8D58-C183AAA6B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A6E670-13A0-444C-9621-BC60D44FB9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067B61-3D47-42E1-B046-B04CFD7544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0EFF02-41B9-4803-AC23-A72890B291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407635-58E0-411A-A9E7-A85F328EDF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ED5D90-E99D-4117-BFFF-2E90F631C8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172D71-D330-44E6-B7B8-917A6F11ED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7E013-54B8-40DF-9F26-A914E3C64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51429-938D-4214-AFF2-04162A1A7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11" name="圆角矩形 10"/>
          <p:cNvSpPr/>
          <p:nvPr>
            <p:custDataLst>
              <p:tags r:id="rId1"/>
            </p:custDataLst>
          </p:nvPr>
        </p:nvSpPr>
        <p:spPr>
          <a:xfrm>
            <a:off x="399036" y="351220"/>
            <a:ext cx="11392025" cy="6156830"/>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10" name="图片 9" descr="D:\工作文件\临时素材\VCG41N1388939843-[转换].pngVCG41N1388939843-[转换]"/>
          <p:cNvPicPr>
            <a:picLocks noChangeAspect="1"/>
          </p:cNvPicPr>
          <p:nvPr>
            <p:custDataLst>
              <p:tags r:id="rId3"/>
            </p:custDataLst>
          </p:nvPr>
        </p:nvPicPr>
        <p:blipFill>
          <a:blip r:embed="rId2"/>
          <a:srcRect l="7012" r="10839"/>
          <a:stretch>
            <a:fillRect/>
          </a:stretch>
        </p:blipFill>
        <p:spPr>
          <a:xfrm>
            <a:off x="5399156" y="1051279"/>
            <a:ext cx="6164181" cy="5015842"/>
          </a:xfrm>
          <a:prstGeom prst="rect">
            <a:avLst/>
          </a:prstGeom>
        </p:spPr>
      </p:pic>
      <p:sp>
        <p:nvSpPr>
          <p:cNvPr id="9" name="副标题" descr="7b0a20202020227461726765744d6f64756c65223a202270726f636573734f6e6c696e65466f6e7473220a7d0a"/>
          <p:cNvSpPr txBox="1"/>
          <p:nvPr>
            <p:ph type="body" idx="3" hasCustomPrompt="1"/>
            <p:custDataLst>
              <p:tags r:id="rId4"/>
            </p:custDataLst>
          </p:nvPr>
        </p:nvSpPr>
        <p:spPr>
          <a:xfrm>
            <a:off x="1214565" y="3016809"/>
            <a:ext cx="5518558" cy="772303"/>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tx1">
                    <a:lumMod val="75000"/>
                    <a:lumOff val="25000"/>
                  </a:schemeClr>
                </a:solidFill>
                <a:latin typeface="微软雅黑"/>
                <a:ea typeface="微软雅黑"/>
                <a:cs typeface="微软雅黑" panose="020b0503020204020204" charset="-122"/>
                <a:sym typeface="+mn-ea"/>
              </a:defRPr>
            </a:lvl1pPr>
          </a:lstStyle>
          <a:p>
            <a:pPr lvl="0" algn="l">
              <a:lnSpc>
                <a:spcPct val="110000"/>
              </a:lnSpc>
              <a:buClrTx/>
              <a:buSzTx/>
              <a:buFontTx/>
            </a:pPr>
            <a:r>
              <a:rPr>
                <a:sym typeface="+mn-ea"/>
              </a:rPr>
              <a:t>单击此处编辑母版副标题样式</a:t>
            </a:r>
            <a:endParaRPr>
              <a:sym typeface="+mn-ea"/>
            </a:endParaRPr>
          </a:p>
        </p:txBody>
      </p:sp>
      <p:sp>
        <p:nvSpPr>
          <p:cNvPr id="8" name="标题" descr="7b0a20202020227461726765744d6f64756c65223a202270726f636573734f6e6c696e65466f6e7473220a7d0a"/>
          <p:cNvSpPr txBox="1"/>
          <p:nvPr>
            <p:ph type="title" idx="2" hasCustomPrompt="1"/>
            <p:custDataLst>
              <p:tags r:id="rId5"/>
            </p:custDataLst>
          </p:nvPr>
        </p:nvSpPr>
        <p:spPr>
          <a:xfrm>
            <a:off x="1214565" y="1614469"/>
            <a:ext cx="5518558" cy="140170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5200" b="1" i="0" u="none" strike="noStrike" kern="1200" cap="none" spc="0" normalizeH="0" baseline="0" noProof="1">
                <a:gradFill>
                  <a:gsLst>
                    <a:gs pos="0">
                      <a:schemeClr val="accent2"/>
                    </a:gs>
                    <a:gs pos="100000">
                      <a:schemeClr val="accent3"/>
                    </a:gs>
                  </a:gsLst>
                  <a:lin ang="2460000" scaled="0"/>
                </a:gradFill>
                <a:latin typeface="+mj-ea"/>
                <a:ea typeface="+mj-ea"/>
                <a:cs typeface="微软雅黑" panose="020b0503020204020204" charset="-122"/>
                <a:sym typeface="+mn-ea"/>
              </a:defRPr>
            </a:lvl1pPr>
          </a:lstStyle>
          <a:p>
            <a:pPr lvl="0" algn="l">
              <a:lnSpc>
                <a:spcPct val="100000"/>
              </a:lnSpc>
              <a:buClrTx/>
              <a:buSzTx/>
              <a:buFontTx/>
            </a:pPr>
            <a:r>
              <a:rPr>
                <a:sym typeface="+mn-ea"/>
              </a:rPr>
              <a:t>单击此处编辑标题</a:t>
            </a:r>
            <a:endParaRPr>
              <a:sym typeface="+mn-ea"/>
            </a:endParaRPr>
          </a:p>
        </p:txBody>
      </p:sp>
      <p:sp>
        <p:nvSpPr>
          <p:cNvPr id="7" name="署名" descr="7b0a20202020227461726765744d6f64756c65223a202270726f636573734f6e6c696e65466f6e7473220a7d0a"/>
          <p:cNvSpPr txBox="1"/>
          <p:nvPr>
            <p:ph type="body" idx="1" hasCustomPrompt="1"/>
            <p:custDataLst>
              <p:tags r:id="rId6"/>
            </p:custDataLst>
          </p:nvPr>
        </p:nvSpPr>
        <p:spPr>
          <a:xfrm>
            <a:off x="1214565" y="3886920"/>
            <a:ext cx="2225327" cy="517621"/>
          </a:xfrm>
          <a:prstGeom prst="roundRect">
            <a:avLst>
              <a:gd name="adj" fmla="val 12392"/>
            </a:avLst>
          </a:prstGeom>
          <a:solidFill>
            <a:schemeClr val="accent6"/>
          </a:solidFill>
        </p:spPr>
        <p:txBody>
          <a:bodyPr vert="horz" wrap="square" lIns="91440" tIns="45720" rIns="91440" bIns="45720" rtlCol="0" anchor="ctr" anchorCtr="0">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lang="zh-CN" altLang="en-US" sz="1600" b="1" i="0" u="none" strike="noStrike" kern="1200" cap="none" spc="0" normalizeH="0" baseline="0" noProof="1">
                <a:solidFill>
                  <a:schemeClr val="bg1"/>
                </a:solidFill>
                <a:latin typeface="微软雅黑"/>
                <a:ea typeface="微软雅黑"/>
                <a:cs typeface="微软雅黑" panose="020b0503020204020204" charset="-122"/>
                <a:sym typeface="+mn-ea"/>
              </a:defRPr>
            </a:lvl1pPr>
          </a:lstStyle>
          <a:p>
            <a:pPr lvl="0" algn="ctr">
              <a:lnSpc>
                <a:spcPct val="100000"/>
              </a:lnSpc>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115357" y="6315569"/>
            <a:ext cx="3959381" cy="316859"/>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2" name="圆角矩形 1"/>
          <p:cNvSpPr/>
          <p:nvPr>
            <p:custDataLst>
              <p:tags r:id="rId1"/>
            </p:custDataLst>
          </p:nvPr>
        </p:nvSpPr>
        <p:spPr>
          <a:xfrm>
            <a:off x="82537" y="70498"/>
            <a:ext cx="12026291" cy="6718274"/>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 name="正文"/>
          <p:cNvSpPr txBox="1"/>
          <p:nvPr>
            <p:ph idx="2"/>
            <p:custDataLst>
              <p:tags r:id="rId2"/>
            </p:custDataLst>
          </p:nvPr>
        </p:nvSpPr>
        <p:spPr>
          <a:xfrm>
            <a:off x="608305" y="1490676"/>
            <a:ext cx="10967486" cy="4760081"/>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6765"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165" indent="-228600">
              <a:lnSpc>
                <a:spcPct val="90000"/>
              </a:lnSpc>
              <a:spcBef>
                <a:spcPts val="500"/>
              </a:spcBef>
              <a:buFont typeface="Arial" pitchFamily="34" charset="0"/>
              <a:buChar char="•"/>
            </a:lvl7pPr>
            <a:lvl8pPr marL="3428365" indent="-228600">
              <a:lnSpc>
                <a:spcPct val="90000"/>
              </a:lnSpc>
              <a:spcBef>
                <a:spcPts val="500"/>
              </a:spcBef>
              <a:buFont typeface="Arial" pitchFamily="34" charset="0"/>
              <a:buChar char="•"/>
            </a:lvl8pPr>
            <a:lvl9pPr marL="3885565" indent="-228600">
              <a:lnSpc>
                <a:spcPct val="90000"/>
              </a:lnSpc>
              <a:spcBef>
                <a:spcPts val="500"/>
              </a:spcBef>
              <a:buFont typeface="Arial" pitchFamily="34" charset="0"/>
              <a:buChar char="•"/>
            </a:lvl9pPr>
          </a:lstStyle>
          <a:p>
            <a:pPr lvl="0">
              <a:spcBef>
                <a:spcPts val="1200"/>
              </a:spcBef>
              <a:spcAft>
                <a:spcPct val="0"/>
              </a:spcAft>
              <a:buClr>
                <a:schemeClr val="accent1"/>
              </a:buClr>
            </a:pPr>
            <a:r>
              <a:rPr lang="zh-CN" altLang="en-US">
                <a:ln>
                  <a:noFill/>
                  <a:prstDash val="sysDot"/>
                </a:ln>
                <a:latin typeface="+mn-lt"/>
                <a:ea typeface="+mn-lt"/>
                <a:cs typeface="微软雅黑" panose="020b0503020204020204" charset="-122"/>
                <a:sym typeface="+mn-ea"/>
              </a:rPr>
              <a:t>单击此处编辑母版文本样式</a:t>
            </a:r>
            <a:endParaRPr lang="zh-CN" altLang="en-US">
              <a:ln>
                <a:noFill/>
                <a:prstDash val="sysDot"/>
              </a:ln>
              <a:latin typeface="+mn-lt"/>
              <a:ea typeface="+mn-lt"/>
              <a:cs typeface="微软雅黑" panose="020b0503020204020204" charset="-122"/>
              <a:sym typeface="+mn-ea"/>
            </a:endParaRPr>
          </a:p>
          <a:p>
            <a:pPr lvl="1">
              <a:spcBef>
                <a:spcPts val="1200"/>
              </a:spcBef>
              <a:spcAft>
                <a:spcPct val="0"/>
              </a:spcAft>
              <a:buClr>
                <a:schemeClr val="accent1"/>
              </a:buClr>
            </a:pPr>
            <a:r>
              <a:rPr lang="zh-CN" altLang="en-US">
                <a:ln>
                  <a:noFill/>
                  <a:prstDash val="sysDot"/>
                </a:ln>
                <a:latin typeface="+mn-lt"/>
                <a:ea typeface="+mn-lt"/>
                <a:cs typeface="微软雅黑" panose="020b0503020204020204" charset="-122"/>
                <a:sym typeface="+mn-ea"/>
              </a:rPr>
              <a:t>第二级</a:t>
            </a:r>
            <a:endParaRPr lang="zh-CN" altLang="en-US">
              <a:ln>
                <a:noFill/>
                <a:prstDash val="sysDot"/>
              </a:ln>
              <a:latin typeface="+mn-lt"/>
              <a:ea typeface="+mn-lt"/>
              <a:cs typeface="微软雅黑" panose="020b0503020204020204" charset="-122"/>
              <a:sym typeface="+mn-ea"/>
            </a:endParaRPr>
          </a:p>
          <a:p>
            <a:pPr lvl="2">
              <a:spcBef>
                <a:spcPts val="1200"/>
              </a:spcBef>
              <a:spcAft>
                <a:spcPct val="0"/>
              </a:spcAft>
              <a:buClr>
                <a:schemeClr val="accent1"/>
              </a:buClr>
            </a:pPr>
            <a:r>
              <a:rPr lang="zh-CN" altLang="en-US">
                <a:ln>
                  <a:noFill/>
                  <a:prstDash val="sysDot"/>
                </a:ln>
                <a:latin typeface="+mn-lt"/>
                <a:ea typeface="+mn-lt"/>
                <a:cs typeface="微软雅黑" panose="020b0503020204020204" charset="-122"/>
                <a:sym typeface="+mn-ea"/>
              </a:rPr>
              <a:t>第三级</a:t>
            </a:r>
            <a:endParaRPr lang="zh-CN" altLang="en-US">
              <a:ln>
                <a:noFill/>
                <a:prstDash val="sysDot"/>
              </a:ln>
              <a:latin typeface="+mn-lt"/>
              <a:ea typeface="+mn-lt"/>
              <a:cs typeface="微软雅黑" panose="020b0503020204020204" charset="-122"/>
              <a:sym typeface="+mn-ea"/>
            </a:endParaRPr>
          </a:p>
          <a:p>
            <a:pPr lvl="3">
              <a:spcBef>
                <a:spcPts val="1200"/>
              </a:spcBef>
              <a:spcAft>
                <a:spcPct val="0"/>
              </a:spcAft>
              <a:buClr>
                <a:schemeClr val="accent1"/>
              </a:buClr>
            </a:pPr>
            <a:r>
              <a:rPr lang="zh-CN" altLang="en-US">
                <a:ln>
                  <a:noFill/>
                  <a:prstDash val="sysDot"/>
                </a:ln>
                <a:latin typeface="+mn-lt"/>
                <a:ea typeface="+mn-lt"/>
                <a:cs typeface="微软雅黑" panose="020b0503020204020204" charset="-122"/>
                <a:sym typeface="+mn-ea"/>
              </a:rPr>
              <a:t>第四级</a:t>
            </a:r>
            <a:endParaRPr lang="zh-CN" altLang="en-US">
              <a:ln>
                <a:noFill/>
                <a:prstDash val="sysDot"/>
              </a:ln>
              <a:latin typeface="+mn-lt"/>
              <a:ea typeface="+mn-lt"/>
              <a:cs typeface="微软雅黑" panose="020b0503020204020204" charset="-122"/>
              <a:sym typeface="+mn-ea"/>
            </a:endParaRPr>
          </a:p>
          <a:p>
            <a:pPr lvl="4">
              <a:spcBef>
                <a:spcPts val="1200"/>
              </a:spcBef>
              <a:spcAft>
                <a:spcPct val="0"/>
              </a:spcAft>
              <a:buClr>
                <a:schemeClr val="accent1"/>
              </a:buClr>
            </a:pPr>
            <a:r>
              <a:rPr lang="zh-CN" altLang="en-US">
                <a:ln>
                  <a:noFill/>
                  <a:prstDash val="sysDot"/>
                </a:ln>
                <a:latin typeface="+mn-lt"/>
                <a:ea typeface="+mn-lt"/>
                <a:cs typeface="微软雅黑" panose="020b0503020204020204" charset="-122"/>
                <a:sym typeface="+mn-ea"/>
              </a:rPr>
              <a:t>第五级</a:t>
            </a:r>
            <a:endParaRPr lang="zh-CN" altLang="en-US">
              <a:ln>
                <a:noFill/>
                <a:prstDash val="sysDot"/>
              </a:ln>
              <a:latin typeface="+mn-lt"/>
              <a:ea typeface="+mn-lt"/>
              <a:cs typeface="微软雅黑" panose="020b0503020204020204" charset="-122"/>
              <a:sym typeface="+mn-ea"/>
            </a:endParaRPr>
          </a:p>
        </p:txBody>
      </p:sp>
      <p:sp>
        <p:nvSpPr>
          <p:cNvPr id="7" name="标题"/>
          <p:cNvSpPr txBox="1"/>
          <p:nvPr>
            <p:ph type="title" idx="1"/>
            <p:custDataLst>
              <p:tags r:id="rId3"/>
            </p:custDataLst>
          </p:nvPr>
        </p:nvSpPr>
        <p:spPr>
          <a:xfrm>
            <a:off x="608305" y="608513"/>
            <a:ext cx="10967486" cy="705731"/>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微软雅黑" panose="020b0503020204020204" charset="-122"/>
              </a:defRPr>
            </a:lvl1pPr>
          </a:lstStyle>
          <a:p>
            <a:pPr lvl="0" algn="ctr"/>
            <a:r>
              <a:rPr>
                <a:sym typeface="+mn-ea"/>
              </a:rPr>
              <a:t>单击此处编辑母版标题样式</a:t>
            </a:r>
            <a:endParaRPr>
              <a:sym typeface="+mn-ea"/>
            </a:endParaRPr>
          </a:p>
        </p:txBody>
      </p:sp>
      <p:sp>
        <p:nvSpPr>
          <p:cNvPr id="4" name="日期占位符 3"/>
          <p:cNvSpPr>
            <a:spLocks noGrp="1"/>
          </p:cNvSpPr>
          <p:nvPr>
            <p:ph type="dt" sz="half" idx="10"/>
            <p:custDataLst>
              <p:tags r:id="rId4"/>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5357" y="6315569"/>
            <a:ext cx="3959381" cy="316859"/>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10" name="圆角矩形 9"/>
          <p:cNvSpPr/>
          <p:nvPr>
            <p:custDataLst>
              <p:tags r:id="rId1"/>
            </p:custDataLst>
          </p:nvPr>
        </p:nvSpPr>
        <p:spPr>
          <a:xfrm>
            <a:off x="399036" y="351220"/>
            <a:ext cx="11392025" cy="6156830"/>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b="1">
              <a:cs typeface="微软雅黑" panose="020b0503020204020204" charset="-122"/>
            </a:endParaRPr>
          </a:p>
        </p:txBody>
      </p:sp>
      <p:pic>
        <p:nvPicPr>
          <p:cNvPr id="9" name="图片 8" descr="VCG41N1388939948-[转换]"/>
          <p:cNvPicPr>
            <a:picLocks noChangeAspect="1"/>
          </p:cNvPicPr>
          <p:nvPr>
            <p:custDataLst>
              <p:tags r:id="rId3"/>
            </p:custDataLst>
          </p:nvPr>
        </p:nvPicPr>
        <p:blipFill>
          <a:blip r:embed="rId2"/>
          <a:srcRect l="22038" t="14031" r="17708" b="10450"/>
          <a:stretch>
            <a:fillRect/>
          </a:stretch>
        </p:blipFill>
        <p:spPr>
          <a:xfrm>
            <a:off x="1246310" y="1460135"/>
            <a:ext cx="4702264" cy="3939429"/>
          </a:xfrm>
          <a:prstGeom prst="rect">
            <a:avLst/>
          </a:prstGeom>
        </p:spPr>
      </p:pic>
      <p:sp>
        <p:nvSpPr>
          <p:cNvPr id="33" name="圆角矩形 32"/>
          <p:cNvSpPr/>
          <p:nvPr>
            <p:custDataLst>
              <p:tags r:id="rId4"/>
            </p:custDataLst>
          </p:nvPr>
        </p:nvSpPr>
        <p:spPr>
          <a:xfrm>
            <a:off x="10070796" y="4649061"/>
            <a:ext cx="572681" cy="75579"/>
          </a:xfrm>
          <a:prstGeom prst="roundRect">
            <a:avLst>
              <a:gd name="adj" fmla="val 50000"/>
            </a:avLst>
          </a:prstGeom>
          <a:gradFill>
            <a:gsLst>
              <a:gs pos="0">
                <a:schemeClr val="accent2"/>
              </a:gs>
              <a:gs pos="10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b="1">
              <a:cs typeface="微软雅黑" panose="020b0503020204020204" charset="-122"/>
            </a:endParaRPr>
          </a:p>
        </p:txBody>
      </p:sp>
      <p:sp>
        <p:nvSpPr>
          <p:cNvPr id="8" name="标题"/>
          <p:cNvSpPr txBox="1"/>
          <p:nvPr>
            <p:ph type="title" idx="2" hasCustomPrompt="1"/>
            <p:custDataLst>
              <p:tags r:id="rId5"/>
            </p:custDataLst>
          </p:nvPr>
        </p:nvSpPr>
        <p:spPr>
          <a:xfrm>
            <a:off x="5604269" y="3273396"/>
            <a:ext cx="5222694" cy="1260708"/>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4400" b="1" i="0" u="none" strike="noStrike" kern="1200" cap="none" spc="0" normalizeH="0" baseline="0" noProof="1">
                <a:solidFill>
                  <a:schemeClr val="tx1">
                    <a:lumMod val="85000"/>
                    <a:lumOff val="15000"/>
                  </a:schemeClr>
                </a:solidFill>
                <a:latin typeface="+mj-lt"/>
                <a:ea typeface="+mj-lt"/>
                <a:cs typeface="微软雅黑" panose="020b0503020204020204" charset="-122"/>
                <a:sym typeface="+mn-ea"/>
              </a:defRPr>
            </a:lvl1pPr>
          </a:lstStyle>
          <a:p>
            <a:pPr lvl="0" algn="r">
              <a:buClrTx/>
              <a:buSzTx/>
              <a:buFontTx/>
            </a:pPr>
            <a:r>
              <a:rPr>
                <a:sym typeface="+mn-ea"/>
              </a:rPr>
              <a:t>单击此处编辑标题</a:t>
            </a:r>
            <a:endParaRPr>
              <a:sym typeface="+mn-ea"/>
            </a:endParaRPr>
          </a:p>
        </p:txBody>
      </p:sp>
      <p:sp>
        <p:nvSpPr>
          <p:cNvPr id="7" name="节编号"/>
          <p:cNvSpPr txBox="1"/>
          <p:nvPr>
            <p:ph type="body" idx="1" hasCustomPrompt="1"/>
            <p:custDataLst>
              <p:tags r:id="rId6"/>
            </p:custDataLst>
          </p:nvPr>
        </p:nvSpPr>
        <p:spPr>
          <a:xfrm>
            <a:off x="5797279" y="1355341"/>
            <a:ext cx="5029684" cy="1861530"/>
          </a:xfrm>
          <a:prstGeom prst="rect">
            <a:avLst/>
          </a:prstGeom>
          <a:noFill/>
        </p:spPr>
        <p:txBody>
          <a:bodyPr wrap="square" lIns="91440" tIns="45720" rIns="91440" bIns="0" rtlCol="0" anchor="t" anchorCtr="0">
            <a:normAutofit/>
          </a:bodyPr>
          <a:lstStyle>
            <a:lvl1pPr marL="0" marR="0" lvl="0" algn="r" defTabSz="914400" rtl="0" eaLnBrk="1" fontAlgn="auto" latinLnBrk="0" hangingPunct="1">
              <a:lnSpc>
                <a:spcPct val="100000"/>
              </a:lnSpc>
              <a:buClrTx/>
              <a:buSzTx/>
              <a:buFontTx/>
              <a:buNone/>
              <a:defRPr kumimoji="0" lang="en-US" altLang="zh-CN" sz="11500" b="1" i="0" u="none" strike="noStrike" kern="1200" cap="none" spc="0" normalizeH="0" baseline="0" noProof="1">
                <a:gradFill>
                  <a:gsLst>
                    <a:gs pos="0">
                      <a:schemeClr val="accent2">
                        <a:alpha val="50000"/>
                      </a:schemeClr>
                    </a:gs>
                    <a:gs pos="100000">
                      <a:schemeClr val="accent3">
                        <a:alpha val="50000"/>
                      </a:schemeClr>
                    </a:gs>
                  </a:gsLst>
                  <a:lin ang="10920000" scaled="0"/>
                </a:gradFill>
                <a:latin typeface="+mj-lt"/>
                <a:ea typeface="+mj-lt"/>
                <a:cs typeface="微软雅黑" panose="020b0503020204020204" charset="-122"/>
                <a:sym typeface="+mn-ea"/>
              </a:defRPr>
            </a:lvl1pPr>
          </a:lstStyle>
          <a:p>
            <a:pPr lvl="0" algn="r">
              <a:buClrTx/>
              <a:buSzTx/>
              <a:buFontTx/>
            </a:pPr>
            <a:r>
              <a:rPr>
                <a:sym typeface="+mn-ea"/>
              </a:rPr>
              <a:t>节编号</a:t>
            </a:r>
            <a:endParaRPr>
              <a:sym typeface="+mn-ea"/>
            </a:endParaRPr>
          </a:p>
        </p:txBody>
      </p:sp>
      <p:sp>
        <p:nvSpPr>
          <p:cNvPr id="4" name="日期占位符 3"/>
          <p:cNvSpPr>
            <a:spLocks noGrp="1"/>
          </p:cNvSpPr>
          <p:nvPr>
            <p:ph type="dt" sz="half" idx="10"/>
            <p:custDataLst>
              <p:tags r:id="rId7"/>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115357" y="6315569"/>
            <a:ext cx="3959381" cy="316859"/>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2" name="圆角矩形 1"/>
          <p:cNvSpPr/>
          <p:nvPr>
            <p:custDataLst>
              <p:tags r:id="rId1"/>
            </p:custDataLst>
          </p:nvPr>
        </p:nvSpPr>
        <p:spPr>
          <a:xfrm>
            <a:off x="82537" y="70498"/>
            <a:ext cx="12026291" cy="6718274"/>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 name="正文"/>
          <p:cNvSpPr txBox="1"/>
          <p:nvPr>
            <p:ph idx="3"/>
            <p:custDataLst>
              <p:tags r:id="rId2"/>
            </p:custDataLst>
          </p:nvPr>
        </p:nvSpPr>
        <p:spPr>
          <a:xfrm>
            <a:off x="6399805" y="1490633"/>
            <a:ext cx="5175991" cy="476011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6765"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165" indent="-228600">
              <a:lnSpc>
                <a:spcPct val="90000"/>
              </a:lnSpc>
              <a:spcBef>
                <a:spcPts val="500"/>
              </a:spcBef>
              <a:buFont typeface="Arial" pitchFamily="34" charset="0"/>
              <a:buChar char="•"/>
            </a:lvl7pPr>
            <a:lvl8pPr marL="3428365" indent="-228600">
              <a:lnSpc>
                <a:spcPct val="90000"/>
              </a:lnSpc>
              <a:spcBef>
                <a:spcPts val="500"/>
              </a:spcBef>
              <a:buFont typeface="Arial" pitchFamily="34" charset="0"/>
              <a:buChar char="•"/>
            </a:lvl8pPr>
            <a:lvl9pPr marL="3885565"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9" name="正文"/>
          <p:cNvSpPr txBox="1"/>
          <p:nvPr>
            <p:ph idx="2"/>
            <p:custDataLst>
              <p:tags r:id="rId3"/>
            </p:custDataLst>
          </p:nvPr>
        </p:nvSpPr>
        <p:spPr>
          <a:xfrm>
            <a:off x="608305" y="1490633"/>
            <a:ext cx="5175991" cy="476011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6765"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165" indent="-228600">
              <a:lnSpc>
                <a:spcPct val="90000"/>
              </a:lnSpc>
              <a:spcBef>
                <a:spcPts val="500"/>
              </a:spcBef>
              <a:buFont typeface="Arial" pitchFamily="34" charset="0"/>
              <a:buChar char="•"/>
            </a:lvl7pPr>
            <a:lvl8pPr marL="3428365" indent="-228600">
              <a:lnSpc>
                <a:spcPct val="90000"/>
              </a:lnSpc>
              <a:spcBef>
                <a:spcPts val="500"/>
              </a:spcBef>
              <a:buFont typeface="Arial" pitchFamily="34" charset="0"/>
              <a:buChar char="•"/>
            </a:lvl8pPr>
            <a:lvl9pPr marL="3885565"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8" name="标题"/>
          <p:cNvSpPr txBox="1"/>
          <p:nvPr>
            <p:ph type="title" idx="1"/>
            <p:custDataLst>
              <p:tags r:id="rId4"/>
            </p:custDataLst>
          </p:nvPr>
        </p:nvSpPr>
        <p:spPr>
          <a:xfrm>
            <a:off x="608305" y="608513"/>
            <a:ext cx="10967486" cy="705731"/>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5" name="日期占位符 4"/>
          <p:cNvSpPr>
            <a:spLocks noGrp="1"/>
          </p:cNvSpPr>
          <p:nvPr>
            <p:ph type="dt" sz="half" idx="10"/>
            <p:custDataLst>
              <p:tags r:id="rId5"/>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a:xfrm>
            <a:off x="4115357" y="6315569"/>
            <a:ext cx="3959381" cy="316859"/>
          </a:xfrm>
        </p:spPr>
        <p:txBody>
          <a:bodyPr/>
          <a:lstStyle/>
          <a:p>
            <a:endParaRPr lang="zh-CN" altLang="en-US"/>
          </a:p>
        </p:txBody>
      </p:sp>
      <p:sp>
        <p:nvSpPr>
          <p:cNvPr id="7" name="灯片编号占位符 6"/>
          <p:cNvSpPr>
            <a:spLocks noGrp="1"/>
          </p:cNvSpPr>
          <p:nvPr>
            <p:ph type="sldNum" sz="quarter" idx="12"/>
            <p:custDataLst>
              <p:tags r:id="rId7"/>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2" name="圆角矩形 1"/>
          <p:cNvSpPr/>
          <p:nvPr>
            <p:custDataLst>
              <p:tags r:id="rId1"/>
            </p:custDataLst>
          </p:nvPr>
        </p:nvSpPr>
        <p:spPr>
          <a:xfrm>
            <a:off x="82537" y="70498"/>
            <a:ext cx="12026291" cy="6718274"/>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 name="正文"/>
          <p:cNvSpPr txBox="1"/>
          <p:nvPr>
            <p:ph idx="5"/>
            <p:custDataLst>
              <p:tags r:id="rId2"/>
            </p:custDataLst>
          </p:nvPr>
        </p:nvSpPr>
        <p:spPr>
          <a:xfrm>
            <a:off x="6234226" y="1854343"/>
            <a:ext cx="5341565" cy="4396414"/>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6765"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165" indent="-228600">
              <a:lnSpc>
                <a:spcPct val="90000"/>
              </a:lnSpc>
              <a:spcBef>
                <a:spcPts val="500"/>
              </a:spcBef>
              <a:buFont typeface="Arial" pitchFamily="34" charset="0"/>
              <a:buChar char="•"/>
            </a:lvl7pPr>
            <a:lvl8pPr marL="3428365" indent="-228600">
              <a:lnSpc>
                <a:spcPct val="90000"/>
              </a:lnSpc>
              <a:spcBef>
                <a:spcPts val="500"/>
              </a:spcBef>
              <a:buFont typeface="Arial" pitchFamily="34" charset="0"/>
              <a:buChar char="•"/>
            </a:lvl8pPr>
            <a:lvl9pPr marL="3885565"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13" name="标题"/>
          <p:cNvSpPr txBox="1"/>
          <p:nvPr>
            <p:ph type="title" idx="4"/>
            <p:custDataLst>
              <p:tags r:id="rId3"/>
            </p:custDataLst>
          </p:nvPr>
        </p:nvSpPr>
        <p:spPr>
          <a:xfrm>
            <a:off x="6234226" y="1429465"/>
            <a:ext cx="5341565" cy="398854"/>
          </a:xfrm>
          <a:prstGeom prst="rect">
            <a:avLst/>
          </a:prstGeom>
          <a:noFill/>
          <a:ln>
            <a:noFill/>
            <a:prstDash val="sysDash"/>
          </a:ln>
        </p:spPr>
        <p:txBody>
          <a:bodyPr wrap="square" rtlCol="0">
            <a:noAutofit/>
          </a:bodyPr>
          <a:lstStyle>
            <a:lvl1pPr marL="0" marR="0" lvl="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lt"/>
                <a:ea typeface="+mj-lt"/>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2" name="正文"/>
          <p:cNvSpPr txBox="1"/>
          <p:nvPr>
            <p:ph idx="3"/>
            <p:custDataLst>
              <p:tags r:id="rId4"/>
            </p:custDataLst>
          </p:nvPr>
        </p:nvSpPr>
        <p:spPr>
          <a:xfrm>
            <a:off x="608305" y="1854343"/>
            <a:ext cx="5341565" cy="4396414"/>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6765"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165" indent="-228600">
              <a:lnSpc>
                <a:spcPct val="90000"/>
              </a:lnSpc>
              <a:spcBef>
                <a:spcPts val="500"/>
              </a:spcBef>
              <a:buFont typeface="Arial" pitchFamily="34" charset="0"/>
              <a:buChar char="•"/>
            </a:lvl7pPr>
            <a:lvl8pPr marL="3428365" indent="-228600">
              <a:lnSpc>
                <a:spcPct val="90000"/>
              </a:lnSpc>
              <a:spcBef>
                <a:spcPts val="500"/>
              </a:spcBef>
              <a:buFont typeface="Arial" pitchFamily="34" charset="0"/>
              <a:buChar char="•"/>
            </a:lvl8pPr>
            <a:lvl9pPr marL="3885565"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11" name="标题"/>
          <p:cNvSpPr txBox="1"/>
          <p:nvPr>
            <p:ph type="title" idx="2"/>
            <p:custDataLst>
              <p:tags r:id="rId5"/>
            </p:custDataLst>
          </p:nvPr>
        </p:nvSpPr>
        <p:spPr>
          <a:xfrm>
            <a:off x="608305" y="1429465"/>
            <a:ext cx="5341565" cy="398854"/>
          </a:xfrm>
          <a:prstGeom prst="rect">
            <a:avLst/>
          </a:prstGeom>
          <a:noFill/>
          <a:ln>
            <a:noFill/>
            <a:prstDash val="sysDash"/>
          </a:ln>
        </p:spPr>
        <p:txBody>
          <a:bodyPr wrap="square" rtlCol="0">
            <a:no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lt"/>
                <a:ea typeface="+mj-lt"/>
                <a:cs typeface="微软雅黑" panose="020b0503020204020204" charset="-122"/>
              </a:defRPr>
            </a:lvl1pPr>
          </a:lstStyle>
          <a:p>
            <a:pPr lvl="0"/>
            <a:r>
              <a:rPr>
                <a:sym typeface="+mn-ea"/>
              </a:rPr>
              <a:t>单击此处编辑母版标题样式</a:t>
            </a:r>
            <a:endParaRPr>
              <a:sym typeface="+mn-ea"/>
            </a:endParaRPr>
          </a:p>
        </p:txBody>
      </p:sp>
      <p:sp>
        <p:nvSpPr>
          <p:cNvPr id="10" name="标题"/>
          <p:cNvSpPr txBox="1"/>
          <p:nvPr>
            <p:ph type="title" idx="1"/>
            <p:custDataLst>
              <p:tags r:id="rId6"/>
            </p:custDataLst>
          </p:nvPr>
        </p:nvSpPr>
        <p:spPr>
          <a:xfrm>
            <a:off x="608305" y="608513"/>
            <a:ext cx="10967486" cy="705731"/>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7" name="日期占位符 6"/>
          <p:cNvSpPr>
            <a:spLocks noGrp="1"/>
          </p:cNvSpPr>
          <p:nvPr>
            <p:ph type="dt" sz="half" idx="10"/>
            <p:custDataLst>
              <p:tags r:id="rId7"/>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a:xfrm>
            <a:off x="4115357" y="6315569"/>
            <a:ext cx="3959381" cy="316859"/>
          </a:xfrm>
        </p:spPr>
        <p:txBody>
          <a:bodyPr/>
          <a:lstStyle/>
          <a:p>
            <a:endParaRPr lang="zh-CN" altLang="en-US"/>
          </a:p>
        </p:txBody>
      </p:sp>
      <p:sp>
        <p:nvSpPr>
          <p:cNvPr id="9" name="灯片编号占位符 8"/>
          <p:cNvSpPr>
            <a:spLocks noGrp="1"/>
          </p:cNvSpPr>
          <p:nvPr>
            <p:ph type="sldNum" sz="quarter" idx="12"/>
            <p:custDataLst>
              <p:tags r:id="rId9"/>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9" name="圆角矩形 8"/>
          <p:cNvSpPr/>
          <p:nvPr>
            <p:custDataLst>
              <p:tags r:id="rId1"/>
            </p:custDataLst>
          </p:nvPr>
        </p:nvSpPr>
        <p:spPr>
          <a:xfrm>
            <a:off x="399036" y="351220"/>
            <a:ext cx="11392025" cy="6156830"/>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 name="标题"/>
          <p:cNvSpPr txBox="1"/>
          <p:nvPr>
            <p:ph type="title" idx="1"/>
            <p:custDataLst>
              <p:tags r:id="rId2"/>
            </p:custDataLst>
          </p:nvPr>
        </p:nvSpPr>
        <p:spPr>
          <a:xfrm>
            <a:off x="1688836" y="617334"/>
            <a:ext cx="8812423" cy="1000945"/>
          </a:xfrm>
          <a:prstGeom prst="rect">
            <a:avLst/>
          </a:prstGeom>
          <a:noFill/>
        </p:spPr>
        <p:txBody>
          <a:bodyPr vert="horz" wrap="square" lIns="91440" tIns="45720" rIns="91440" bIns="45720" rtlCol="0" anchor="t" anchorCtr="0">
            <a:normAutofit/>
          </a:bodyPr>
          <a:lstStyle>
            <a:lvl1pPr marL="0" marR="0" lvl="0" algn="ctr" defTabSz="914400" rtl="0" eaLnBrk="1" fontAlgn="auto" latinLnBrk="0" hangingPunct="1">
              <a:lnSpc>
                <a:spcPct val="120000"/>
              </a:lnSpc>
              <a:buClrTx/>
              <a:buSzTx/>
              <a:buFontTx/>
              <a:buNone/>
              <a:defRPr kumimoji="0" lang="zh-CN" altLang="en-US" sz="5200" b="1" i="0" u="none" strike="noStrike" kern="1200" cap="none" spc="0" normalizeH="0" baseline="0" noProof="1">
                <a:gradFill>
                  <a:gsLst>
                    <a:gs pos="0">
                      <a:schemeClr val="accent2"/>
                    </a:gs>
                    <a:gs pos="100000">
                      <a:schemeClr val="accent3"/>
                    </a:gs>
                  </a:gsLst>
                  <a:lin ang="2460000" scaled="0"/>
                </a:gradFill>
                <a:latin typeface="微软雅黑"/>
                <a:ea typeface="微软雅黑"/>
                <a:cs typeface="微软雅黑" panose="020b0503020204020204" charset="-122"/>
                <a:sym typeface="+mn-ea"/>
              </a:defRPr>
            </a:lvl1pPr>
          </a:lstStyle>
          <a:p>
            <a:pPr lvl="0" algn="ctr">
              <a:lnSpc>
                <a:spcPct val="120000"/>
              </a:lnSpc>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115357" y="6315569"/>
            <a:ext cx="3959381" cy="316859"/>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空白">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6" name="圆角矩形 5"/>
          <p:cNvSpPr/>
          <p:nvPr>
            <p:custDataLst>
              <p:tags r:id="rId1"/>
            </p:custDataLst>
          </p:nvPr>
        </p:nvSpPr>
        <p:spPr>
          <a:xfrm>
            <a:off x="82537" y="70498"/>
            <a:ext cx="12026291" cy="6718274"/>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25" y="443316"/>
            <a:ext cx="10850541" cy="442046"/>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669825" y="952684"/>
            <a:ext cx="5282416" cy="5389905"/>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7950" y="952684"/>
            <a:ext cx="5282416" cy="5389905"/>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a:ea typeface="微软雅黑"/>
                <a:cs typeface="+mn-cs"/>
                <a:sym typeface="+mn-ea"/>
              </a:defRPr>
            </a:lvl1pPr>
          </a:lstStyle>
          <a:p>
            <a:pPr lvl="0"/>
            <a:r>
              <a:rPr>
                <a:sym typeface="+mn-ea"/>
              </a:rPr>
              <a:t>单击此处编辑母版文本样式</a:t>
            </a:r>
            <a:endParaRPr>
              <a:sym typeface="+mn-ea"/>
            </a:endParaRPr>
          </a:p>
        </p:txBody>
      </p:sp>
      <p:sp>
        <p:nvSpPr>
          <p:cNvPr id="8" name="日期占位符 7"/>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9" name="页脚占位符 8"/>
          <p:cNvSpPr>
            <a:spLocks noGrp="1"/>
          </p:cNvSpPr>
          <p:nvPr>
            <p:ph type="ftr" sz="quarter" idx="11"/>
            <p:custDataLst>
              <p:tags r:id="rId5"/>
            </p:custDataLst>
          </p:nvPr>
        </p:nvSpPr>
        <p:spPr/>
        <p:txBody>
          <a:bodyPr/>
          <a:lstStyle/>
          <a:p>
            <a:endParaRPr lang="zh-CN" altLang="en-US"/>
          </a:p>
        </p:txBody>
      </p:sp>
      <p:sp>
        <p:nvSpPr>
          <p:cNvPr id="10" name="灯片编号占位符 9"/>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69483" y="952684"/>
            <a:ext cx="950835" cy="5389905"/>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820" y="952676"/>
            <a:ext cx="9826565" cy="5389905"/>
          </a:xfrm>
        </p:spPr>
        <p:txBody>
          <a:bodyPr vert="eaVert">
            <a:normAutofit/>
          </a:bodyPr>
          <a:lstStyle>
            <a:lvl1pPr indent="0" eaLnBrk="1" fontAlgn="auto" latinLnBrk="0" hangingPunct="1">
              <a:defRPr>
                <a:latin typeface="微软雅黑"/>
                <a:ea typeface="微软雅黑"/>
              </a:defRPr>
            </a:lvl1pPr>
            <a:lvl2pPr indent="0" eaLnBrk="1" fontAlgn="auto" latinLnBrk="0" hangingPunct="1">
              <a:defRPr>
                <a:latin typeface="微软雅黑"/>
                <a:ea typeface="微软雅黑"/>
              </a:defRPr>
            </a:lvl2pPr>
            <a:lvl3pPr indent="0" eaLnBrk="1" fontAlgn="auto" latinLnBrk="0" hangingPunct="1">
              <a:defRPr>
                <a:latin typeface="微软雅黑"/>
                <a:ea typeface="微软雅黑"/>
              </a:defRPr>
            </a:lvl3pPr>
            <a:lvl4pPr indent="0" eaLnBrk="1" fontAlgn="auto" latinLnBrk="0" hangingPunct="1">
              <a:defRPr>
                <a:latin typeface="微软雅黑"/>
                <a:ea typeface="微软雅黑"/>
              </a:defRPr>
            </a:lvl4pPr>
            <a:lvl5pPr indent="0" eaLnBrk="1" fontAlgn="auto" latinLnBrk="0" hangingPunct="1">
              <a:defRPr>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内容">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3" name="圆角矩形 2"/>
          <p:cNvSpPr/>
          <p:nvPr>
            <p:custDataLst>
              <p:tags r:id="rId1"/>
            </p:custDataLst>
          </p:nvPr>
        </p:nvSpPr>
        <p:spPr>
          <a:xfrm>
            <a:off x="82537" y="70498"/>
            <a:ext cx="12026291" cy="6718274"/>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 name="正文"/>
          <p:cNvSpPr txBox="1"/>
          <p:nvPr>
            <p:ph idx="1"/>
            <p:custDataLst>
              <p:tags r:id="rId2"/>
            </p:custDataLst>
          </p:nvPr>
        </p:nvSpPr>
        <p:spPr>
          <a:xfrm>
            <a:off x="608235" y="608443"/>
            <a:ext cx="10967276" cy="5649371"/>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6765"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165" indent="-228600">
              <a:lnSpc>
                <a:spcPct val="90000"/>
              </a:lnSpc>
              <a:spcBef>
                <a:spcPts val="500"/>
              </a:spcBef>
              <a:buFont typeface="Arial" pitchFamily="34" charset="0"/>
              <a:buChar char="•"/>
            </a:lvl7pPr>
            <a:lvl8pPr marL="3428365" indent="-228600">
              <a:lnSpc>
                <a:spcPct val="90000"/>
              </a:lnSpc>
              <a:spcBef>
                <a:spcPts val="500"/>
              </a:spcBef>
              <a:buFont typeface="Arial" pitchFamily="34" charset="0"/>
              <a:buChar char="•"/>
            </a:lvl8pPr>
            <a:lvl9pPr marL="3885565"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4" name="日期占位符 3"/>
          <p:cNvSpPr>
            <a:spLocks noGrp="1"/>
          </p:cNvSpPr>
          <p:nvPr>
            <p:ph type="dt" sz="half" idx="10"/>
            <p:custDataLst>
              <p:tags r:id="rId3"/>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115357" y="6315569"/>
            <a:ext cx="3959381" cy="316859"/>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10" name="圆角矩形 9"/>
          <p:cNvSpPr/>
          <p:nvPr>
            <p:custDataLst>
              <p:tags r:id="rId1"/>
            </p:custDataLst>
          </p:nvPr>
        </p:nvSpPr>
        <p:spPr>
          <a:xfrm>
            <a:off x="399036" y="351220"/>
            <a:ext cx="11392025" cy="6156830"/>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9" name="图片 8" descr="D:\工作文件\临时素材\VCG41N1388939843-[转换].pngVCG41N1388939843-[转换]"/>
          <p:cNvPicPr>
            <a:picLocks noChangeAspect="1"/>
          </p:cNvPicPr>
          <p:nvPr>
            <p:custDataLst>
              <p:tags r:id="rId3"/>
            </p:custDataLst>
          </p:nvPr>
        </p:nvPicPr>
        <p:blipFill>
          <a:blip r:embed="rId2"/>
          <a:srcRect l="7012" r="10839"/>
          <a:stretch>
            <a:fillRect/>
          </a:stretch>
        </p:blipFill>
        <p:spPr>
          <a:xfrm>
            <a:off x="5399156" y="1051279"/>
            <a:ext cx="6164181" cy="5015842"/>
          </a:xfrm>
          <a:prstGeom prst="rect">
            <a:avLst/>
          </a:prstGeom>
        </p:spPr>
      </p:pic>
      <p:sp>
        <p:nvSpPr>
          <p:cNvPr id="8" name="标题"/>
          <p:cNvSpPr txBox="1"/>
          <p:nvPr>
            <p:ph type="title" idx="2" hasCustomPrompt="1"/>
            <p:custDataLst>
              <p:tags r:id="rId4"/>
            </p:custDataLst>
          </p:nvPr>
        </p:nvSpPr>
        <p:spPr>
          <a:xfrm>
            <a:off x="1163773" y="1811355"/>
            <a:ext cx="5243646" cy="1618280"/>
          </a:xfrm>
          <a:prstGeom prst="rect">
            <a:avLst/>
          </a:prstGeom>
          <a:noFill/>
        </p:spPr>
        <p:txBody>
          <a:bodyPr vert="horz" wrap="square" lIns="0" tIns="0" rIns="0" bIns="0" rtlCol="0" anchor="ctr" anchorCtr="0">
            <a:noAutofit/>
          </a:bodyPr>
          <a:lstStyle>
            <a:lvl1pPr marL="0" marR="0" lvl="0" algn="l" defTabSz="914400" rtl="0" eaLnBrk="1" fontAlgn="auto" latinLnBrk="0" hangingPunct="1">
              <a:lnSpc>
                <a:spcPct val="100000"/>
              </a:lnSpc>
              <a:buClrTx/>
              <a:buSzTx/>
              <a:buFontTx/>
              <a:buNone/>
              <a:defRPr kumimoji="0" lang="zh-CN" altLang="en-US" sz="5200" b="1" i="0" u="none" strike="noStrike" kern="1200" cap="none" spc="0" normalizeH="0" baseline="0" noProof="1">
                <a:gradFill>
                  <a:gsLst>
                    <a:gs pos="0">
                      <a:schemeClr val="accent2"/>
                    </a:gs>
                    <a:gs pos="100000">
                      <a:schemeClr val="accent3"/>
                    </a:gs>
                  </a:gsLst>
                  <a:lin ang="2460000" scaled="0"/>
                </a:gradFill>
                <a:latin typeface="+mj-lt"/>
                <a:ea typeface="+mj-lt"/>
                <a:cs typeface="微软雅黑" panose="020b0503020204020204" charset="-122"/>
                <a:sym typeface="+mn-ea"/>
              </a:defRPr>
            </a:lvl1pPr>
          </a:lstStyle>
          <a:p>
            <a:pPr lvl="0" algn="l">
              <a:buClrTx/>
              <a:buSzTx/>
              <a:buFontTx/>
            </a:pPr>
            <a:r>
              <a:rPr>
                <a:sym typeface="+mn-ea"/>
              </a:rPr>
              <a:t>单击编辑标题</a:t>
            </a:r>
            <a:endParaRPr>
              <a:sym typeface="+mn-ea"/>
            </a:endParaRPr>
          </a:p>
        </p:txBody>
      </p:sp>
      <p:sp>
        <p:nvSpPr>
          <p:cNvPr id="7" name="署名"/>
          <p:cNvSpPr txBox="1"/>
          <p:nvPr>
            <p:ph type="body" idx="1" hasCustomPrompt="1"/>
            <p:custDataLst>
              <p:tags r:id="rId5"/>
            </p:custDataLst>
          </p:nvPr>
        </p:nvSpPr>
        <p:spPr>
          <a:xfrm>
            <a:off x="1163773" y="3886920"/>
            <a:ext cx="2225327" cy="517621"/>
          </a:xfrm>
          <a:prstGeom prst="roundRect">
            <a:avLst>
              <a:gd name="adj" fmla="val 12392"/>
            </a:avLst>
          </a:prstGeom>
          <a:solidFill>
            <a:schemeClr val="accent6"/>
          </a:solidFill>
        </p:spPr>
        <p:txBody>
          <a:bodyPr vert="horz" wrap="square" lIns="0" tIns="0" rIns="0" bIns="0" rtlCol="0" anchor="ctr" anchorCtr="0">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lang="zh-CN" altLang="en-US" sz="1600" b="1" i="0" u="none" strike="noStrike" kern="1200" cap="none" spc="0" normalizeH="0" baseline="0" noProof="1">
                <a:solidFill>
                  <a:schemeClr val="bg1"/>
                </a:solidFill>
                <a:latin typeface="+mn-lt"/>
                <a:ea typeface="+mn-lt"/>
                <a:cs typeface="微软雅黑" panose="020b0503020204020204" charset="-122"/>
                <a:sym typeface="+mn-ea"/>
              </a:defRPr>
            </a:lvl1pPr>
          </a:lstStyle>
          <a:p>
            <a:pPr lvl="0" algn="ctr">
              <a:lnSpc>
                <a:spcPct val="100000"/>
              </a:lnSpc>
            </a:pPr>
            <a:r>
              <a:rPr>
                <a:sym typeface="+mn-ea"/>
              </a:rPr>
              <a:t>单击此处编辑文本</a:t>
            </a:r>
            <a:endParaRPr>
              <a:sym typeface="+mn-ea"/>
            </a:endParaRPr>
          </a:p>
        </p:txBody>
      </p:sp>
      <p:sp>
        <p:nvSpPr>
          <p:cNvPr id="4" name="日期占位符 3"/>
          <p:cNvSpPr>
            <a:spLocks noGrp="1"/>
          </p:cNvSpPr>
          <p:nvPr>
            <p:ph type="dt" sz="half" idx="10"/>
            <p:custDataLst>
              <p:tags r:id="rId6"/>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115357" y="6315569"/>
            <a:ext cx="3959381" cy="316859"/>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通用">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7" name="圆角矩形 6"/>
          <p:cNvSpPr/>
          <p:nvPr>
            <p:custDataLst>
              <p:tags r:id="rId1"/>
            </p:custDataLst>
          </p:nvPr>
        </p:nvSpPr>
        <p:spPr>
          <a:xfrm>
            <a:off x="82537" y="70498"/>
            <a:ext cx="12026291" cy="6718274"/>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 name="标题"/>
          <p:cNvSpPr txBox="1"/>
          <p:nvPr>
            <p:ph type="title" idx="1"/>
            <p:custDataLst>
              <p:tags r:id="rId2"/>
            </p:custDataLst>
          </p:nvPr>
        </p:nvSpPr>
        <p:spPr>
          <a:xfrm>
            <a:off x="608305" y="608513"/>
            <a:ext cx="10967486" cy="705731"/>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611904" y="6315569"/>
            <a:ext cx="2699578" cy="316859"/>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115357" y="6315569"/>
            <a:ext cx="3959381" cy="316859"/>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876213" y="6315569"/>
            <a:ext cx="2699578" cy="316859"/>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p:custDataLst>
              <p:tags r:id="rId1"/>
            </p:custDataLst>
          </p:nvPr>
        </p:nvSpPr>
        <p:spPr>
          <a:xfrm>
            <a:off x="292754" y="304256"/>
            <a:ext cx="11604587" cy="625075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
            </p:custDataLst>
          </p:nvPr>
        </p:nvSpPr>
        <p:spPr>
          <a:xfrm>
            <a:off x="1281400" y="1249431"/>
            <a:ext cx="9624896" cy="723734"/>
          </a:xfrm>
        </p:spPr>
        <p:txBody>
          <a:bodyPr anchor="ctr"/>
          <a:lstStyle>
            <a:lvl1pPr>
              <a:defRPr sz="32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3"/>
            </p:custDataLst>
          </p:nvPr>
        </p:nvSpPr>
        <p:spPr>
          <a:xfrm>
            <a:off x="1280913" y="2164001"/>
            <a:ext cx="9625096" cy="3445838"/>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4"/>
            <p:custDataLst>
              <p:tags r:id="rId4"/>
            </p:custDataLst>
          </p:nvPr>
        </p:nvSpPr>
        <p:spPr/>
        <p:txBody>
          <a:bodyPr/>
          <a:lstStyle/>
          <a:p>
            <a:fld id="{760FBDFE-C587-4B4C-A407-44438C67B59E}" type="datetimeFigureOut">
              <a:rPr lang="zh-CN" altLang="en-US" smtClean="0"/>
              <a:t/>
            </a:fld>
            <a:endParaRPr lang="zh-CN" altLang="en-US"/>
          </a:p>
        </p:txBody>
      </p:sp>
      <p:sp>
        <p:nvSpPr>
          <p:cNvPr id="9" name="页脚占位符 8"/>
          <p:cNvSpPr>
            <a:spLocks noGrp="1"/>
          </p:cNvSpPr>
          <p:nvPr>
            <p:ph type="ftr" sz="quarter" idx="15"/>
            <p:custDataLst>
              <p:tags r:id="rId5"/>
            </p:custDataLst>
          </p:nvPr>
        </p:nvSpPr>
        <p:spPr/>
        <p:txBody>
          <a:bodyPr/>
          <a:lstStyle/>
          <a:p>
            <a:endParaRPr lang="zh-CN" altLang="en-US"/>
          </a:p>
        </p:txBody>
      </p:sp>
      <p:sp>
        <p:nvSpPr>
          <p:cNvPr id="10" name="灯片编号占位符 9"/>
          <p:cNvSpPr>
            <a:spLocks noGrp="1"/>
          </p:cNvSpPr>
          <p:nvPr>
            <p:ph type="sldNum" sz="quarter" idx="16"/>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8" name="矩形 7"/>
          <p:cNvSpPr/>
          <p:nvPr>
            <p:custDataLst>
              <p:tags r:id="rId1"/>
            </p:custDataLst>
          </p:nvPr>
        </p:nvSpPr>
        <p:spPr>
          <a:xfrm>
            <a:off x="0" y="0"/>
            <a:ext cx="4822706" cy="6867527"/>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2"/>
            </p:custDataLst>
          </p:nvPr>
        </p:nvSpPr>
        <p:spPr>
          <a:xfrm>
            <a:off x="583109" y="770543"/>
            <a:ext cx="3959381" cy="882163"/>
          </a:xfrm>
        </p:spPr>
        <p:txBody>
          <a:bodyPr anchor="ctr"/>
          <a:lstStyle>
            <a:lvl1pPr>
              <a:defRPr sz="3600" baseline="0">
                <a:solidFill>
                  <a:schemeClr val="tx1"/>
                </a:solidFill>
                <a:latin typeface="Arial" pitchFamily="34" charset="0"/>
                <a:ea typeface="微软雅黑"/>
              </a:defRPr>
            </a:lvl1pPr>
          </a:lstStyle>
          <a:p>
            <a:r>
              <a:rPr lang="zh-CN" altLang="en-US"/>
              <a:t>单击编辑标题</a:t>
            </a:r>
            <a:endParaRPr lang="zh-CN" altLang="en-US"/>
          </a:p>
        </p:txBody>
      </p:sp>
      <p:sp>
        <p:nvSpPr>
          <p:cNvPr id="7" name="文本占位符 6"/>
          <p:cNvSpPr>
            <a:spLocks noGrp="1"/>
          </p:cNvSpPr>
          <p:nvPr>
            <p:ph type="body" sz="quarter" idx="13"/>
            <p:custDataLst>
              <p:tags r:id="rId3"/>
            </p:custDataLst>
          </p:nvPr>
        </p:nvSpPr>
        <p:spPr>
          <a:xfrm>
            <a:off x="586708" y="1764327"/>
            <a:ext cx="3955782" cy="4093958"/>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4"/>
            </p:custDataLst>
          </p:nvPr>
        </p:nvSpPr>
        <p:spPr>
          <a:xfrm>
            <a:off x="5100403" y="770081"/>
            <a:ext cx="6478988" cy="5088879"/>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5"/>
            </p:custDataLst>
          </p:nvPr>
        </p:nvSpPr>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6"/>
            </p:custDataLst>
          </p:nvPr>
        </p:nvSpPr>
        <p:spPr/>
        <p:txBody>
          <a:bodyPr/>
          <a:lstStyle/>
          <a:p>
            <a:endParaRPr lang="zh-CN" altLang="en-US"/>
          </a:p>
        </p:txBody>
      </p:sp>
      <p:sp>
        <p:nvSpPr>
          <p:cNvPr id="11" name="灯片编号占位符 10"/>
          <p:cNvSpPr>
            <a:spLocks noGrp="1"/>
          </p:cNvSpPr>
          <p:nvPr>
            <p:ph type="sldNum" sz="quarter" idx="17"/>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0"/>
            <a:ext cx="12190095" cy="266449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611904" y="781345"/>
            <a:ext cx="10974685" cy="626516"/>
          </a:xfrm>
        </p:spPr>
        <p:txBody>
          <a:bodyPr anchor="ctr"/>
          <a:lstStyle>
            <a:lvl1pPr algn="ctr">
              <a:defRPr sz="36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文本占位符 6"/>
          <p:cNvSpPr>
            <a:spLocks noGrp="1"/>
          </p:cNvSpPr>
          <p:nvPr>
            <p:ph type="body" sz="quarter" idx="13"/>
            <p:custDataLst>
              <p:tags r:id="rId3"/>
            </p:custDataLst>
          </p:nvPr>
        </p:nvSpPr>
        <p:spPr>
          <a:xfrm>
            <a:off x="611904" y="1659907"/>
            <a:ext cx="10974260" cy="828153"/>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4"/>
            </p:custDataLst>
          </p:nvPr>
        </p:nvSpPr>
        <p:spPr>
          <a:xfrm>
            <a:off x="612679" y="2808520"/>
            <a:ext cx="10963887" cy="3431435"/>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5"/>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6"/>
            <p:custDataLst>
              <p:tags r:id="rId6"/>
            </p:custDataLst>
          </p:nvPr>
        </p:nvSpPr>
        <p:spPr/>
        <p:txBody>
          <a:bodyPr/>
          <a:lstStyle/>
          <a:p>
            <a:endParaRPr lang="zh-CN" altLang="en-US"/>
          </a:p>
        </p:txBody>
      </p:sp>
      <p:sp>
        <p:nvSpPr>
          <p:cNvPr id="11" name="灯片编号占位符 10"/>
          <p:cNvSpPr>
            <a:spLocks noGrp="1"/>
          </p:cNvSpPr>
          <p:nvPr>
            <p:ph type="sldNum" sz="quarter" idx="17"/>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8" name="矩形 7"/>
          <p:cNvSpPr/>
          <p:nvPr>
            <p:custDataLst>
              <p:tags r:id="rId1"/>
            </p:custDataLst>
          </p:nvPr>
        </p:nvSpPr>
        <p:spPr>
          <a:xfrm>
            <a:off x="0" y="5030132"/>
            <a:ext cx="12190095" cy="1829138"/>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604706" y="669724"/>
            <a:ext cx="10974685" cy="565305"/>
          </a:xfrm>
        </p:spPr>
        <p:txBody>
          <a:bodyPr anchor="ctr"/>
          <a:lstStyle>
            <a:lvl1pPr algn="ctr">
              <a:defRPr sz="32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3"/>
            </p:custDataLst>
          </p:nvPr>
        </p:nvSpPr>
        <p:spPr>
          <a:xfrm>
            <a:off x="604742" y="1681511"/>
            <a:ext cx="10989083" cy="3211795"/>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4"/>
            </p:custDataLst>
          </p:nvPr>
        </p:nvSpPr>
        <p:spPr>
          <a:xfrm>
            <a:off x="593907" y="5181359"/>
            <a:ext cx="10999881" cy="1011787"/>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5"/>
            <p:custDataLst>
              <p:tags r:id="rId5"/>
            </p:custDataLst>
          </p:nvPr>
        </p:nvSpPr>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6"/>
            </p:custDataLst>
          </p:nvPr>
        </p:nvSpPr>
        <p:spPr/>
        <p:txBody>
          <a:bodyPr/>
          <a:lstStyle/>
          <a:p>
            <a:endParaRPr lang="zh-CN" altLang="en-US"/>
          </a:p>
        </p:txBody>
      </p:sp>
      <p:sp>
        <p:nvSpPr>
          <p:cNvPr id="11" name="灯片编号占位符 10"/>
          <p:cNvSpPr>
            <a:spLocks noGrp="1"/>
          </p:cNvSpPr>
          <p:nvPr>
            <p:ph type="sldNum" sz="quarter" idx="17"/>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p:custDataLst>
              <p:tags r:id="rId1"/>
            </p:custDataLst>
          </p:nvPr>
        </p:nvSpPr>
        <p:spPr>
          <a:xfrm>
            <a:off x="0" y="0"/>
            <a:ext cx="12190095" cy="91456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509" y="237644"/>
            <a:ext cx="11035875" cy="442046"/>
          </a:xfrm>
        </p:spPr>
        <p:txBody>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3"/>
            </p:custDataLst>
          </p:nvPr>
        </p:nvSpPr>
        <p:spPr>
          <a:xfrm>
            <a:off x="579509" y="1663508"/>
            <a:ext cx="5341565" cy="2894936"/>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4"/>
            </p:custDataLst>
          </p:nvPr>
        </p:nvSpPr>
        <p:spPr>
          <a:xfrm>
            <a:off x="6241425" y="1663508"/>
            <a:ext cx="5366761" cy="2894936"/>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5"/>
            </p:custDataLst>
          </p:nvPr>
        </p:nvSpPr>
        <p:spPr>
          <a:xfrm>
            <a:off x="572311" y="4817692"/>
            <a:ext cx="5341565" cy="781345"/>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6"/>
            </p:custDataLst>
          </p:nvPr>
        </p:nvSpPr>
        <p:spPr>
          <a:xfrm>
            <a:off x="6252223" y="4814091"/>
            <a:ext cx="5366761" cy="781345"/>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7"/>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8"/>
            <p:custDataLst>
              <p:tags r:id="rId8"/>
            </p:custDataLst>
          </p:nvPr>
        </p:nvSpPr>
        <p:spPr/>
        <p:txBody>
          <a:bodyPr/>
          <a:lstStyle/>
          <a:p>
            <a:endParaRPr lang="zh-CN" altLang="en-US"/>
          </a:p>
        </p:txBody>
      </p:sp>
      <p:sp>
        <p:nvSpPr>
          <p:cNvPr id="12" name="灯片编号占位符 11"/>
          <p:cNvSpPr>
            <a:spLocks noGrp="1"/>
          </p:cNvSpPr>
          <p:nvPr>
            <p:ph type="sldNum" sz="quarter" idx="19"/>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10" name="矩形 9"/>
          <p:cNvSpPr/>
          <p:nvPr>
            <p:custDataLst>
              <p:tags r:id="rId1"/>
            </p:custDataLst>
          </p:nvPr>
        </p:nvSpPr>
        <p:spPr>
          <a:xfrm>
            <a:off x="0" y="959402"/>
            <a:ext cx="12190095" cy="4940468"/>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2"/>
            </p:custDataLst>
          </p:nvPr>
        </p:nvSpPr>
        <p:spPr>
          <a:xfrm>
            <a:off x="1522562" y="1339448"/>
            <a:ext cx="9142571" cy="2387242"/>
          </a:xfrm>
        </p:spPr>
        <p:txBody>
          <a:bodyPr anchor="b"/>
          <a:lstStyle>
            <a:lvl1pPr algn="ctr">
              <a:defRPr sz="60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7" name="文本占位符 6"/>
          <p:cNvSpPr>
            <a:spLocks noGrp="1"/>
          </p:cNvSpPr>
          <p:nvPr>
            <p:ph type="body" sz="quarter" idx="13"/>
            <p:custDataLst>
              <p:tags r:id="rId3"/>
            </p:custDataLst>
          </p:nvPr>
        </p:nvSpPr>
        <p:spPr>
          <a:xfrm>
            <a:off x="1522175" y="3863515"/>
            <a:ext cx="9142571" cy="1656307"/>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4"/>
            <p:custDataLst>
              <p:tags r:id="rId4"/>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5"/>
            <p:custDataLst>
              <p:tags r:id="rId5"/>
            </p:custDataLst>
          </p:nvPr>
        </p:nvSpPr>
        <p:spPr/>
        <p:txBody>
          <a:bodyPr/>
          <a:lstStyle/>
          <a:p>
            <a:endParaRPr lang="zh-CN" altLang="en-US"/>
          </a:p>
        </p:txBody>
      </p:sp>
      <p:sp>
        <p:nvSpPr>
          <p:cNvPr id="9" name="灯片编号占位符 8"/>
          <p:cNvSpPr>
            <a:spLocks noGrp="1"/>
          </p:cNvSpPr>
          <p:nvPr>
            <p:ph type="sldNum" sz="quarter" idx="16"/>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18.xml" /><Relationship Id="rId2" Type="http://schemas.openxmlformats.org/officeDocument/2006/relationships/slideLayout" Target="../slideLayouts/slideLayout13.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9" name="圆角矩形 8"/>
          <p:cNvSpPr/>
          <p:nvPr>
            <p:custDataLst>
              <p:tags r:id="rId19"/>
            </p:custDataLst>
          </p:nvPr>
        </p:nvSpPr>
        <p:spPr>
          <a:xfrm>
            <a:off x="82537" y="70498"/>
            <a:ext cx="12026291" cy="6718274"/>
          </a:xfrm>
          <a:prstGeom prst="roundRect">
            <a:avLst>
              <a:gd name="adj" fmla="val 3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 name="标题"/>
          <p:cNvSpPr txBox="1"/>
          <p:nvPr>
            <p:ph type="title" idx="1"/>
            <p:custDataLst>
              <p:tags r:id="rId20"/>
            </p:custDataLst>
          </p:nvPr>
        </p:nvSpPr>
        <p:spPr>
          <a:xfrm>
            <a:off x="608305" y="608513"/>
            <a:ext cx="10967486" cy="705731"/>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8" name="日期占位符 7"/>
          <p:cNvSpPr>
            <a:spLocks noGrp="1"/>
          </p:cNvSpPr>
          <p:nvPr>
            <p:ph type="dt" sz="half" idx="10"/>
            <p:custDataLst>
              <p:tags r:id="rId21"/>
            </p:custDataLst>
          </p:nvPr>
        </p:nvSpPr>
        <p:spPr>
          <a:xfrm>
            <a:off x="611904" y="6315569"/>
            <a:ext cx="2699578" cy="316859"/>
          </a:xfr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1"/>
            <p:custDataLst>
              <p:tags r:id="rId22"/>
            </p:custDataLst>
          </p:nvPr>
        </p:nvSpPr>
        <p:spPr>
          <a:xfrm>
            <a:off x="4115357" y="6315569"/>
            <a:ext cx="3959381" cy="316859"/>
          </a:xfr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sp>
        <p:nvSpPr>
          <p:cNvPr id="11" name="灯片编号占位符 10"/>
          <p:cNvSpPr>
            <a:spLocks noGrp="1"/>
          </p:cNvSpPr>
          <p:nvPr>
            <p:ph type="sldNum" sz="quarter" idx="12"/>
            <p:custDataLst>
              <p:tags r:id="rId23"/>
            </p:custDataLst>
          </p:nvPr>
        </p:nvSpPr>
        <p:spPr>
          <a:xfrm>
            <a:off x="8876213" y="6315569"/>
            <a:ext cx="2699578" cy="316859"/>
          </a:xfr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2"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Tree>
    <p:custDataLst>
      <p:tags r:id="rId25"/>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微软雅黑"/>
          <a:ea typeface="微软雅黑"/>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微软雅黑"/>
          <a:ea typeface="微软雅黑"/>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微软雅黑"/>
          <a:ea typeface="微软雅黑"/>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微软雅黑"/>
          <a:ea typeface="微软雅黑"/>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微软雅黑"/>
          <a:ea typeface="微软雅黑"/>
          <a:cs typeface="微软雅黑" panose="020b0503020204020204" charset="-122"/>
        </a:defRPr>
      </a:lvl4pPr>
      <a:lvl5pPr marL="2056765"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微软雅黑"/>
          <a:ea typeface="微软雅黑"/>
          <a:cs typeface="微软雅黑" panose="020b0503020204020204" charset="-122"/>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tags" Target="../tags/tag13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tags" Target="../tags/tag13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tags" Target="../tags/tag14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tags" Target="../tags/tag14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tags" Target="../tags/tag14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tags" Target="../tags/tag14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tags" Target="../tags/tag15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1.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tags" Target="../tags/tag15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5203012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TextBox 16" title=""/>
          <p:cNvSpPr txBox="1"/>
          <p:nvPr/>
        </p:nvSpPr>
        <p:spPr>
          <a:xfrm>
            <a:off x="1702718" y="2349674"/>
            <a:ext cx="9001000" cy="1339964"/>
          </a:xfrm>
          <a:prstGeom prst="rect">
            <a:avLst/>
          </a:prstGeom>
          <a:noFill/>
        </p:spPr>
        <p:txBody>
          <a:bodyPr wrap="non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spcBef>
                <a:spcPts val="1200"/>
              </a:spcBef>
              <a:spcAft>
                <a:spcPts val="300"/>
              </a:spcAft>
            </a:pPr>
            <a:r>
              <a:rPr lang="zh-CN" altLang="zh-CN" sz="3200" b="1"/>
              <a:t>第</a:t>
            </a:r>
            <a:r>
              <a:rPr lang="en-US" altLang="zh-CN" sz="3200" b="1"/>
              <a:t>2</a:t>
            </a:r>
            <a:r>
              <a:rPr lang="zh-CN" altLang="zh-CN" sz="3200" b="1"/>
              <a:t>讲　史法</a:t>
            </a:r>
            <a:r>
              <a:rPr lang="zh-CN" altLang="zh-CN" sz="3200" b="1" smtClean="0"/>
              <a:t>运用</a:t>
            </a:r>
            <a:endParaRPr lang="en-US" altLang="zh-CN" sz="3200" b="1" smtClean="0"/>
          </a:p>
          <a:p>
            <a:pPr algn="ctr">
              <a:spcBef>
                <a:spcPts val="1200"/>
              </a:spcBef>
              <a:spcAft>
                <a:spcPts val="300"/>
              </a:spcAft>
            </a:pPr>
            <a:r>
              <a:rPr lang="en-US" altLang="zh-CN" sz="3200" b="1" smtClean="0"/>
              <a:t>——</a:t>
            </a:r>
            <a:r>
              <a:rPr lang="zh-CN" altLang="zh-CN" sz="3200" b="1"/>
              <a:t>五大史法论证探究问题</a:t>
            </a:r>
            <a:endParaRPr lang="zh-CN" altLang="zh-CN" sz="3200" b="1" kern="100">
              <a:latin typeface="+mj-ea"/>
              <a:ea typeface="+mj-ea"/>
              <a:cs typeface="Times New Roman" panose="02020603050405020304" pitchFamily="18" charset="0"/>
            </a:endParaRPr>
          </a:p>
        </p:txBody>
      </p:sp>
    </p:spTree>
    <p:custDataLst>
      <p:tags r:id="rId2"/>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华文楷体"/>
              <a:cs typeface="Times New Roman" panose="02020603050405020304"/>
            </a:endParaRPr>
          </a:p>
          <a:p>
            <a:pPr indent="266700" algn="just">
              <a:spcAft>
                <a:spcPct val="0"/>
              </a:spcAft>
            </a:pPr>
            <a:r>
              <a:rPr lang="zh-CN" altLang="zh-CN" sz="2800" kern="100" smtClean="0">
                <a:latin typeface="Times New Roman" panose="02020603050405020304"/>
                <a:ea typeface="华文楷体"/>
                <a:cs typeface="Times New Roman" panose="02020603050405020304"/>
              </a:rPr>
              <a:t>历史</a:t>
            </a:r>
            <a:r>
              <a:rPr lang="zh-CN" altLang="zh-CN" sz="2800" kern="100">
                <a:latin typeface="Times New Roman" panose="02020603050405020304"/>
                <a:ea typeface="华文楷体"/>
                <a:cs typeface="Times New Roman" panose="02020603050405020304"/>
              </a:rPr>
              <a:t>课程标准明确指出：</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掌握历史学习的基本方法，注重探究学习，善于从不同的角度发现问题并解决问题。</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近几年高考中新</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史料</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大量入题，对学生的史料解读、知识运用、分析问题以及说明观点等综合能力的考查逐渐成为高考的重头戏。研究历史首要注重对史料的解读、阐释、评价和考证，史法运用更引起大家的关注，史论结合、历史比较、以图证史、计量史学、心理史学等史学理论和史学方法也被</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植入</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高考试题，在体现新课程改革理念的同时，也让高考命题更多地体现了历史学科特点，使题目显得视野开阔、立意高远。</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6000"/>
              </a:lnSpc>
              <a:spcBef>
                <a:spcPts val="1400"/>
              </a:spcBef>
              <a:spcAft>
                <a:spcPts val="1450"/>
              </a:spcAft>
            </a:pPr>
            <a:r>
              <a:rPr lang="zh-CN" altLang="zh-CN" sz="2600" b="1" kern="100">
                <a:latin typeface="Times New Roman" panose="02020603050405020304"/>
                <a:ea typeface="华文楷体"/>
                <a:cs typeface="Times New Roman" panose="02020603050405020304"/>
              </a:rPr>
              <a:t>史法一　史论结合</a:t>
            </a:r>
            <a:r>
              <a:rPr lang="en-US" altLang="zh-CN" sz="2600" b="1" kern="100">
                <a:latin typeface="Times New Roman" panose="02020603050405020304"/>
                <a:ea typeface="华文楷体"/>
                <a:cs typeface="Times New Roman" panose="02020603050405020304"/>
              </a:rPr>
              <a:t>——</a:t>
            </a:r>
            <a:r>
              <a:rPr lang="en-US" altLang="zh-CN" sz="2600" b="1" kern="100">
                <a:latin typeface="宋体" panose="02010600030101010101" pitchFamily="2" charset="-122"/>
                <a:cs typeface="Times New Roman" panose="02020603050405020304"/>
              </a:rPr>
              <a:t>“</a:t>
            </a:r>
            <a:r>
              <a:rPr lang="zh-CN" altLang="zh-CN" sz="2600" b="1" kern="100">
                <a:latin typeface="Times New Roman" panose="02020603050405020304"/>
                <a:ea typeface="华文楷体"/>
                <a:cs typeface="Times New Roman" panose="02020603050405020304"/>
              </a:rPr>
              <a:t>论从史出</a:t>
            </a:r>
            <a:r>
              <a:rPr lang="en-US" altLang="zh-CN" sz="2600" b="1" kern="100">
                <a:latin typeface="宋体" panose="02010600030101010101" pitchFamily="2" charset="-122"/>
                <a:cs typeface="Times New Roman" panose="02020603050405020304"/>
              </a:rPr>
              <a:t>”“</a:t>
            </a:r>
            <a:r>
              <a:rPr lang="zh-CN" altLang="zh-CN" sz="2600" b="1" kern="100">
                <a:latin typeface="Times New Roman" panose="02020603050405020304"/>
                <a:ea typeface="华文楷体"/>
                <a:cs typeface="Times New Roman" panose="02020603050405020304"/>
              </a:rPr>
              <a:t>史论互证</a:t>
            </a:r>
            <a:r>
              <a:rPr lang="en-US" altLang="zh-CN" sz="2600" b="1" kern="100">
                <a:latin typeface="宋体" panose="02010600030101010101" pitchFamily="2" charset="-122"/>
                <a:cs typeface="Times New Roman" panose="02020603050405020304"/>
              </a:rPr>
              <a:t>”</a:t>
            </a:r>
            <a:r>
              <a:rPr lang="zh-CN" altLang="zh-CN" sz="2600" b="1" kern="100">
                <a:latin typeface="Times New Roman" panose="02020603050405020304"/>
                <a:ea typeface="华文楷体"/>
                <a:cs typeface="Times New Roman" panose="02020603050405020304"/>
              </a:rPr>
              <a:t>，让你抓牢分</a:t>
            </a:r>
            <a:endParaRPr lang="zh-CN" altLang="zh-CN" sz="2600" b="1" kern="100">
              <a:latin typeface="Cambria" panose="02040503050406030204"/>
              <a:cs typeface="Times New Roman" panose="02020603050405020304"/>
            </a:endParaRPr>
          </a:p>
          <a:p>
            <a:pPr algn="just">
              <a:spcAft>
                <a:spcPct val="0"/>
              </a:spcAft>
            </a:pPr>
            <a:r>
              <a:rPr lang="zh-CN" altLang="zh-CN" sz="2800" kern="100">
                <a:cs typeface="Times New Roman" panose="02020603050405020304"/>
              </a:rPr>
              <a:t>『方法阐释』</a:t>
            </a:r>
            <a:endParaRPr lang="zh-CN" altLang="zh-CN" sz="2800" kern="100">
              <a:cs typeface="Times New Roman" panose="02020603050405020304"/>
            </a:endParaRPr>
          </a:p>
          <a:p>
            <a:pPr indent="266700" algn="just">
              <a:spcAft>
                <a:spcPct val="0"/>
              </a:spcAft>
            </a:pP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论从史出</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史论结合</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是历史研究的基本方法，也是中学历史教学要求遵循的基本原则。历史研究的任务就是依据史料发现隐藏在史料背后的历史事实。因此，依据史料推出历史结论在高考试题中较为常见。破解这类试题的最佳策略就是始终坚持</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充分条件</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的原则，即</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如果有</a:t>
            </a: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史料</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，则必然有</a:t>
            </a:r>
            <a:r>
              <a:rPr lang="en-US" altLang="zh-CN" sz="2800"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结论</a:t>
            </a:r>
            <a:r>
              <a:rPr lang="en-US" altLang="zh-CN" sz="2800" kern="100">
                <a:latin typeface="Times New Roman" panose="02020603050405020304"/>
                <a:cs typeface="Courier New" panose="02070309020205020404"/>
              </a:rPr>
              <a:t>)</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，就像胡适所说：</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有一分证据说一分话。</a:t>
            </a:r>
            <a:r>
              <a:rPr lang="en-US" altLang="zh-CN" sz="2800" kern="100">
                <a:latin typeface="宋体" panose="02010600030101010101" pitchFamily="2" charset="-122"/>
                <a:cs typeface="Times New Roman" panose="02020603050405020304"/>
              </a:rPr>
              <a:t>”</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spcAft>
                <a:spcPct val="0"/>
              </a:spcAft>
            </a:pPr>
            <a:endParaRPr lang="en-US" altLang="zh-CN" sz="2800" kern="100" smtClean="0">
              <a:cs typeface="Times New Roman" panose="02020603050405020304"/>
            </a:endParaRPr>
          </a:p>
          <a:p>
            <a:pPr algn="just">
              <a:spcAft>
                <a:spcPct val="0"/>
              </a:spcAft>
            </a:pPr>
            <a:r>
              <a:rPr lang="zh-CN" altLang="zh-CN" sz="2800" kern="100" smtClean="0">
                <a:cs typeface="Times New Roman" panose="02020603050405020304"/>
              </a:rPr>
              <a:t>『</a:t>
            </a:r>
            <a:r>
              <a:rPr lang="zh-CN" altLang="zh-CN" sz="2800" kern="100">
                <a:cs typeface="Times New Roman" panose="02020603050405020304"/>
              </a:rPr>
              <a:t>方法感悟』</a:t>
            </a:r>
            <a:endParaRPr lang="zh-CN" altLang="zh-CN" sz="2800" kern="100">
              <a:cs typeface="Times New Roman" panose="02020603050405020304"/>
            </a:endParaRPr>
          </a:p>
          <a:p>
            <a:pPr indent="266700" algn="just">
              <a:spcAft>
                <a:spcPct val="0"/>
              </a:spcAft>
            </a:pPr>
            <a:r>
              <a:rPr lang="zh-CN" altLang="zh-CN" sz="2800" kern="100">
                <a:latin typeface="Times New Roman" panose="02020603050405020304"/>
                <a:cs typeface="Times New Roman" panose="02020603050405020304"/>
              </a:rPr>
              <a:t>依据史料，推出历史结论。一般来说，史料愈是丰富，人们对历史的认识就愈是全面。史料愈原始、可靠，愈接近</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历史</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的本来面貌。任何一个历史结论都必须有史料的支撑，而运用史料论证历史问题的前提是史料必须真实可靠。历史高考不需要考生再去搜集史料，它只需要你对命题专家提供的史料加以正确的分析、解读，并得出正确的结论，或者运用其中的史料对专家设定的问题加以论证而已。</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史料</a:t>
            </a:r>
            <a:r>
              <a:rPr lang="zh-CN" altLang="zh-CN" sz="2800" kern="100">
                <a:latin typeface="Times New Roman" panose="02020603050405020304"/>
                <a:ea typeface="华文楷体"/>
                <a:cs typeface="Times New Roman" panose="02020603050405020304"/>
              </a:rPr>
              <a:t>　达</a:t>
            </a:r>
            <a:r>
              <a:rPr lang="en-US" altLang="zh-CN" sz="2800" kern="100">
                <a:latin typeface="Times New Roman" panose="02020603050405020304"/>
                <a:ea typeface="华文楷体"/>
                <a:cs typeface="Courier New" panose="02070309020205020404"/>
              </a:rPr>
              <a:t>·</a:t>
            </a:r>
            <a:r>
              <a:rPr lang="zh-CN" altLang="zh-CN" sz="2800" kern="100">
                <a:latin typeface="Times New Roman" panose="02020603050405020304"/>
                <a:ea typeface="华文楷体"/>
                <a:cs typeface="Times New Roman" panose="02020603050405020304"/>
              </a:rPr>
              <a:t>芬奇指出：物质世界是客观存在的，自然现象服从客观的必然规律，而不是服从神的意志，他谴责经院哲学家凭神的启示就能通晓一切秘密的信条是邪说。人文主义者提倡理性和冒险精神，主张探索大自然的奥秘，追求深广渊博的知识，充分发挥个人的聪明才智。</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latin typeface="Times New Roman" panose="02020603050405020304"/>
              <a:ea typeface="黑体" panose="02010609060101010101" charset="-122"/>
              <a:cs typeface="Times New Roman" panose="02020603050405020304"/>
            </a:endParaRPr>
          </a:p>
          <a:p>
            <a:pPr indent="266700" algn="just">
              <a:spcAft>
                <a:spcPct val="0"/>
              </a:spcAft>
            </a:pPr>
            <a:r>
              <a:rPr lang="zh-CN" altLang="zh-CN" sz="2800" kern="100" smtClean="0">
                <a:latin typeface="Times New Roman" panose="02020603050405020304"/>
                <a:ea typeface="黑体" panose="02010609060101010101" charset="-122"/>
                <a:cs typeface="Times New Roman" panose="02020603050405020304"/>
              </a:rPr>
              <a:t>史论</a:t>
            </a:r>
            <a:r>
              <a:rPr lang="zh-CN" altLang="zh-CN" sz="2800" kern="100">
                <a:latin typeface="Times New Roman" panose="02020603050405020304"/>
                <a:ea typeface="黑体" panose="02010609060101010101" charset="-122"/>
                <a:cs typeface="Times New Roman" panose="02020603050405020304"/>
              </a:rPr>
              <a:t>互证</a:t>
            </a:r>
            <a:r>
              <a:rPr lang="zh-CN" altLang="zh-CN" sz="2800" kern="100">
                <a:latin typeface="Times New Roman" panose="02020603050405020304"/>
                <a:cs typeface="Times New Roman" panose="02020603050405020304"/>
              </a:rPr>
              <a:t>　史料反映了新航路开辟的思想根源：文艺复兴时期的人文主义者提倡开拓冒险精神。</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9060101010101" charset="-122"/>
                <a:cs typeface="Courier New" panose="02070309020205020404"/>
              </a:rPr>
              <a:t>[</a:t>
            </a:r>
            <a:r>
              <a:rPr lang="zh-CN" altLang="zh-CN" sz="2800" kern="100">
                <a:latin typeface="Times New Roman" panose="02020603050405020304"/>
                <a:ea typeface="黑体" panose="02010609060101010101" charset="-122"/>
                <a:cs typeface="Times New Roman" panose="02020603050405020304"/>
              </a:rPr>
              <a:t>典例</a:t>
            </a:r>
            <a:r>
              <a:rPr lang="en-US" altLang="zh-CN" sz="2800" kern="100">
                <a:latin typeface="Times New Roman" panose="02020603050405020304"/>
                <a:ea typeface="黑体" panose="02010609060101010101" charset="-122"/>
                <a:cs typeface="Courier New" panose="02070309020205020404"/>
              </a:rPr>
              <a:t>]</a:t>
            </a:r>
            <a:r>
              <a:rPr lang="zh-CN" altLang="zh-CN" sz="2800" kern="100">
                <a:latin typeface="Times New Roman" panose="02020603050405020304"/>
                <a:cs typeface="Times New Roman" panose="02020603050405020304"/>
              </a:rPr>
              <a:t>　</a:t>
            </a:r>
            <a:r>
              <a:rPr lang="zh-CN" altLang="zh-CN" sz="2800" kern="100" smtClean="0">
                <a:latin typeface="Times New Roman" panose="02020603050405020304"/>
                <a:cs typeface="Times New Roman" panose="02020603050405020304"/>
              </a:rPr>
              <a:t>据</a:t>
            </a:r>
            <a:r>
              <a:rPr lang="zh-CN" altLang="zh-CN" sz="2800" kern="100">
                <a:latin typeface="Times New Roman" panose="02020603050405020304"/>
                <a:cs typeface="Times New Roman" panose="02020603050405020304"/>
              </a:rPr>
              <a:t>史料统计，</a:t>
            </a:r>
            <a:r>
              <a:rPr lang="en-US" altLang="zh-CN" sz="2800" kern="100">
                <a:latin typeface="Times New Roman" panose="02020603050405020304"/>
                <a:cs typeface="Courier New" panose="02070309020205020404"/>
              </a:rPr>
              <a:t>1912</a:t>
            </a:r>
            <a:r>
              <a:rPr lang="zh-CN" altLang="zh-CN" sz="2800" kern="100">
                <a:latin typeface="Times New Roman" panose="02020603050405020304"/>
                <a:cs typeface="Times New Roman" panose="02020603050405020304"/>
              </a:rPr>
              <a:t>～</a:t>
            </a:r>
            <a:r>
              <a:rPr lang="en-US" altLang="zh-CN" sz="2800" kern="100">
                <a:latin typeface="Times New Roman" panose="02020603050405020304"/>
                <a:cs typeface="Courier New" panose="02070309020205020404"/>
              </a:rPr>
              <a:t>1921</a:t>
            </a:r>
            <a:r>
              <a:rPr lang="zh-CN" altLang="zh-CN" sz="2800" kern="100">
                <a:latin typeface="Times New Roman" panose="02020603050405020304"/>
                <a:cs typeface="Times New Roman" panose="02020603050405020304"/>
              </a:rPr>
              <a:t>年，荣氏企业的福新粉厂陆续建成开工</a:t>
            </a:r>
            <a:r>
              <a:rPr lang="en-US" altLang="zh-CN" sz="2800" kern="100">
                <a:latin typeface="Times New Roman" panose="02020603050405020304"/>
                <a:cs typeface="Courier New" panose="02070309020205020404"/>
              </a:rPr>
              <a:t>8</a:t>
            </a:r>
            <a:r>
              <a:rPr lang="zh-CN" altLang="zh-CN" sz="2800" kern="100">
                <a:latin typeface="Times New Roman" panose="02020603050405020304"/>
                <a:cs typeface="Times New Roman" panose="02020603050405020304"/>
              </a:rPr>
              <a:t>个厂，茂新粉厂也从两个厂增加到</a:t>
            </a:r>
            <a:r>
              <a:rPr lang="en-US" altLang="zh-CN" sz="2800" kern="100">
                <a:latin typeface="Times New Roman" panose="02020603050405020304"/>
                <a:cs typeface="Courier New" panose="02070309020205020404"/>
              </a:rPr>
              <a:t>4</a:t>
            </a:r>
            <a:r>
              <a:rPr lang="zh-CN" altLang="zh-CN" sz="2800" kern="100">
                <a:latin typeface="Times New Roman" panose="02020603050405020304"/>
                <a:cs typeface="Times New Roman" panose="02020603050405020304"/>
              </a:rPr>
              <a:t>个厂，面粉日产能力占全国的</a:t>
            </a:r>
            <a:r>
              <a:rPr lang="en-US" altLang="zh-CN" sz="2800" kern="100">
                <a:latin typeface="Times New Roman" panose="02020603050405020304"/>
                <a:cs typeface="Courier New" panose="02070309020205020404"/>
              </a:rPr>
              <a:t>1/4</a:t>
            </a:r>
            <a:r>
              <a:rPr lang="zh-CN" altLang="zh-CN" sz="2800" kern="100">
                <a:latin typeface="Times New Roman" panose="02020603050405020304"/>
                <a:cs typeface="Times New Roman" panose="02020603050405020304"/>
              </a:rPr>
              <a:t>，几乎操纵了全国的面粉市场。张謇的大生纱厂一厂新增纱锭</a:t>
            </a:r>
            <a:r>
              <a:rPr lang="en-US" altLang="zh-CN" sz="2800" kern="100">
                <a:latin typeface="Times New Roman" panose="02020603050405020304"/>
                <a:cs typeface="Courier New" panose="02070309020205020404"/>
              </a:rPr>
              <a:t>5</a:t>
            </a:r>
            <a:r>
              <a:rPr lang="zh-CN" altLang="zh-CN" sz="2800" kern="100">
                <a:latin typeface="Times New Roman" panose="02020603050405020304"/>
                <a:cs typeface="Times New Roman" panose="02020603050405020304"/>
              </a:rPr>
              <a:t>万枚，郭氏兄弟的永安纺织公司的初创资本达到</a:t>
            </a:r>
            <a:r>
              <a:rPr lang="en-US" altLang="zh-CN" sz="2800" kern="100">
                <a:latin typeface="Times New Roman" panose="02020603050405020304"/>
                <a:cs typeface="Courier New" panose="02070309020205020404"/>
              </a:rPr>
              <a:t>600</a:t>
            </a:r>
            <a:r>
              <a:rPr lang="zh-CN" altLang="zh-CN" sz="2800" kern="100">
                <a:latin typeface="Times New Roman" panose="02020603050405020304"/>
                <a:cs typeface="Times New Roman" panose="02020603050405020304"/>
              </a:rPr>
              <a:t>万元。据此可知，当时</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．民族资本主义初步</a:t>
            </a:r>
            <a:r>
              <a:rPr lang="zh-CN" altLang="zh-CN" sz="2800" kern="100" smtClean="0">
                <a:latin typeface="Times New Roman" panose="02020603050405020304"/>
                <a:cs typeface="Times New Roman" panose="02020603050405020304"/>
              </a:rPr>
              <a:t>发展</a:t>
            </a:r>
            <a:r>
              <a:rPr lang="en-US" altLang="zh-CN" sz="2800" kern="100" smtClean="0">
                <a:latin typeface="Times New Roman" panose="02020603050405020304"/>
                <a:cs typeface="Times New Roman" panose="02020603050405020304"/>
              </a:rPr>
              <a:t>  </a:t>
            </a:r>
            <a:r>
              <a:rPr lang="en-US" altLang="zh-CN" sz="2800" kern="100" smtClean="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．晚清政府鼓励发展实业</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C</a:t>
            </a:r>
            <a:r>
              <a:rPr lang="zh-CN" altLang="zh-CN" sz="2800" kern="100">
                <a:latin typeface="Times New Roman" panose="02020603050405020304"/>
                <a:cs typeface="Times New Roman" panose="02020603050405020304"/>
              </a:rPr>
              <a:t>．民族企业摆脱对外</a:t>
            </a:r>
            <a:r>
              <a:rPr lang="zh-CN" altLang="zh-CN" sz="2800" kern="100" smtClean="0">
                <a:latin typeface="Times New Roman" panose="02020603050405020304"/>
                <a:cs typeface="Times New Roman" panose="02020603050405020304"/>
              </a:rPr>
              <a:t>依赖</a:t>
            </a:r>
            <a:r>
              <a:rPr lang="en-US" altLang="zh-CN" sz="2800" kern="100" smtClean="0">
                <a:latin typeface="Times New Roman" panose="02020603050405020304"/>
                <a:cs typeface="Times New Roman" panose="02020603050405020304"/>
              </a:rPr>
              <a:t>  </a:t>
            </a:r>
            <a:r>
              <a:rPr lang="en-US" altLang="zh-CN" sz="2800" kern="100" smtClean="0">
                <a:latin typeface="Times New Roman" panose="02020603050405020304"/>
                <a:cs typeface="Courier New" panose="02070309020205020404"/>
              </a:rPr>
              <a:t>D</a:t>
            </a:r>
            <a:r>
              <a:rPr lang="zh-CN" altLang="zh-CN" sz="2800" kern="100">
                <a:latin typeface="Times New Roman" panose="02020603050405020304"/>
                <a:cs typeface="Times New Roman" panose="02020603050405020304"/>
              </a:rPr>
              <a:t>．民族工业发展适逢良机</a:t>
            </a:r>
            <a:endParaRPr lang="zh-CN" altLang="zh-CN" sz="2800" kern="100">
              <a:effectLst/>
              <a:latin typeface="宋体" panose="02010600030101010101" pitchFamily="2" charset="-122"/>
              <a:cs typeface="Courier New" panose="02070309020205020404"/>
            </a:endParaRPr>
          </a:p>
        </p:txBody>
      </p:sp>
      <p:pic>
        <p:nvPicPr>
          <p:cNvPr id="3"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3675513"/>
            <a:ext cx="1600118"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9060101010101" charset="-122"/>
                <a:cs typeface="Times New Roman" panose="02020603050405020304"/>
              </a:rPr>
              <a:t>答案：</a:t>
            </a:r>
            <a:r>
              <a:rPr lang="en-US" altLang="zh-CN" kern="100">
                <a:latin typeface="Times New Roman" panose="02020603050405020304"/>
                <a:cs typeface="Courier New" panose="02070309020205020404"/>
              </a:rPr>
              <a:t>D</a:t>
            </a:r>
            <a:endParaRPr lang="zh-CN" altLang="zh-CN" kern="100">
              <a:effectLst/>
              <a:latin typeface="宋体" panose="02010600030101010101" pitchFamily="2" charset="-122"/>
              <a:cs typeface="Courier New" panose="02070309020205020404"/>
            </a:endParaRPr>
          </a:p>
        </p:txBody>
      </p:sp>
      <p:sp>
        <p:nvSpPr>
          <p:cNvPr id="5" name="矩形 4" title=""/>
          <p:cNvSpPr/>
          <p:nvPr/>
        </p:nvSpPr>
        <p:spPr>
          <a:xfrm>
            <a:off x="612000" y="4164390"/>
            <a:ext cx="10944000" cy="156966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0000FF"/>
                </a:solidFill>
                <a:latin typeface="Times New Roman" panose="02020603050405020304"/>
                <a:ea typeface="黑体" panose="02010609060101010101" charset="-122"/>
                <a:cs typeface="Times New Roman" panose="02020603050405020304"/>
              </a:rPr>
              <a:t>解析：</a:t>
            </a:r>
            <a:r>
              <a:rPr lang="zh-CN" altLang="zh-CN" kern="100">
                <a:latin typeface="Times New Roman" panose="02020603050405020304"/>
                <a:ea typeface="华文仿宋"/>
                <a:cs typeface="Times New Roman" panose="02020603050405020304"/>
              </a:rPr>
              <a:t>通过题干描述的现象可知，</a:t>
            </a:r>
            <a:r>
              <a:rPr lang="en-US" altLang="zh-CN" kern="100">
                <a:latin typeface="Times New Roman" panose="02020603050405020304"/>
                <a:ea typeface="华文仿宋"/>
                <a:cs typeface="Courier New" panose="02070309020205020404"/>
              </a:rPr>
              <a:t>1912</a:t>
            </a:r>
            <a:r>
              <a:rPr lang="zh-CN" altLang="zh-CN" kern="100">
                <a:latin typeface="Times New Roman" panose="02020603050405020304"/>
                <a:ea typeface="华文仿宋"/>
                <a:cs typeface="Times New Roman" panose="02020603050405020304"/>
              </a:rPr>
              <a:t>～</a:t>
            </a:r>
            <a:r>
              <a:rPr lang="en-US" altLang="zh-CN" kern="100">
                <a:latin typeface="Times New Roman" panose="02020603050405020304"/>
                <a:ea typeface="华文仿宋"/>
                <a:cs typeface="Courier New" panose="02070309020205020404"/>
              </a:rPr>
              <a:t>1921</a:t>
            </a:r>
            <a:r>
              <a:rPr lang="zh-CN" altLang="zh-CN" kern="100">
                <a:latin typeface="Times New Roman" panose="02020603050405020304"/>
                <a:ea typeface="华文仿宋"/>
                <a:cs typeface="Times New Roman" panose="02020603050405020304"/>
              </a:rPr>
              <a:t>年民族资本主义快速发展，结合所学知识可知，这一时期辛亥革命完成，而</a:t>
            </a:r>
            <a:r>
              <a:rPr lang="en-US" altLang="zh-CN" kern="100">
                <a:latin typeface="Times New Roman" panose="02020603050405020304"/>
                <a:ea typeface="华文仿宋"/>
                <a:cs typeface="Courier New" panose="02070309020205020404"/>
              </a:rPr>
              <a:t>1914</a:t>
            </a:r>
            <a:r>
              <a:rPr lang="zh-CN" altLang="zh-CN" kern="100">
                <a:latin typeface="Times New Roman" panose="02020603050405020304"/>
                <a:ea typeface="华文仿宋"/>
                <a:cs typeface="Times New Roman" panose="02020603050405020304"/>
              </a:rPr>
              <a:t>年至</a:t>
            </a:r>
            <a:r>
              <a:rPr lang="en-US" altLang="zh-CN" kern="100">
                <a:latin typeface="Times New Roman" panose="02020603050405020304"/>
                <a:ea typeface="华文仿宋"/>
                <a:cs typeface="Courier New" panose="02070309020205020404"/>
              </a:rPr>
              <a:t>1918</a:t>
            </a:r>
            <a:r>
              <a:rPr lang="zh-CN" altLang="zh-CN" kern="100">
                <a:latin typeface="Times New Roman" panose="02020603050405020304"/>
                <a:ea typeface="华文仿宋"/>
                <a:cs typeface="Times New Roman" panose="02020603050405020304"/>
              </a:rPr>
              <a:t>年适逢一战，民族资本主义发展获得良机，</a:t>
            </a:r>
            <a:r>
              <a:rPr lang="en-US" altLang="zh-CN" kern="100">
                <a:latin typeface="Times New Roman" panose="02020603050405020304"/>
                <a:ea typeface="华文仿宋"/>
                <a:cs typeface="Courier New" panose="02070309020205020404"/>
              </a:rPr>
              <a:t>D</a:t>
            </a:r>
            <a:r>
              <a:rPr lang="zh-CN" altLang="zh-CN" kern="100">
                <a:latin typeface="Times New Roman" panose="02020603050405020304"/>
                <a:ea typeface="华文仿宋"/>
                <a:cs typeface="Times New Roman" panose="02020603050405020304"/>
              </a:rPr>
              <a:t>正确；甲午战后民族资本主义初步发展，</a:t>
            </a:r>
            <a:r>
              <a:rPr lang="en-US" altLang="zh-CN" kern="100">
                <a:latin typeface="Times New Roman" panose="02020603050405020304"/>
                <a:ea typeface="华文仿宋"/>
                <a:cs typeface="Courier New" panose="02070309020205020404"/>
              </a:rPr>
              <a:t>A</a:t>
            </a:r>
            <a:r>
              <a:rPr lang="zh-CN" altLang="zh-CN" kern="100">
                <a:latin typeface="Times New Roman" panose="02020603050405020304"/>
                <a:ea typeface="华文仿宋"/>
                <a:cs typeface="Times New Roman" panose="02020603050405020304"/>
              </a:rPr>
              <a:t>排除；</a:t>
            </a:r>
            <a:r>
              <a:rPr lang="en-US" altLang="zh-CN" kern="100">
                <a:latin typeface="Times New Roman" panose="02020603050405020304"/>
                <a:ea typeface="华文仿宋"/>
                <a:cs typeface="Courier New" panose="02070309020205020404"/>
              </a:rPr>
              <a:t>1912</a:t>
            </a:r>
            <a:r>
              <a:rPr lang="zh-CN" altLang="zh-CN" kern="100">
                <a:latin typeface="Times New Roman" panose="02020603050405020304"/>
                <a:ea typeface="华文仿宋"/>
                <a:cs typeface="Times New Roman" panose="02020603050405020304"/>
              </a:rPr>
              <a:t>年之后清政府已经结束，排除</a:t>
            </a:r>
            <a:r>
              <a:rPr lang="en-US" altLang="zh-CN" kern="100">
                <a:latin typeface="Times New Roman" panose="02020603050405020304"/>
                <a:ea typeface="华文仿宋"/>
                <a:cs typeface="Courier New" panose="02070309020205020404"/>
              </a:rPr>
              <a:t>B</a:t>
            </a:r>
            <a:r>
              <a:rPr lang="zh-CN" altLang="zh-CN" kern="100">
                <a:latin typeface="Times New Roman" panose="02020603050405020304"/>
                <a:ea typeface="华文仿宋"/>
                <a:cs typeface="Times New Roman" panose="02020603050405020304"/>
              </a:rPr>
              <a:t>；</a:t>
            </a:r>
            <a:r>
              <a:rPr lang="en-US" altLang="zh-CN" kern="100">
                <a:latin typeface="Times New Roman" panose="02020603050405020304"/>
                <a:ea typeface="华文仿宋"/>
                <a:cs typeface="Courier New" panose="02070309020205020404"/>
              </a:rPr>
              <a:t>C</a:t>
            </a:r>
            <a:r>
              <a:rPr lang="zh-CN" altLang="zh-CN" kern="100">
                <a:latin typeface="Times New Roman" panose="02020603050405020304"/>
                <a:ea typeface="华文仿宋"/>
                <a:cs typeface="Times New Roman" panose="02020603050405020304"/>
              </a:rPr>
              <a:t>与题干信息不符，排除。</a:t>
            </a:r>
            <a:endParaRPr lang="zh-CN" altLang="zh-CN" kern="100">
              <a:effectLst/>
              <a:latin typeface="宋体" panose="02010600030101010101" pitchFamily="2" charset="-122"/>
              <a:cs typeface="Courier New" panose="02070309020205020404"/>
            </a:endParaRPr>
          </a:p>
        </p:txBody>
      </p:sp>
    </p:spTree>
    <p:custDataLst>
      <p:tags r:id="rId4"/>
    </p:custData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nodeType="clickPar">
                      <p:stCondLst>
                        <p:cond delay="0"/>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 presetClass="exit" presetSubtype="0" dur="1" fill="hold" grpId="1" nodeType="clickEffect">
                                  <p:stCondLst>
                                    <p:cond delay="0"/>
                                  </p:stCondLst>
                                  <p:childTnLst>
                                    <p:set>
                                      <p:cBhvr>
                                        <p:cTn id="19" dur="1" fill="hold">
                                          <p:stCondLst>
                                            <p:cond delay="0"/>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4"/>
                  </p:tgtEl>
                </p:cond>
              </p:nextCondLst>
            </p:seq>
          </p:childTnLst>
        </p:cTn>
      </p:par>
    </p:tnLst>
    <p:bldLst>
      <p:bldP spid="2" grpId="0"/>
      <p:bldP spid="2" grpId="1"/>
      <p:bldP spid="5" grpId="0"/>
      <p:bldP spid="5"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spcAft>
                <a:spcPct val="0"/>
              </a:spcAft>
            </a:pPr>
            <a:r>
              <a:rPr lang="zh-CN" altLang="zh-CN" sz="2800" kern="100">
                <a:cs typeface="Times New Roman" panose="02020603050405020304"/>
              </a:rPr>
              <a:t>『尝试应用』</a:t>
            </a:r>
            <a:endParaRPr lang="zh-CN" altLang="zh-CN" sz="2800" kern="100">
              <a:cs typeface="Times New Roman" panose="020206030504050203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smtClean="0">
                <a:latin typeface="宋体" panose="02010600030101010101" pitchFamily="2" charset="-122"/>
                <a:cs typeface="Courier New" panose="02070309020205020404"/>
              </a:rPr>
              <a:t>．</a:t>
            </a:r>
            <a:r>
              <a:rPr lang="zh-CN" altLang="zh-CN" sz="2800" kern="100" smtClean="0">
                <a:latin typeface="Times New Roman" panose="02020603050405020304"/>
                <a:cs typeface="Times New Roman" panose="02020603050405020304"/>
              </a:rPr>
              <a:t>据</a:t>
            </a:r>
            <a:r>
              <a:rPr lang="zh-CN" altLang="zh-CN" sz="2800" kern="100">
                <a:latin typeface="Times New Roman" panose="02020603050405020304"/>
                <a:cs typeface="Times New Roman" panose="02020603050405020304"/>
              </a:rPr>
              <a:t>史料统计，英格兰和威尔士的人口在</a:t>
            </a:r>
            <a:r>
              <a:rPr lang="en-US" altLang="zh-CN" sz="2800" kern="100">
                <a:latin typeface="Times New Roman" panose="02020603050405020304"/>
                <a:cs typeface="Courier New" panose="02070309020205020404"/>
              </a:rPr>
              <a:t>1700</a:t>
            </a:r>
            <a:r>
              <a:rPr lang="zh-CN" altLang="zh-CN" sz="2800" kern="100">
                <a:latin typeface="Times New Roman" panose="02020603050405020304"/>
                <a:cs typeface="Times New Roman" panose="02020603050405020304"/>
              </a:rPr>
              <a:t>年至</a:t>
            </a:r>
            <a:r>
              <a:rPr lang="en-US" altLang="zh-CN" sz="2800" kern="100">
                <a:latin typeface="Times New Roman" panose="02020603050405020304"/>
                <a:cs typeface="Courier New" panose="02070309020205020404"/>
              </a:rPr>
              <a:t>1741</a:t>
            </a:r>
            <a:r>
              <a:rPr lang="zh-CN" altLang="zh-CN" sz="2800" kern="100">
                <a:latin typeface="Times New Roman" panose="02020603050405020304"/>
                <a:cs typeface="Times New Roman" panose="02020603050405020304"/>
              </a:rPr>
              <a:t>年时，约有</a:t>
            </a:r>
            <a:r>
              <a:rPr lang="en-US" altLang="zh-CN" sz="2800" kern="100">
                <a:latin typeface="Times New Roman" panose="02020603050405020304"/>
                <a:cs typeface="Courier New" panose="02070309020205020404"/>
              </a:rPr>
              <a:t>580</a:t>
            </a:r>
            <a:r>
              <a:rPr lang="zh-CN" altLang="zh-CN" sz="2800" kern="100">
                <a:latin typeface="Times New Roman" panose="02020603050405020304"/>
                <a:cs typeface="Times New Roman" panose="02020603050405020304"/>
              </a:rPr>
              <a:t>万至</a:t>
            </a:r>
            <a:r>
              <a:rPr lang="en-US" altLang="zh-CN" sz="2800" kern="100">
                <a:latin typeface="Times New Roman" panose="02020603050405020304"/>
                <a:cs typeface="Courier New" panose="02070309020205020404"/>
              </a:rPr>
              <a:t>600</a:t>
            </a:r>
            <a:r>
              <a:rPr lang="zh-CN" altLang="zh-CN" sz="2800" kern="100">
                <a:latin typeface="Times New Roman" panose="02020603050405020304"/>
                <a:cs typeface="Times New Roman" panose="02020603050405020304"/>
              </a:rPr>
              <a:t>万，</a:t>
            </a:r>
            <a:r>
              <a:rPr lang="en-US" altLang="zh-CN" sz="2800" kern="100">
                <a:latin typeface="Times New Roman" panose="02020603050405020304"/>
                <a:cs typeface="Courier New" panose="02070309020205020404"/>
              </a:rPr>
              <a:t>1760</a:t>
            </a:r>
            <a:r>
              <a:rPr lang="zh-CN" altLang="zh-CN" sz="2800" kern="100">
                <a:latin typeface="Times New Roman" panose="02020603050405020304"/>
                <a:cs typeface="Times New Roman" panose="02020603050405020304"/>
              </a:rPr>
              <a:t>年为</a:t>
            </a:r>
            <a:r>
              <a:rPr lang="en-US" altLang="zh-CN" sz="2800" kern="100">
                <a:latin typeface="Times New Roman" panose="02020603050405020304"/>
                <a:cs typeface="Courier New" panose="02070309020205020404"/>
              </a:rPr>
              <a:t>666.5</a:t>
            </a:r>
            <a:r>
              <a:rPr lang="zh-CN" altLang="zh-CN" sz="2800" kern="100">
                <a:latin typeface="Times New Roman" panose="02020603050405020304"/>
                <a:cs typeface="Times New Roman" panose="02020603050405020304"/>
              </a:rPr>
              <a:t>万，</a:t>
            </a:r>
            <a:r>
              <a:rPr lang="en-US" altLang="zh-CN" sz="2800" kern="100">
                <a:latin typeface="Times New Roman" panose="02020603050405020304"/>
                <a:cs typeface="Courier New" panose="02070309020205020404"/>
              </a:rPr>
              <a:t>1790</a:t>
            </a:r>
            <a:r>
              <a:rPr lang="zh-CN" altLang="zh-CN" sz="2800" kern="100">
                <a:latin typeface="Times New Roman" panose="02020603050405020304"/>
                <a:cs typeface="Times New Roman" panose="02020603050405020304"/>
              </a:rPr>
              <a:t>年则达到了</a:t>
            </a:r>
            <a:r>
              <a:rPr lang="en-US" altLang="zh-CN" sz="2800" kern="100">
                <a:latin typeface="Times New Roman" panose="02020603050405020304"/>
                <a:cs typeface="Courier New" panose="02070309020205020404"/>
              </a:rPr>
              <a:t>821.6</a:t>
            </a:r>
            <a:r>
              <a:rPr lang="zh-CN" altLang="zh-CN" sz="2800" kern="100">
                <a:latin typeface="Times New Roman" panose="02020603050405020304"/>
                <a:cs typeface="Times New Roman" panose="02020603050405020304"/>
              </a:rPr>
              <a:t>万。其中人口中的</a:t>
            </a:r>
            <a:r>
              <a:rPr lang="en-US" altLang="zh-CN" sz="2800" kern="100">
                <a:latin typeface="Times New Roman" panose="02020603050405020304"/>
                <a:cs typeface="Courier New" panose="02070309020205020404"/>
              </a:rPr>
              <a:t>70%</a:t>
            </a:r>
            <a:r>
              <a:rPr lang="zh-CN" altLang="zh-CN" sz="2800" kern="100">
                <a:latin typeface="Times New Roman" panose="02020603050405020304"/>
                <a:cs typeface="Times New Roman" panose="02020603050405020304"/>
              </a:rPr>
              <a:t>至</a:t>
            </a:r>
            <a:r>
              <a:rPr lang="en-US" altLang="zh-CN" sz="2800" kern="100">
                <a:latin typeface="Times New Roman" panose="02020603050405020304"/>
                <a:cs typeface="Courier New" panose="02070309020205020404"/>
              </a:rPr>
              <a:t>90%</a:t>
            </a:r>
            <a:r>
              <a:rPr lang="zh-CN" altLang="zh-CN" sz="2800" kern="100">
                <a:latin typeface="Times New Roman" panose="02020603050405020304"/>
                <a:cs typeface="Times New Roman" panose="02020603050405020304"/>
              </a:rPr>
              <a:t>都是在</a:t>
            </a:r>
            <a:r>
              <a:rPr lang="en-US" altLang="zh-CN" sz="2800" kern="100">
                <a:latin typeface="Times New Roman" panose="02020603050405020304"/>
                <a:cs typeface="Courier New" panose="02070309020205020404"/>
              </a:rPr>
              <a:t>18</a:t>
            </a:r>
            <a:r>
              <a:rPr lang="zh-CN" altLang="zh-CN" sz="2800" kern="100">
                <a:latin typeface="Times New Roman" panose="02020603050405020304"/>
                <a:cs typeface="Times New Roman" panose="02020603050405020304"/>
              </a:rPr>
              <a:t>世纪下半期增长的。由此可知，上述变化</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．得益于英国资产阶级代议制的确立</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．成为英国工业革命的强大推动力</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C</a:t>
            </a:r>
            <a:r>
              <a:rPr lang="zh-CN" altLang="zh-CN" sz="2800" kern="100">
                <a:latin typeface="Times New Roman" panose="02020603050405020304"/>
                <a:cs typeface="Times New Roman" panose="02020603050405020304"/>
              </a:rPr>
              <a:t>．导致了英国社会阶级结构的变动</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D</a:t>
            </a:r>
            <a:r>
              <a:rPr lang="zh-CN" altLang="zh-CN" sz="2800" kern="100">
                <a:latin typeface="Times New Roman" panose="02020603050405020304"/>
                <a:cs typeface="Times New Roman" panose="02020603050405020304"/>
              </a:rPr>
              <a:t>．促使英国开始走上对外殖民道路</a:t>
            </a:r>
            <a:endParaRPr lang="zh-CN" altLang="zh-CN" sz="2800" kern="100">
              <a:effectLst/>
              <a:latin typeface="宋体" panose="02010600030101010101" pitchFamily="2" charset="-122"/>
              <a:cs typeface="Courier New" panose="02070309020205020404"/>
            </a:endParaRPr>
          </a:p>
        </p:txBody>
      </p:sp>
      <p:pic>
        <p:nvPicPr>
          <p:cNvPr id="3"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4725938"/>
            <a:ext cx="15824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9060101010101" charset="-122"/>
                <a:cs typeface="Times New Roman" panose="02020603050405020304"/>
              </a:rPr>
              <a:t>答案：</a:t>
            </a:r>
            <a:r>
              <a:rPr lang="en-US" altLang="zh-CN" kern="100">
                <a:latin typeface="Times New Roman" panose="02020603050405020304"/>
                <a:cs typeface="Courier New" panose="02070309020205020404"/>
              </a:rPr>
              <a:t>B</a:t>
            </a:r>
            <a:endParaRPr lang="zh-CN" altLang="zh-CN" kern="100">
              <a:effectLst/>
              <a:latin typeface="宋体" panose="02010600030101010101" pitchFamily="2" charset="-122"/>
              <a:cs typeface="Courier New" panose="02070309020205020404"/>
            </a:endParaRPr>
          </a:p>
        </p:txBody>
      </p:sp>
    </p:spTree>
    <p:custDataLst>
      <p:tags r:id="rId4"/>
    </p:custData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solidFill>
                <a:srgbClr val="0000FF"/>
              </a:solidFill>
              <a:latin typeface="Times New Roman" panose="02020603050405020304"/>
              <a:ea typeface="黑体" panose="02010609060101010101" charset="-122"/>
              <a:cs typeface="Times New Roman" panose="02020603050405020304"/>
            </a:endParaRPr>
          </a:p>
          <a:p>
            <a:pPr indent="266700" algn="just">
              <a:spcAft>
                <a:spcPct val="0"/>
              </a:spcAft>
            </a:pPr>
            <a:endParaRPr lang="en-US" altLang="zh-CN" sz="2800" kern="100">
              <a:solidFill>
                <a:srgbClr val="0000FF"/>
              </a:solidFill>
              <a:latin typeface="Times New Roman" panose="02020603050405020304"/>
              <a:ea typeface="黑体" panose="02010609060101010101" charset="-122"/>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ea typeface="黑体" panose="02010609060101010101" charset="-122"/>
                <a:cs typeface="Times New Roman" panose="02020603050405020304"/>
              </a:rPr>
              <a:t>解析</a:t>
            </a:r>
            <a:r>
              <a:rPr lang="zh-CN" altLang="zh-CN" sz="2800" kern="100">
                <a:solidFill>
                  <a:srgbClr val="0000FF"/>
                </a:solidFill>
                <a:latin typeface="Times New Roman" panose="02020603050405020304"/>
                <a:ea typeface="黑体" panose="02010609060101010101" charset="-122"/>
                <a:cs typeface="Times New Roman" panose="02020603050405020304"/>
              </a:rPr>
              <a:t>：</a:t>
            </a:r>
            <a:r>
              <a:rPr lang="zh-CN" altLang="zh-CN" sz="2800" kern="100">
                <a:latin typeface="Times New Roman" panose="02020603050405020304"/>
                <a:ea typeface="华文仿宋"/>
                <a:cs typeface="Times New Roman" panose="02020603050405020304"/>
              </a:rPr>
              <a:t>根据材料可知，</a:t>
            </a:r>
            <a:r>
              <a:rPr lang="en-US" altLang="zh-CN" sz="2800" kern="100">
                <a:latin typeface="Times New Roman" panose="02020603050405020304"/>
                <a:ea typeface="华文仿宋"/>
                <a:cs typeface="Courier New" panose="02070309020205020404"/>
              </a:rPr>
              <a:t>18</a:t>
            </a:r>
            <a:r>
              <a:rPr lang="zh-CN" altLang="zh-CN" sz="2800" kern="100">
                <a:latin typeface="Times New Roman" panose="02020603050405020304"/>
                <a:ea typeface="华文仿宋"/>
                <a:cs typeface="Times New Roman" panose="02020603050405020304"/>
              </a:rPr>
              <a:t>世纪英国人口的增长速度明显加快，在工业革命以前和初期，工业的发展促使人口大量增长，人口的增长又成为工业革命的强大推动力，</a:t>
            </a:r>
            <a:r>
              <a:rPr lang="en-US" altLang="zh-CN" sz="2800" kern="100">
                <a:latin typeface="Times New Roman" panose="02020603050405020304"/>
                <a:ea typeface="华文仿宋"/>
                <a:cs typeface="Courier New" panose="02070309020205020404"/>
              </a:rPr>
              <a:t>B</a:t>
            </a:r>
            <a:r>
              <a:rPr lang="zh-CN" altLang="zh-CN" sz="2800" kern="100">
                <a:latin typeface="Times New Roman" panose="02020603050405020304"/>
                <a:ea typeface="华文仿宋"/>
                <a:cs typeface="Times New Roman" panose="02020603050405020304"/>
              </a:rPr>
              <a:t>项正确；材料未体现英国工业革命得益于英国资产阶级代议制的确立，排除</a:t>
            </a:r>
            <a:r>
              <a:rPr lang="en-US" altLang="zh-CN" sz="2800" kern="100">
                <a:latin typeface="Times New Roman" panose="02020603050405020304"/>
                <a:ea typeface="华文仿宋"/>
                <a:cs typeface="Courier New" panose="02070309020205020404"/>
              </a:rPr>
              <a:t>A</a:t>
            </a:r>
            <a:r>
              <a:rPr lang="zh-CN" altLang="zh-CN" sz="2800" kern="100">
                <a:latin typeface="Times New Roman" panose="02020603050405020304"/>
                <a:ea typeface="华文仿宋"/>
                <a:cs typeface="Times New Roman" panose="02020603050405020304"/>
              </a:rPr>
              <a:t>项；依据材料中英国人口的增长无法推断出导致了英国社会阶级结构的变动，排除</a:t>
            </a:r>
            <a:r>
              <a:rPr lang="en-US" altLang="zh-CN" sz="2800" kern="100">
                <a:latin typeface="Times New Roman" panose="02020603050405020304"/>
                <a:ea typeface="华文仿宋"/>
                <a:cs typeface="Courier New" panose="02070309020205020404"/>
              </a:rPr>
              <a:t>C</a:t>
            </a:r>
            <a:r>
              <a:rPr lang="zh-CN" altLang="zh-CN" sz="2800" kern="100">
                <a:latin typeface="Times New Roman" panose="02020603050405020304"/>
                <a:ea typeface="华文仿宋"/>
                <a:cs typeface="Times New Roman" panose="02020603050405020304"/>
              </a:rPr>
              <a:t>项；英国开始走上对外殖民扩张的道路始于</a:t>
            </a:r>
            <a:r>
              <a:rPr lang="en-US" altLang="zh-CN" sz="2800" kern="100">
                <a:latin typeface="Times New Roman" panose="02020603050405020304"/>
                <a:ea typeface="华文仿宋"/>
                <a:cs typeface="Courier New" panose="02070309020205020404"/>
              </a:rPr>
              <a:t>16</a:t>
            </a:r>
            <a:r>
              <a:rPr lang="zh-CN" altLang="zh-CN" sz="2800" kern="100">
                <a:latin typeface="Times New Roman" panose="02020603050405020304"/>
                <a:ea typeface="华文仿宋"/>
                <a:cs typeface="Times New Roman" panose="02020603050405020304"/>
              </a:rPr>
              <a:t>～</a:t>
            </a:r>
            <a:r>
              <a:rPr lang="en-US" altLang="zh-CN" sz="2800" kern="100">
                <a:latin typeface="Times New Roman" panose="02020603050405020304"/>
                <a:ea typeface="华文仿宋"/>
                <a:cs typeface="Courier New" panose="02070309020205020404"/>
              </a:rPr>
              <a:t>17</a:t>
            </a:r>
            <a:r>
              <a:rPr lang="zh-CN" altLang="zh-CN" sz="2800" kern="100">
                <a:latin typeface="Times New Roman" panose="02020603050405020304"/>
                <a:ea typeface="华文仿宋"/>
                <a:cs typeface="Times New Roman" panose="02020603050405020304"/>
              </a:rPr>
              <a:t>世纪，与材料时间不符，排除</a:t>
            </a:r>
            <a:r>
              <a:rPr lang="en-US" altLang="zh-CN" sz="2800" kern="100">
                <a:latin typeface="Times New Roman" panose="02020603050405020304"/>
                <a:ea typeface="华文仿宋"/>
                <a:cs typeface="Courier New" panose="02070309020205020404"/>
              </a:rPr>
              <a:t>D</a:t>
            </a:r>
            <a:r>
              <a:rPr lang="zh-CN" altLang="zh-CN" sz="2800" kern="100">
                <a:latin typeface="Times New Roman" panose="02020603050405020304"/>
                <a:ea typeface="华文仿宋"/>
                <a:cs typeface="Times New Roman" panose="02020603050405020304"/>
              </a:rPr>
              <a:t>项。</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6000"/>
              </a:lnSpc>
              <a:spcBef>
                <a:spcPts val="1400"/>
              </a:spcBef>
              <a:spcAft>
                <a:spcPts val="1450"/>
              </a:spcAft>
            </a:pPr>
            <a:r>
              <a:rPr lang="zh-CN" altLang="zh-CN" sz="2800" b="1" kern="100">
                <a:latin typeface="Times New Roman" panose="02020603050405020304"/>
                <a:cs typeface="Times New Roman" panose="02020603050405020304"/>
              </a:rPr>
              <a:t>史法二　历史比较——</a:t>
            </a:r>
            <a:r>
              <a:rPr lang="zh-CN" altLang="zh-CN" sz="2800" b="1" kern="100">
                <a:latin typeface="Cambria" panose="02040503050406030204"/>
                <a:cs typeface="Times New Roman" panose="02020603050405020304"/>
              </a:rPr>
              <a:t>“</a:t>
            </a:r>
            <a:r>
              <a:rPr lang="zh-CN" altLang="zh-CN" sz="2800" b="1" kern="100">
                <a:latin typeface="Times New Roman" panose="02020603050405020304"/>
                <a:cs typeface="Times New Roman" panose="02020603050405020304"/>
              </a:rPr>
              <a:t>横向比较</a:t>
            </a:r>
            <a:r>
              <a:rPr lang="zh-CN" altLang="zh-CN" sz="2800" b="1" kern="100">
                <a:latin typeface="Cambria" panose="02040503050406030204"/>
                <a:cs typeface="Times New Roman" panose="02020603050405020304"/>
              </a:rPr>
              <a:t>”“</a:t>
            </a:r>
            <a:r>
              <a:rPr lang="zh-CN" altLang="zh-CN" sz="2800" b="1" kern="100">
                <a:latin typeface="Times New Roman" panose="02020603050405020304"/>
                <a:cs typeface="Times New Roman" panose="02020603050405020304"/>
              </a:rPr>
              <a:t>纵向比较</a:t>
            </a:r>
            <a:r>
              <a:rPr lang="zh-CN" altLang="zh-CN" sz="2800" b="1" kern="100">
                <a:latin typeface="Cambria" panose="02040503050406030204"/>
                <a:cs typeface="Times New Roman" panose="02020603050405020304"/>
              </a:rPr>
              <a:t>”</a:t>
            </a:r>
            <a:r>
              <a:rPr lang="zh-CN" altLang="zh-CN" sz="2800" b="1" kern="100">
                <a:latin typeface="Times New Roman" panose="02020603050405020304"/>
                <a:cs typeface="Times New Roman" panose="02020603050405020304"/>
              </a:rPr>
              <a:t>，让你快得分</a:t>
            </a:r>
            <a:endParaRPr lang="zh-CN" altLang="zh-CN" sz="2800" b="1" kern="100">
              <a:latin typeface="Cambria" panose="02040503050406030204"/>
              <a:cs typeface="Times New Roman" panose="02020603050405020304"/>
            </a:endParaRPr>
          </a:p>
          <a:p>
            <a:pPr algn="just">
              <a:spcAft>
                <a:spcPct val="0"/>
              </a:spcAft>
            </a:pPr>
            <a:r>
              <a:rPr lang="zh-CN" altLang="zh-CN" sz="2800" kern="100">
                <a:cs typeface="Times New Roman" panose="02020603050405020304"/>
              </a:rPr>
              <a:t>『方法阐释』</a:t>
            </a:r>
            <a:endParaRPr lang="zh-CN" altLang="zh-CN" sz="2800" kern="100">
              <a:cs typeface="Times New Roman" panose="02020603050405020304"/>
            </a:endParaRPr>
          </a:p>
          <a:p>
            <a:pPr indent="266700" algn="just">
              <a:spcAft>
                <a:spcPct val="0"/>
              </a:spcAft>
            </a:pPr>
            <a:r>
              <a:rPr lang="zh-CN" altLang="zh-CN" sz="2800" kern="100">
                <a:latin typeface="Times New Roman" panose="02020603050405020304"/>
                <a:cs typeface="Times New Roman" panose="02020603050405020304"/>
              </a:rPr>
              <a:t>历史比较研究是指把两种或两种以上的同类史实进行鉴别、分析的一种思维方法。比较法包括以空间为准的横向比较和以时间为序的纵向比较。</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横向比较，是对同时并存的同类事物的不同对象在同一标准的条件下进行比较的一种手段，主要是从空间角度，对不同民族、不同地域、不同国家的历史现象进行比较。通过以上的横向比较，从相同之处出发，寻求其中的差异，进而揭示其内在的规律，从而促进自身知识同化和能力的形成，以便从整体上来把握历史的发展</a:t>
            </a:r>
            <a:r>
              <a:rPr lang="zh-CN" altLang="zh-CN" sz="2800" kern="100" smtClean="0">
                <a:latin typeface="Times New Roman" panose="02020603050405020304"/>
                <a:cs typeface="Times New Roman" panose="02020603050405020304"/>
              </a:rPr>
              <a:t>。</a:t>
            </a:r>
            <a:endParaRPr lang="zh-CN" altLang="zh-CN" sz="2800" kern="100">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indent="266700" algn="just"/>
            <a:endParaRPr lang="en-US" altLang="zh-CN" sz="2800" kern="100" smtClean="0">
              <a:solidFill>
                <a:prstClr val="black"/>
              </a:solidFill>
              <a:latin typeface="Times New Roman" panose="02020603050405020304"/>
              <a:cs typeface="Times New Roman" panose="02020603050405020304"/>
            </a:endParaRPr>
          </a:p>
          <a:p>
            <a:pPr lvl="0" indent="266700" algn="just"/>
            <a:endParaRPr lang="en-US" altLang="zh-CN" sz="2800" kern="100">
              <a:solidFill>
                <a:prstClr val="black"/>
              </a:solidFill>
              <a:latin typeface="Times New Roman" panose="02020603050405020304"/>
              <a:cs typeface="Times New Roman" panose="02020603050405020304"/>
            </a:endParaRPr>
          </a:p>
          <a:p>
            <a:pPr lvl="0" indent="266700" algn="just"/>
            <a:r>
              <a:rPr lang="zh-CN" altLang="zh-CN" sz="2800" kern="100" smtClean="0">
                <a:solidFill>
                  <a:prstClr val="black"/>
                </a:solidFill>
                <a:latin typeface="Times New Roman" panose="02020603050405020304"/>
                <a:cs typeface="Times New Roman" panose="02020603050405020304"/>
              </a:rPr>
              <a:t>纵向</a:t>
            </a:r>
            <a:r>
              <a:rPr lang="zh-CN" altLang="zh-CN" sz="2800" kern="100">
                <a:solidFill>
                  <a:prstClr val="black"/>
                </a:solidFill>
                <a:latin typeface="Times New Roman" panose="02020603050405020304"/>
                <a:cs typeface="Times New Roman" panose="02020603050405020304"/>
              </a:rPr>
              <a:t>比较主要是从时间角度，对同一民族、同一区域、同一国家的不同历史时期、不同历史阶段、不同发展层次的历史现象进行比较。通过比较同一事物在不同时期的形态，从而认识事物的发展变化过程，揭示事物的发展规律。比较是理解此事物不同于彼事物的</a:t>
            </a:r>
            <a:r>
              <a:rPr lang="zh-CN" altLang="zh-CN" sz="2800" kern="100">
                <a:solidFill>
                  <a:prstClr val="black"/>
                </a:solidFill>
                <a:latin typeface="宋体" panose="02010600030101010101" pitchFamily="2" charset="-122"/>
                <a:cs typeface="Times New Roman" panose="02020603050405020304"/>
              </a:rPr>
              <a:t>“</a:t>
            </a:r>
            <a:r>
              <a:rPr lang="zh-CN" altLang="zh-CN" sz="2800" kern="100">
                <a:solidFill>
                  <a:prstClr val="black"/>
                </a:solidFill>
                <a:latin typeface="Times New Roman" panose="02020603050405020304"/>
                <a:cs typeface="Times New Roman" panose="02020603050405020304"/>
              </a:rPr>
              <a:t>钥匙</a:t>
            </a:r>
            <a:r>
              <a:rPr lang="zh-CN" altLang="zh-CN" sz="2800" kern="100">
                <a:solidFill>
                  <a:prstClr val="black"/>
                </a:solidFill>
                <a:latin typeface="宋体" panose="02010600030101010101" pitchFamily="2" charset="-122"/>
                <a:cs typeface="Times New Roman" panose="02020603050405020304"/>
              </a:rPr>
              <a:t>”</a:t>
            </a:r>
            <a:r>
              <a:rPr lang="zh-CN" altLang="zh-CN" sz="2800" kern="100">
                <a:solidFill>
                  <a:prstClr val="black"/>
                </a:solidFill>
                <a:latin typeface="Times New Roman" panose="02020603050405020304"/>
                <a:cs typeface="Times New Roman" panose="02020603050405020304"/>
              </a:rPr>
              <a:t>，它既是一种高考测试所需的能力要求，更是一种进行历史研究的思维方法。</a:t>
            </a:r>
            <a:endParaRPr lang="zh-CN" altLang="zh-CN" sz="2800" kern="100">
              <a:solidFill>
                <a:prstClr val="black"/>
              </a:solidFill>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spcAft>
                <a:spcPct val="0"/>
              </a:spcAft>
            </a:pPr>
            <a:r>
              <a:rPr lang="zh-CN" altLang="zh-CN" sz="2800" kern="100">
                <a:cs typeface="Times New Roman" panose="02020603050405020304"/>
              </a:rPr>
              <a:t>『方法感悟』</a:t>
            </a:r>
            <a:endParaRPr lang="zh-CN" altLang="zh-CN" sz="2800" kern="100">
              <a:cs typeface="Times New Roman" panose="02020603050405020304"/>
            </a:endParaRPr>
          </a:p>
          <a:p>
            <a:pPr indent="266700" algn="just">
              <a:spcAft>
                <a:spcPct val="0"/>
              </a:spcAft>
            </a:pPr>
            <a:r>
              <a:rPr lang="zh-CN" altLang="zh-CN" sz="2800" kern="100">
                <a:latin typeface="Times New Roman" panose="02020603050405020304"/>
                <a:cs typeface="Times New Roman" panose="02020603050405020304"/>
              </a:rPr>
              <a:t>在历史研究中运用比较法，可以帮助从众多的历史现象中找出共同点和差异点，也可以从拥有共同本质的现象中找到各自的特点及其表现形式。通过横向的比较，可以使我们从多个角度去审视问题，从而得出不同的结论，增加对历史事件和历史发展的综合分析能力。从横向比较中发现历史发展中的区域性异同，可以克服历史研究中的片面性。从历史的纵向联系中可以发现、揭示社会历史的演变规律。从纵向与横向的综合比较中，可以从更高的全方位角度整体把握历史的进程。</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史料一</a:t>
            </a:r>
            <a:r>
              <a:rPr lang="zh-CN" altLang="zh-CN" sz="2800" kern="100">
                <a:latin typeface="Times New Roman" panose="02020603050405020304"/>
                <a:ea typeface="华文楷体"/>
                <a:cs typeface="Times New Roman" panose="02020603050405020304"/>
              </a:rPr>
              <a:t>　苏格拉底将哲学从天上召回人间，建立了一种理性主义道德哲学，旨在改善人的灵魂，复兴城邦。诚如当时著名的政治家子产所说的</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天道远，人道迩</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，孔子罕论形而上的天道，认为当务之急是研究人自身，矫正人性堕落，他创建仁学，探究人性，游说列国诸侯，以求重建合</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礼</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的社会秩序和行为规范。</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史料二</a:t>
            </a:r>
            <a:r>
              <a:rPr lang="zh-CN" altLang="zh-CN" sz="2800" kern="100">
                <a:latin typeface="Times New Roman" panose="02020603050405020304"/>
                <a:ea typeface="华文楷体"/>
                <a:cs typeface="Times New Roman" panose="02020603050405020304"/>
              </a:rPr>
              <a:t>　孔子开创中国的</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私学</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有教无类</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，门生三千，培育了许多政治才俊和弘扬儒学的学者。苏格拉底自喻为</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牛虻</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，整日里</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到处不停息地激励、劝说、批评</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，为了刺激、觉醒雅典</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这匹已趋怠惰的壮马</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。众多钦羡他的人从希腊诸城邦来到雅典投到他的门下，他培育了希腊古典哲学的众多精英。</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以上均引自叶秀山、王树人总主编《西方哲学史》第二卷</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黑体" panose="02010609060101010101" charset="-122"/>
              <a:cs typeface="Times New Roman" panose="02020603050405020304"/>
            </a:endParaRPr>
          </a:p>
          <a:p>
            <a:pPr indent="266700" algn="just">
              <a:spcAft>
                <a:spcPct val="0"/>
              </a:spcAft>
            </a:pPr>
            <a:r>
              <a:rPr lang="zh-CN" altLang="zh-CN" sz="2800" kern="100" smtClean="0">
                <a:latin typeface="Times New Roman" panose="02020603050405020304"/>
                <a:ea typeface="黑体" panose="02010609060101010101" charset="-122"/>
                <a:cs typeface="Times New Roman" panose="02020603050405020304"/>
              </a:rPr>
              <a:t>横向</a:t>
            </a:r>
            <a:r>
              <a:rPr lang="zh-CN" altLang="zh-CN" sz="2800" kern="100">
                <a:latin typeface="Times New Roman" panose="02020603050405020304"/>
                <a:ea typeface="黑体" panose="02010609060101010101" charset="-122"/>
                <a:cs typeface="Times New Roman" panose="02020603050405020304"/>
              </a:rPr>
              <a:t>比较</a:t>
            </a:r>
            <a:r>
              <a:rPr lang="zh-CN" altLang="zh-CN" sz="2800" kern="100">
                <a:latin typeface="Times New Roman" panose="02020603050405020304"/>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孔子和苏格拉底是同时代的东西方先哲，都创建了以伦理为核心内容的新哲学，深刻影响了中西文化的历史进程。</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孔子和苏格拉底都是教育家和道德师表，孔子培育了很多弘扬儒学的学者，苏格拉底培育了希腊古典哲学的众多精英。</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史料三</a:t>
            </a:r>
            <a:r>
              <a:rPr lang="zh-CN" altLang="zh-CN" sz="2800" kern="100">
                <a:latin typeface="Times New Roman" panose="02020603050405020304"/>
                <a:ea typeface="华文楷体"/>
                <a:cs typeface="Times New Roman" panose="02020603050405020304"/>
              </a:rPr>
              <a:t>　意大利人文主义者阿尔贝蒂认为，财富的日益增长是家庭幸福生活的重要组成部分，一个家庭应当修建和装饰自己的房子，拥有珍贵的书籍和健壮的马匹。加尔文认为基督教学说必须适应经济生活的需要，每一个基督徒都可以通过自己在现世的勤奋劳作与成功来证明自己是上帝的</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选民</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。启蒙运动时期，法国有学者认为，经济也存在一套自然法则，那就是供给与需求。当政府对经济行为干预最小之时，这些法则运行得最好。</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摘编自裔昭印主编《世界文化史》</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增订版</a:t>
            </a:r>
            <a:r>
              <a:rPr lang="en-US" altLang="zh-CN" sz="2800" kern="100">
                <a:latin typeface="Times New Roman" panose="02020603050405020304"/>
                <a:cs typeface="Courier New" panose="02070309020205020404"/>
              </a:rPr>
              <a:t>)</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黑体" panose="02010609060101010101" charset="-122"/>
              <a:cs typeface="Times New Roman" panose="02020603050405020304"/>
            </a:endParaRPr>
          </a:p>
          <a:p>
            <a:pPr indent="266700" algn="just">
              <a:spcAft>
                <a:spcPct val="0"/>
              </a:spcAft>
            </a:pPr>
            <a:r>
              <a:rPr lang="zh-CN" altLang="zh-CN" sz="2800" kern="100" smtClean="0">
                <a:latin typeface="Times New Roman" panose="02020603050405020304"/>
                <a:ea typeface="黑体" panose="02010609060101010101" charset="-122"/>
                <a:cs typeface="Times New Roman" panose="02020603050405020304"/>
              </a:rPr>
              <a:t>纵向</a:t>
            </a:r>
            <a:r>
              <a:rPr lang="zh-CN" altLang="zh-CN" sz="2800" kern="100">
                <a:latin typeface="Times New Roman" panose="02020603050405020304"/>
                <a:ea typeface="黑体" panose="02010609060101010101" charset="-122"/>
                <a:cs typeface="Times New Roman" panose="02020603050405020304"/>
              </a:rPr>
              <a:t>比较</a:t>
            </a:r>
            <a:r>
              <a:rPr lang="zh-CN" altLang="zh-CN" sz="2800" kern="100">
                <a:latin typeface="Times New Roman" panose="02020603050405020304"/>
                <a:cs typeface="Times New Roman" panose="02020603050405020304"/>
              </a:rPr>
              <a:t>：史料中文艺复兴时期的人文主义者认为</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财富的日益增长是家庭幸福的重要组成部分</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；宗教改革时的加尔文认为</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必须适应经济生活的需要</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；启蒙运动时期，法国有学者认为</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当政府对经济行为干预最小之时</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最好</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，纵向比较这些观点可以看出：文艺复兴时的人文主义者鼓励追求财富，宗教改革的加尔文主张适应现世生活，启蒙运动时期的学者提倡个人奋斗。这些基本观点都反映了共同的人文主义精神。</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9060101010101" charset="-122"/>
                <a:cs typeface="Courier New" panose="02070309020205020404"/>
              </a:rPr>
              <a:t>[</a:t>
            </a:r>
            <a:r>
              <a:rPr lang="zh-CN" altLang="zh-CN" sz="2800" kern="100">
                <a:latin typeface="Times New Roman" panose="02020603050405020304"/>
                <a:ea typeface="黑体" panose="02010609060101010101" charset="-122"/>
                <a:cs typeface="Times New Roman" panose="02020603050405020304"/>
              </a:rPr>
              <a:t>典例</a:t>
            </a:r>
            <a:r>
              <a:rPr lang="en-US" altLang="zh-CN" sz="2800" kern="100">
                <a:latin typeface="Times New Roman" panose="02020603050405020304"/>
                <a:ea typeface="黑体" panose="02010609060101010101" charset="-122"/>
                <a:cs typeface="Courier New" panose="02070309020205020404"/>
              </a:rPr>
              <a:t>]</a:t>
            </a:r>
            <a:r>
              <a:rPr lang="zh-CN" altLang="zh-CN" sz="2800" kern="100">
                <a:latin typeface="Times New Roman" panose="02020603050405020304"/>
                <a:cs typeface="Times New Roman" panose="02020603050405020304"/>
              </a:rPr>
              <a:t>　</a:t>
            </a:r>
            <a:r>
              <a:rPr lang="zh-CN" altLang="zh-CN" sz="2800" kern="100" smtClean="0">
                <a:latin typeface="Times New Roman" panose="02020603050405020304"/>
                <a:cs typeface="Times New Roman" panose="02020603050405020304"/>
              </a:rPr>
              <a:t>阅读</a:t>
            </a:r>
            <a:r>
              <a:rPr lang="zh-CN" altLang="zh-CN" sz="2800" kern="100">
                <a:latin typeface="Times New Roman" panose="02020603050405020304"/>
                <a:cs typeface="Times New Roman" panose="02020603050405020304"/>
              </a:rPr>
              <a:t>材料，完成下列要求。</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材料一　</a:t>
            </a:r>
            <a:r>
              <a:rPr lang="zh-CN" altLang="zh-CN" sz="2800" kern="100">
                <a:latin typeface="Times New Roman" panose="02020603050405020304"/>
                <a:ea typeface="华文楷体"/>
                <a:cs typeface="Times New Roman" panose="02020603050405020304"/>
              </a:rPr>
              <a:t>公元前</a:t>
            </a:r>
            <a:r>
              <a:rPr lang="en-US" altLang="zh-CN" sz="2800" kern="100">
                <a:latin typeface="Times New Roman" panose="02020603050405020304"/>
                <a:ea typeface="华文楷体"/>
                <a:cs typeface="Courier New" panose="02070309020205020404"/>
              </a:rPr>
              <a:t>227</a:t>
            </a:r>
            <a:r>
              <a:rPr lang="zh-CN" altLang="zh-CN" sz="2800" kern="100">
                <a:latin typeface="Times New Roman" panose="02020603050405020304"/>
                <a:ea typeface="华文楷体"/>
                <a:cs typeface="Times New Roman" panose="02020603050405020304"/>
              </a:rPr>
              <a:t>年，罗马建立第一个行省，之后，随着罗马海外征服的范围不断扩大，行省数目大为增加，行省制成为罗马统治海外领地的重要制度。公元前</a:t>
            </a:r>
            <a:r>
              <a:rPr lang="en-US" altLang="zh-CN" sz="2800" kern="100">
                <a:latin typeface="Times New Roman" panose="02020603050405020304"/>
                <a:ea typeface="华文楷体"/>
                <a:cs typeface="Courier New" panose="02070309020205020404"/>
              </a:rPr>
              <a:t>27</a:t>
            </a:r>
            <a:r>
              <a:rPr lang="zh-CN" altLang="zh-CN" sz="2800" kern="100">
                <a:latin typeface="Times New Roman" panose="02020603050405020304"/>
                <a:ea typeface="华文楷体"/>
                <a:cs typeface="Times New Roman" panose="02020603050405020304"/>
              </a:rPr>
              <a:t>年，罗马帝国建立后，行省制度趋于完善。长期的战争以及行省需要重兵驻扎，从而为军阀的出现提供了条件。行省制的发展，破坏了罗马城邦的社会政治经济基础，即与氏族血缘关系有联系的具有闭塞性质的罗马公民集体，以及罗马公民权与土地占有权和服兵役权三者的结合，最终导致罗马城邦走向崩溃。</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华文楷体"/>
                <a:cs typeface="Times New Roman" panose="02020603050405020304"/>
              </a:rPr>
              <a:t>古代中国的县出现在春秋时期。战国时期，秦国对外扩张活动不断加剧，县的数目也越来越多。郡大概到春秋末期才出现，秦国郡辖县制度的形成，大概要到战国末期。秦帝国建立后，废除分封制，确立郡县制为帝国的地方行政制度。</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材料二　</a:t>
            </a:r>
            <a:r>
              <a:rPr lang="zh-CN" altLang="zh-CN" sz="2800" kern="100">
                <a:latin typeface="Times New Roman" panose="02020603050405020304"/>
                <a:ea typeface="华文楷体"/>
                <a:cs typeface="Times New Roman" panose="02020603050405020304"/>
              </a:rPr>
              <a:t>在秦汉帝国，氏族血缘关系残余被较为彻底地铲除，但罗马帝国则长期残存。罗马与秦汉的专制政体有明显的不同之处。秦汉郡县的机构庞大，管理范围涉及诸多方面。但尽管秦汉郡县机构复杂，人员众多，管理层次却是相当分明的。而罗马行省机构则远不及秦汉帝国那样复杂。罗马行省之下为城市，由于城市具有自治或半自治的性质，所以行省机构设置简单，官吏人数不多。罗马行省主要负责税收、司法和治安等方面事务，远不及秦汉郡县管辖得那样广泛。尽管随着罗马帝国的发展，中央政府对行省的控制不断加强，但罗马行省始终没有形成层次分明的管理机构。</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以上材料均摘编自易宁《秦汉郡县制、罗马行省制与古代中西文明的特点》</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根据材料一、二并结合所学知识，解析秦汉郡县制和罗马帝国行省制建立的相同之处。</a:t>
            </a:r>
            <a:endParaRPr lang="zh-CN" altLang="zh-CN" sz="2800" kern="100">
              <a:effectLst/>
              <a:latin typeface="宋体" panose="02010600030101010101" pitchFamily="2" charset="-122"/>
              <a:cs typeface="Courier New" panose="02070309020205020404"/>
            </a:endParaRPr>
          </a:p>
        </p:txBody>
      </p:sp>
      <p:pic>
        <p:nvPicPr>
          <p:cNvPr id="3"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1701602"/>
            <a:ext cx="10944000" cy="83099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9060101010101" charset="-122"/>
                <a:cs typeface="Times New Roman" panose="02020603050405020304"/>
              </a:rPr>
              <a:t>答案：</a:t>
            </a:r>
            <a:r>
              <a:rPr lang="zh-CN" altLang="zh-CN" kern="100">
                <a:latin typeface="Times New Roman" panose="02020603050405020304"/>
                <a:cs typeface="Times New Roman" panose="02020603050405020304"/>
              </a:rPr>
              <a:t>相同：秦汉郡县制和罗马帝国行省制的形成都经历了相当长的时间；都是帝国发展和扩张的产物；都促进了君主专制政体的建立。</a:t>
            </a:r>
            <a:endParaRPr lang="zh-CN" altLang="zh-CN" kern="100">
              <a:effectLst/>
              <a:latin typeface="宋体" panose="02010600030101010101" pitchFamily="2" charset="-122"/>
              <a:cs typeface="Courier New" panose="02070309020205020404"/>
            </a:endParaRPr>
          </a:p>
        </p:txBody>
      </p:sp>
      <p:sp>
        <p:nvSpPr>
          <p:cNvPr id="5" name="矩形 4" title=""/>
          <p:cNvSpPr/>
          <p:nvPr/>
        </p:nvSpPr>
        <p:spPr>
          <a:xfrm>
            <a:off x="612000" y="2642930"/>
            <a:ext cx="10944000" cy="1938992"/>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0000FF"/>
                </a:solidFill>
                <a:latin typeface="Times New Roman" panose="02020603050405020304"/>
                <a:ea typeface="黑体" panose="02010609060101010101" charset="-122"/>
                <a:cs typeface="Times New Roman" panose="02020603050405020304"/>
              </a:rPr>
              <a:t>解析：</a:t>
            </a:r>
            <a:r>
              <a:rPr lang="en-US" altLang="zh-CN" kern="100">
                <a:latin typeface="Times New Roman" panose="02020603050405020304"/>
                <a:ea typeface="华文仿宋"/>
                <a:cs typeface="Courier New" panose="02070309020205020404"/>
              </a:rPr>
              <a:t>(1)</a:t>
            </a:r>
            <a:r>
              <a:rPr lang="zh-CN" altLang="zh-CN" kern="100">
                <a:latin typeface="Times New Roman" panose="02020603050405020304"/>
                <a:ea typeface="华文仿宋"/>
                <a:cs typeface="Times New Roman" panose="02020603050405020304"/>
              </a:rPr>
              <a:t>相同：根据材料</a:t>
            </a:r>
            <a:r>
              <a:rPr lang="en-US"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公元前</a:t>
            </a:r>
            <a:r>
              <a:rPr lang="en-US" altLang="zh-CN" kern="100">
                <a:latin typeface="Times New Roman" panose="02020603050405020304"/>
                <a:ea typeface="华文仿宋"/>
                <a:cs typeface="Courier New" panose="02070309020205020404"/>
              </a:rPr>
              <a:t>227</a:t>
            </a:r>
            <a:r>
              <a:rPr lang="zh-CN" altLang="zh-CN" kern="100">
                <a:latin typeface="Times New Roman" panose="02020603050405020304"/>
                <a:ea typeface="华文仿宋"/>
                <a:cs typeface="Times New Roman" panose="02020603050405020304"/>
              </a:rPr>
              <a:t>年，罗马建立第一个行省，之后，随着罗马海外征服的范围不断扩大，行省数目大为增加，行省制成为罗马统治海外领地的重要制度。公元前</a:t>
            </a:r>
            <a:r>
              <a:rPr lang="en-US" altLang="zh-CN" kern="100">
                <a:latin typeface="Times New Roman" panose="02020603050405020304"/>
                <a:ea typeface="华文仿宋"/>
                <a:cs typeface="Courier New" panose="02070309020205020404"/>
              </a:rPr>
              <a:t>27</a:t>
            </a:r>
            <a:r>
              <a:rPr lang="zh-CN" altLang="zh-CN" kern="100">
                <a:latin typeface="Times New Roman" panose="02020603050405020304"/>
                <a:ea typeface="华文仿宋"/>
                <a:cs typeface="Times New Roman" panose="02020603050405020304"/>
              </a:rPr>
              <a:t>年，罗马帝国建立后，行省制度趋于完善</a:t>
            </a:r>
            <a:r>
              <a:rPr lang="en-US"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在秦汉帝国</a:t>
            </a:r>
            <a:r>
              <a:rPr lang="en-US"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可知秦汉郡县制和罗马帝国行省制的形成都经历了相当长的时间；都是帝国发展和扩张的产物；结合所学知识可知都促进了君主专制政体的建立。</a:t>
            </a:r>
            <a:endParaRPr lang="zh-CN" altLang="zh-CN" kern="100">
              <a:effectLst/>
              <a:latin typeface="宋体" panose="02010600030101010101" pitchFamily="2" charset="-122"/>
              <a:cs typeface="Courier New" panose="02070309020205020404"/>
            </a:endParaRPr>
          </a:p>
        </p:txBody>
      </p:sp>
    </p:spTree>
    <p:custDataLst>
      <p:tags r:id="rId4"/>
    </p:custData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nodeType="clickPar">
                      <p:stCondLst>
                        <p:cond delay="0"/>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 presetClass="exit" presetSubtype="0" dur="1" fill="hold" grpId="1" nodeType="clickEffect">
                                  <p:stCondLst>
                                    <p:cond delay="0"/>
                                  </p:stCondLst>
                                  <p:childTnLst>
                                    <p:set>
                                      <p:cBhvr>
                                        <p:cTn id="19" dur="1" fill="hold">
                                          <p:stCondLst>
                                            <p:cond delay="0"/>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4"/>
                  </p:tgtEl>
                </p:cond>
              </p:nextCondLst>
            </p:seq>
          </p:childTnLst>
        </p:cTn>
      </p:par>
    </p:tnLst>
    <p:bldLst>
      <p:bldP spid="2" grpId="0"/>
      <p:bldP spid="2" grpId="1"/>
      <p:bldP spid="5" grpId="0"/>
      <p:bldP spid="5" grpId="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根据材料一、二并结合所学知识，比较秦汉郡县制和罗马帝国行省制的不同之处及其产生的主要原因。</a:t>
            </a:r>
            <a:endParaRPr lang="zh-CN" altLang="zh-CN" sz="2800" kern="100">
              <a:effectLst/>
              <a:latin typeface="宋体" panose="02010600030101010101" pitchFamily="2" charset="-122"/>
              <a:cs typeface="Courier New" panose="02070309020205020404"/>
            </a:endParaRPr>
          </a:p>
        </p:txBody>
      </p:sp>
      <p:pic>
        <p:nvPicPr>
          <p:cNvPr id="3"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1905506"/>
            <a:ext cx="10944000" cy="224676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solidFill>
                  <a:srgbClr val="FF0000"/>
                </a:solidFill>
                <a:latin typeface="Times New Roman" panose="02020603050405020304"/>
                <a:ea typeface="黑体" panose="02010609060101010101" charset="-122"/>
                <a:cs typeface="Times New Roman" panose="02020603050405020304"/>
              </a:rPr>
              <a:t>答案：</a:t>
            </a:r>
            <a:r>
              <a:rPr lang="zh-CN" altLang="zh-CN" sz="2800" kern="100">
                <a:latin typeface="Times New Roman" panose="02020603050405020304"/>
                <a:cs typeface="Times New Roman" panose="02020603050405020304"/>
              </a:rPr>
              <a:t>不同：秦汉郡县制：机构复杂，职能广泛，管理层次分明；较为彻底地铲除了氏族血缘关系残余。罗马帝国行省制：机构设置简单，职能有限，管理层次不够分明；存在氏族血缘关系残余。原因：秦汉帝国建立在政治、经济和思想文化大一统的基础之上；罗马帝国通过武力征服，缺乏统一的基础。</a:t>
            </a:r>
            <a:endParaRPr lang="zh-CN" altLang="zh-CN" sz="2800" kern="100">
              <a:effectLst/>
              <a:latin typeface="宋体" panose="02010600030101010101" pitchFamily="2" charset="-122"/>
              <a:cs typeface="Courier New" panose="02070309020205020404"/>
            </a:endParaRPr>
          </a:p>
        </p:txBody>
      </p:sp>
    </p:spTree>
    <p:custDataLst>
      <p:tags r:id="rId4"/>
    </p:custData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700" kern="100">
                <a:solidFill>
                  <a:srgbClr val="0000FF"/>
                </a:solidFill>
                <a:latin typeface="Times New Roman" panose="02020603050405020304"/>
                <a:ea typeface="黑体" panose="02010609060101010101" charset="-122"/>
                <a:cs typeface="Times New Roman" panose="02020603050405020304"/>
              </a:rPr>
              <a:t>解析：</a:t>
            </a:r>
            <a:r>
              <a:rPr lang="en-US" altLang="zh-CN" sz="2700" kern="100">
                <a:latin typeface="Times New Roman" panose="02020603050405020304"/>
                <a:ea typeface="华文仿宋"/>
                <a:cs typeface="Courier New" panose="02070309020205020404"/>
              </a:rPr>
              <a:t>(2)</a:t>
            </a:r>
            <a:r>
              <a:rPr lang="zh-CN" altLang="zh-CN" sz="2700" kern="100">
                <a:latin typeface="Times New Roman" panose="02020603050405020304"/>
                <a:ea typeface="华文仿宋"/>
                <a:cs typeface="Times New Roman" panose="02020603050405020304"/>
              </a:rPr>
              <a:t>不同。根据材料</a:t>
            </a:r>
            <a:r>
              <a:rPr lang="en-US"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秦汉郡县的机构庞大，管理范围涉及诸多方面。但尽管秦汉郡县机构复杂，人员众多，管理层次却是相当分明的</a:t>
            </a:r>
            <a:r>
              <a:rPr lang="en-US"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可知秦汉郡县制：机构复杂，职能广泛，管理层次分明；根据材料</a:t>
            </a:r>
            <a:r>
              <a:rPr lang="en-US"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在秦汉帝国，氏族血缘关系残余被较为彻底地铲除</a:t>
            </a:r>
            <a:r>
              <a:rPr lang="en-US"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可知较为彻底地铲除了氏族血缘关系残余；根据材料</a:t>
            </a:r>
            <a:r>
              <a:rPr lang="en-US"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而罗马行省机构则远不及秦汉帝国那样复杂。罗马行省之下为城市，由于城市具有自治或半自治的性质，所以行省机构设置简单，官吏人数不多。罗马行省主要负责税收、司法和治安等方面事务，远不及秦汉郡县管辖得那样广泛</a:t>
            </a:r>
            <a:r>
              <a:rPr lang="en-US"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可知罗马帝国行省制机构设置简单，职能有限，管理层次不够分明；根据材料</a:t>
            </a:r>
            <a:r>
              <a:rPr lang="zh-CN"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但罗马帝国则长期残存</a:t>
            </a:r>
            <a:r>
              <a:rPr lang="zh-CN"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可知存在氏族血缘关系残余。原因：根据材料</a:t>
            </a:r>
            <a:r>
              <a:rPr lang="zh-CN"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秦帝国建立后，废除分封制，确立郡县制为帝国的地方行政制度</a:t>
            </a:r>
            <a:r>
              <a:rPr lang="zh-CN"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可知秦汉帝国建立在政治、经济和思想文化大一统的基础之上；根据材料</a:t>
            </a:r>
            <a:r>
              <a:rPr lang="zh-CN"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随着罗马海外征服的范围不断扩大，行省数目大为增加</a:t>
            </a:r>
            <a:r>
              <a:rPr lang="zh-CN" altLang="zh-CN" sz="2700" kern="100">
                <a:latin typeface="宋体" panose="02010600030101010101" pitchFamily="2" charset="-122"/>
                <a:cs typeface="Times New Roman" panose="02020603050405020304"/>
              </a:rPr>
              <a:t>”</a:t>
            </a:r>
            <a:r>
              <a:rPr lang="zh-CN" altLang="zh-CN" sz="2700" kern="100">
                <a:latin typeface="Times New Roman" panose="02020603050405020304"/>
                <a:ea typeface="华文仿宋"/>
                <a:cs typeface="Times New Roman" panose="02020603050405020304"/>
              </a:rPr>
              <a:t>可知罗马帝国通过武力征服，缺乏统一的基础。</a:t>
            </a:r>
            <a:endParaRPr lang="zh-CN" altLang="zh-CN" sz="27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spcAft>
                <a:spcPct val="0"/>
              </a:spcAft>
            </a:pPr>
            <a:r>
              <a:rPr lang="zh-CN" altLang="zh-CN" sz="2800" kern="100">
                <a:cs typeface="Times New Roman" panose="02020603050405020304"/>
              </a:rPr>
              <a:t>『尝试应用』</a:t>
            </a:r>
            <a:endParaRPr lang="zh-CN" altLang="zh-CN" sz="2800" kern="100">
              <a:cs typeface="Times New Roman" panose="020206030504050203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smtClean="0">
                <a:latin typeface="宋体" panose="02010600030101010101" pitchFamily="2" charset="-122"/>
                <a:cs typeface="Courier New" panose="02070309020205020404"/>
              </a:rPr>
              <a:t>．</a:t>
            </a:r>
            <a:r>
              <a:rPr lang="zh-CN" altLang="zh-CN" sz="2800" kern="100" smtClean="0">
                <a:latin typeface="Times New Roman" panose="02020603050405020304"/>
                <a:cs typeface="Times New Roman" panose="02020603050405020304"/>
              </a:rPr>
              <a:t>阅读</a:t>
            </a:r>
            <a:r>
              <a:rPr lang="zh-CN" altLang="zh-CN" sz="2800" kern="100">
                <a:latin typeface="Times New Roman" panose="02020603050405020304"/>
                <a:cs typeface="Times New Roman" panose="02020603050405020304"/>
              </a:rPr>
              <a:t>材料，完成以下要求。</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材料一　</a:t>
            </a:r>
            <a:r>
              <a:rPr lang="zh-CN" altLang="zh-CN" sz="2800" kern="100">
                <a:latin typeface="Times New Roman" panose="02020603050405020304"/>
                <a:ea typeface="华文楷体"/>
                <a:cs typeface="Times New Roman" panose="02020603050405020304"/>
              </a:rPr>
              <a:t>我国先民很早便重视环境卫生的治理，其源于先民天人合一的人本理念。秦至明清，政府对环境卫生立法一直都未懈怠。先秦时期，人们发明了用于排除污水的下水管道；汉代洒道的渴乌是世界上发明最早的洒水车，堪称一项杰出的发明。它们有重要的科学价值和实用性，对于推动古代环境卫生的治理具有重大意义</a:t>
            </a:r>
            <a:r>
              <a:rPr lang="zh-CN" altLang="zh-CN" sz="2800" kern="100" smtClean="0">
                <a:latin typeface="Times New Roman" panose="02020603050405020304"/>
                <a:ea typeface="华文楷体"/>
                <a:cs typeface="Times New Roman" panose="02020603050405020304"/>
              </a:rPr>
              <a:t>。</a:t>
            </a:r>
            <a:endParaRPr lang="en-US" altLang="zh-CN" sz="2800" kern="100" smtClean="0">
              <a:latin typeface="Times New Roman" panose="02020603050405020304"/>
              <a:ea typeface="华文楷体"/>
              <a:cs typeface="Times New Roman" panose="02020603050405020304"/>
            </a:endParaRPr>
          </a:p>
          <a:p>
            <a:pPr indent="266700" algn="just">
              <a:spcAft>
                <a:spcPct val="0"/>
              </a:spcAft>
            </a:pPr>
            <a:r>
              <a:rPr lang="en-US" altLang="zh-CN" sz="2800" kern="100" smtClean="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摘编自庄华峰《中国古代环境卫生的治理及其特点》等</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材料二　</a:t>
            </a:r>
            <a:r>
              <a:rPr lang="en-US" altLang="zh-CN" sz="2800" kern="100">
                <a:latin typeface="Times New Roman" panose="02020603050405020304"/>
                <a:ea typeface="华文楷体"/>
                <a:cs typeface="Courier New" panose="02070309020205020404"/>
              </a:rPr>
              <a:t>19</a:t>
            </a:r>
            <a:r>
              <a:rPr lang="zh-CN" altLang="zh-CN" sz="2800" kern="100">
                <a:latin typeface="Times New Roman" panose="02020603050405020304"/>
                <a:ea typeface="华文楷体"/>
                <a:cs typeface="Times New Roman" panose="02020603050405020304"/>
              </a:rPr>
              <a:t>世纪中美两国城市化发展都十分迅速，但也随之带来了严峻的环境问题。为了创造卫生、健康的城市环境，美国一改传统放任政策，让市政官员、专业技术工程师、改革积极分子和普通市民联合起来，共同努力解决城市问题。同时，科学的城市规划成为解决城市问题新途径。同一时期，中国近代城市承继古代城市而来，其基础设施建设十分落后，难以适应城市发展的需要。城市居民在大街上随意抛弃垃圾，随地大小便的习惯，也恶化了环境卫生问题。通商口岸城市率先引进国外先进经验和技术，来解决城市环境卫生压力。但从整体上看，与同时期的欧美城市相比，近代中国城市环境治理取得的成就十分有限</a:t>
            </a:r>
            <a:r>
              <a:rPr lang="zh-CN" altLang="zh-CN" sz="2800" kern="100" smtClean="0">
                <a:latin typeface="Times New Roman" panose="02020603050405020304"/>
                <a:ea typeface="华文楷体"/>
                <a:cs typeface="Times New Roman" panose="02020603050405020304"/>
              </a:rPr>
              <a:t>。</a:t>
            </a:r>
            <a:endParaRPr lang="en-US" altLang="zh-CN" sz="2800" kern="100" smtClean="0">
              <a:latin typeface="Times New Roman" panose="02020603050405020304"/>
              <a:ea typeface="华文楷体"/>
              <a:cs typeface="Times New Roman" panose="02020603050405020304"/>
            </a:endParaRPr>
          </a:p>
          <a:p>
            <a:pPr indent="266700" algn="just">
              <a:spcAft>
                <a:spcPct val="0"/>
              </a:spcAft>
            </a:pPr>
            <a:r>
              <a:rPr lang="en-US" altLang="zh-CN" sz="2800" kern="100" smtClean="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摘编自刘敏《</a:t>
            </a:r>
            <a:r>
              <a:rPr lang="en-US" altLang="zh-CN" sz="2800" kern="100">
                <a:latin typeface="Times New Roman" panose="02020603050405020304"/>
                <a:cs typeface="Courier New" panose="02070309020205020404"/>
              </a:rPr>
              <a:t>19</a:t>
            </a:r>
            <a:r>
              <a:rPr lang="zh-CN" altLang="zh-CN" sz="2800" kern="100">
                <a:latin typeface="Times New Roman" panose="02020603050405020304"/>
                <a:cs typeface="Times New Roman" panose="02020603050405020304"/>
              </a:rPr>
              <a:t>世纪美国城市环境卫生问题和对策</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兼与近代中国城市比较》</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根据材料一，概括中国古代环境卫生治理的特点。</a:t>
            </a:r>
            <a:endParaRPr lang="zh-CN" altLang="zh-CN" sz="2800" kern="100">
              <a:effectLst/>
              <a:latin typeface="宋体" panose="02010600030101010101" pitchFamily="2" charset="-122"/>
              <a:cs typeface="Courier New" panose="02070309020205020404"/>
            </a:endParaRPr>
          </a:p>
        </p:txBody>
      </p:sp>
      <p:pic>
        <p:nvPicPr>
          <p:cNvPr id="3"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1302653"/>
            <a:ext cx="10944000" cy="83099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9060101010101" charset="-122"/>
                <a:cs typeface="Times New Roman" panose="02020603050405020304"/>
              </a:rPr>
              <a:t>答案：</a:t>
            </a:r>
            <a:r>
              <a:rPr lang="zh-CN" altLang="zh-CN" kern="100">
                <a:latin typeface="Times New Roman" panose="02020603050405020304"/>
                <a:cs typeface="Times New Roman" panose="02020603050405020304"/>
              </a:rPr>
              <a:t>特点：历史悠久；受人本理念影响；重视法制建设；注重技术的应用；治理手段多样。</a:t>
            </a:r>
            <a:endParaRPr lang="zh-CN" altLang="zh-CN" kern="100">
              <a:effectLst/>
              <a:latin typeface="宋体" panose="02010600030101010101" pitchFamily="2" charset="-122"/>
              <a:cs typeface="Courier New" panose="02070309020205020404"/>
            </a:endParaRPr>
          </a:p>
        </p:txBody>
      </p:sp>
      <p:sp>
        <p:nvSpPr>
          <p:cNvPr id="5" name="矩形 4" title=""/>
          <p:cNvSpPr/>
          <p:nvPr/>
        </p:nvSpPr>
        <p:spPr>
          <a:xfrm>
            <a:off x="612000" y="2273598"/>
            <a:ext cx="10944000" cy="2308324"/>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0000FF"/>
                </a:solidFill>
                <a:latin typeface="Times New Roman" panose="02020603050405020304"/>
                <a:ea typeface="黑体" panose="02010609060101010101" charset="-122"/>
                <a:cs typeface="Times New Roman" panose="02020603050405020304"/>
              </a:rPr>
              <a:t>解析：</a:t>
            </a:r>
            <a:r>
              <a:rPr lang="en-US" altLang="zh-CN" kern="100">
                <a:latin typeface="Times New Roman" panose="02020603050405020304"/>
                <a:ea typeface="华文仿宋"/>
                <a:cs typeface="Courier New" panose="02070309020205020404"/>
              </a:rPr>
              <a:t>(1)</a:t>
            </a:r>
            <a:r>
              <a:rPr lang="zh-CN" altLang="zh-CN" kern="100">
                <a:latin typeface="Times New Roman" panose="02020603050405020304"/>
                <a:ea typeface="华文仿宋"/>
                <a:cs typeface="Times New Roman" panose="02020603050405020304"/>
              </a:rPr>
              <a:t>本题主要考查学生提取信息和概括归纳能力。特点：根据材料</a:t>
            </a:r>
            <a:r>
              <a:rPr lang="en-US"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我国先民很早便重视环境卫生的治理，其源于先民天人合一的人本理念。</a:t>
            </a:r>
            <a:r>
              <a:rPr lang="en-US"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可分析出中国古代环境卫生治理历史悠久、受人本理念影响；根据材料</a:t>
            </a:r>
            <a:r>
              <a:rPr lang="zh-CN"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政府对环境卫生立法一直都未懈怠。</a:t>
            </a:r>
            <a:r>
              <a:rPr lang="zh-CN"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可分析出重视法制建设；根据材料</a:t>
            </a:r>
            <a:r>
              <a:rPr lang="zh-CN"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人们发明了用于排除污水的下水管道；汉代洒道的渴乌是世界上发明最早的洒水车，</a:t>
            </a:r>
            <a:r>
              <a:rPr lang="zh-CN" altLang="zh-CN" kern="100">
                <a:latin typeface="宋体" panose="02010600030101010101" pitchFamily="2" charset="-122"/>
                <a:cs typeface="Times New Roman" panose="02020603050405020304"/>
              </a:rPr>
              <a:t>”</a:t>
            </a:r>
            <a:r>
              <a:rPr lang="zh-CN" altLang="zh-CN" kern="100">
                <a:latin typeface="Times New Roman" panose="02020603050405020304"/>
                <a:ea typeface="华文仿宋"/>
                <a:cs typeface="Times New Roman" panose="02020603050405020304"/>
              </a:rPr>
              <a:t>说明中国古代环境卫生治理注重技术的应用，治理手段多样。</a:t>
            </a:r>
            <a:endParaRPr lang="zh-CN" altLang="zh-CN" kern="100">
              <a:effectLst/>
              <a:latin typeface="宋体" panose="02010600030101010101" pitchFamily="2" charset="-122"/>
              <a:cs typeface="Courier New" panose="02070309020205020404"/>
            </a:endParaRPr>
          </a:p>
        </p:txBody>
      </p:sp>
    </p:spTree>
    <p:custDataLst>
      <p:tags r:id="rId4"/>
    </p:custData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nodeType="clickPar">
                      <p:stCondLst>
                        <p:cond delay="0"/>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 presetClass="exit" presetSubtype="0" dur="1" fill="hold" grpId="1" nodeType="clickEffect">
                                  <p:stCondLst>
                                    <p:cond delay="0"/>
                                  </p:stCondLst>
                                  <p:childTnLst>
                                    <p:set>
                                      <p:cBhvr>
                                        <p:cTn id="19" dur="1" fill="hold">
                                          <p:stCondLst>
                                            <p:cond delay="0"/>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4"/>
                  </p:tgtEl>
                </p:cond>
              </p:nextCondLst>
            </p:seq>
          </p:childTnLst>
        </p:cTn>
      </p:par>
    </p:tnLst>
    <p:bldLst>
      <p:bldP spid="2" grpId="0"/>
      <p:bldP spid="2" grpId="1"/>
      <p:bldP spid="5" grpId="0"/>
      <p:bldP spid="5" grpId="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根据材料二并结合所学知识，指出</a:t>
            </a:r>
            <a:r>
              <a:rPr lang="en-US" altLang="zh-CN" sz="2800" kern="100">
                <a:latin typeface="Times New Roman" panose="02020603050405020304"/>
                <a:cs typeface="Courier New" panose="02070309020205020404"/>
              </a:rPr>
              <a:t>19</a:t>
            </a:r>
            <a:r>
              <a:rPr lang="zh-CN" altLang="zh-CN" sz="2800" kern="100">
                <a:latin typeface="Times New Roman" panose="02020603050405020304"/>
                <a:cs typeface="Times New Roman" panose="02020603050405020304"/>
              </a:rPr>
              <a:t>世纪中美城市环境卫生治理的相同之处，并说明不同之处及其产生的原因。</a:t>
            </a:r>
            <a:endParaRPr lang="zh-CN" altLang="zh-CN" sz="2800" kern="100">
              <a:effectLst/>
              <a:latin typeface="宋体" panose="02010600030101010101" pitchFamily="2" charset="-122"/>
              <a:cs typeface="Courier New" panose="02070309020205020404"/>
            </a:endParaRPr>
          </a:p>
        </p:txBody>
      </p:sp>
      <p:pic>
        <p:nvPicPr>
          <p:cNvPr id="3"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1773610"/>
            <a:ext cx="10944000" cy="341632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9060101010101" charset="-122"/>
                <a:cs typeface="Times New Roman" panose="02020603050405020304"/>
              </a:rPr>
              <a:t>答案</a:t>
            </a:r>
            <a:r>
              <a:rPr lang="zh-CN" altLang="zh-CN" kern="100" smtClean="0">
                <a:solidFill>
                  <a:srgbClr val="FF0000"/>
                </a:solidFill>
                <a:latin typeface="Times New Roman" panose="02020603050405020304"/>
                <a:ea typeface="黑体" panose="02010609060101010101" charset="-122"/>
                <a:cs typeface="Times New Roman" panose="02020603050405020304"/>
              </a:rPr>
              <a:t>：</a:t>
            </a:r>
            <a:endParaRPr lang="en-US" altLang="zh-CN" kern="100" smtClean="0">
              <a:solidFill>
                <a:srgbClr val="FF0000"/>
              </a:solidFill>
              <a:latin typeface="Times New Roman" panose="02020603050405020304"/>
              <a:ea typeface="黑体" panose="02010609060101010101" charset="-122"/>
              <a:cs typeface="Times New Roman" panose="02020603050405020304"/>
            </a:endParaRPr>
          </a:p>
          <a:p>
            <a:pPr indent="266700" algn="just">
              <a:spcAft>
                <a:spcPct val="0"/>
              </a:spcAft>
            </a:pPr>
            <a:r>
              <a:rPr lang="zh-CN" altLang="zh-CN" kern="100" smtClean="0">
                <a:latin typeface="Times New Roman" panose="02020603050405020304"/>
                <a:cs typeface="Times New Roman" panose="02020603050405020304"/>
              </a:rPr>
              <a:t>相同</a:t>
            </a:r>
            <a:r>
              <a:rPr lang="zh-CN" altLang="zh-CN" kern="100">
                <a:latin typeface="Times New Roman" panose="02020603050405020304"/>
                <a:cs typeface="Times New Roman" panose="02020603050405020304"/>
              </a:rPr>
              <a:t>：中美两国城市化发展迅速；积极面对与治理城市环境问题；都采用科学的技术治理方式。</a:t>
            </a:r>
            <a:endParaRPr lang="zh-CN" altLang="zh-CN" kern="100">
              <a:latin typeface="宋体" panose="02010600030101010101" pitchFamily="2" charset="-122"/>
              <a:cs typeface="Courier New" panose="02070309020205020404"/>
            </a:endParaRPr>
          </a:p>
          <a:p>
            <a:pPr indent="266700" algn="just">
              <a:spcAft>
                <a:spcPct val="0"/>
              </a:spcAft>
            </a:pPr>
            <a:r>
              <a:rPr lang="zh-CN" altLang="zh-CN" kern="100">
                <a:latin typeface="Times New Roman" panose="02020603050405020304"/>
                <a:cs typeface="Times New Roman" panose="02020603050405020304"/>
              </a:rPr>
              <a:t>不同：美国治理成效显著，中国治理成效有限；美国民众公共卫生意识强烈，中国民众卫生意识淡薄；美国建立在自我创新与探索的基础上，中国更多借鉴西方的治理方式。</a:t>
            </a:r>
            <a:endParaRPr lang="zh-CN" altLang="zh-CN" kern="100">
              <a:latin typeface="宋体" panose="02010600030101010101" pitchFamily="2" charset="-122"/>
              <a:cs typeface="Courier New" panose="02070309020205020404"/>
            </a:endParaRPr>
          </a:p>
          <a:p>
            <a:pPr indent="266700" algn="just">
              <a:spcAft>
                <a:spcPct val="0"/>
              </a:spcAft>
            </a:pPr>
            <a:r>
              <a:rPr lang="zh-CN" altLang="zh-CN" kern="100">
                <a:latin typeface="Times New Roman" panose="02020603050405020304"/>
                <a:cs typeface="Times New Roman" panose="02020603050405020304"/>
              </a:rPr>
              <a:t>原因：美国：工业革命的开展，工业化的推动；较早独立，制度健全，治理能力提高，人文思潮影响，环保意识增强。中国：民族资本主义发展不充分，工业化水平低；半殖民地半封建社会，政局动荡；封建思想根深蒂固，民众观念落后。</a:t>
            </a:r>
            <a:endParaRPr lang="zh-CN" altLang="zh-CN" kern="100">
              <a:effectLst/>
              <a:latin typeface="宋体" panose="02010600030101010101" pitchFamily="2" charset="-122"/>
              <a:cs typeface="Courier New" panose="02070309020205020404"/>
            </a:endParaRPr>
          </a:p>
        </p:txBody>
      </p:sp>
    </p:spTree>
    <p:custDataLst>
      <p:tags r:id="rId4"/>
    </p:custData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19" name="TextBox 18" title=""/>
          <p:cNvSpPr txBox="1"/>
          <p:nvPr/>
        </p:nvSpPr>
        <p:spPr>
          <a:xfrm>
            <a:off x="334566" y="404664"/>
            <a:ext cx="11449272"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600" kern="100">
                <a:solidFill>
                  <a:srgbClr val="0000FF"/>
                </a:solidFill>
                <a:latin typeface="Times New Roman" panose="02020603050405020304"/>
                <a:ea typeface="黑体" panose="02010609060101010101" charset="-122"/>
                <a:cs typeface="Times New Roman" panose="02020603050405020304"/>
              </a:rPr>
              <a:t>解析：</a:t>
            </a:r>
            <a:r>
              <a:rPr lang="en-US" altLang="zh-CN" sz="2600" kern="100">
                <a:latin typeface="Times New Roman" panose="02020603050405020304"/>
                <a:ea typeface="华文仿宋"/>
                <a:cs typeface="Courier New" panose="02070309020205020404"/>
              </a:rPr>
              <a:t>(2)</a:t>
            </a:r>
            <a:r>
              <a:rPr lang="zh-CN" altLang="zh-CN" sz="2600" kern="100">
                <a:latin typeface="Times New Roman" panose="02020603050405020304"/>
                <a:ea typeface="华文仿宋"/>
                <a:cs typeface="Times New Roman" panose="02020603050405020304"/>
              </a:rPr>
              <a:t>本题主要让学生找到</a:t>
            </a:r>
            <a:r>
              <a:rPr lang="en-US" altLang="zh-CN" sz="2600" kern="100">
                <a:latin typeface="Times New Roman" panose="02020603050405020304"/>
                <a:ea typeface="华文仿宋"/>
                <a:cs typeface="Courier New" panose="02070309020205020404"/>
              </a:rPr>
              <a:t>19</a:t>
            </a:r>
            <a:r>
              <a:rPr lang="zh-CN" altLang="zh-CN" sz="2600" kern="100">
                <a:latin typeface="Times New Roman" panose="02020603050405020304"/>
                <a:ea typeface="华文仿宋"/>
                <a:cs typeface="Times New Roman" panose="02020603050405020304"/>
              </a:rPr>
              <a:t>世纪中美城市卫生治理的异同点，并运用所学知识从政治、经济、思想文化等角度找到它们治理不同背后的深层次原因。相同：根据材料</a:t>
            </a:r>
            <a:r>
              <a:rPr lang="en-US" altLang="zh-CN" sz="2600" kern="100">
                <a:latin typeface="宋体" panose="02010600030101010101" pitchFamily="2" charset="-122"/>
                <a:cs typeface="Times New Roman" panose="02020603050405020304"/>
              </a:rPr>
              <a:t>“</a:t>
            </a:r>
            <a:r>
              <a:rPr lang="en-US" altLang="zh-CN" sz="2600" kern="100">
                <a:latin typeface="Times New Roman" panose="02020603050405020304"/>
                <a:ea typeface="华文仿宋"/>
                <a:cs typeface="Courier New" panose="02070309020205020404"/>
              </a:rPr>
              <a:t>19</a:t>
            </a:r>
            <a:r>
              <a:rPr lang="zh-CN" altLang="zh-CN" sz="2600" kern="100">
                <a:latin typeface="Times New Roman" panose="02020603050405020304"/>
                <a:ea typeface="华文仿宋"/>
                <a:cs typeface="Times New Roman" panose="02020603050405020304"/>
              </a:rPr>
              <a:t>世纪中美两国城市化发展都十分迅速</a:t>
            </a:r>
            <a:r>
              <a:rPr lang="en-US"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华文仿宋"/>
                <a:cs typeface="Times New Roman" panose="02020603050405020304"/>
              </a:rPr>
              <a:t>美国一改传统放任政策，让市政官员、专业技术工程师、改革积极分子和普通市民联合起来，共同努力解决城市问题。</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华文仿宋"/>
                <a:cs typeface="Times New Roman" panose="02020603050405020304"/>
              </a:rPr>
              <a:t>可分析出中美两国城市化发展迅速；积极面对与治理城市环境问题；根据材料</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华文仿宋"/>
                <a:cs typeface="Times New Roman" panose="02020603050405020304"/>
              </a:rPr>
              <a:t>科学的城市规划成为解决城市问题新途径。</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华文仿宋"/>
                <a:cs typeface="Times New Roman" panose="02020603050405020304"/>
              </a:rPr>
              <a:t>可分析出都采用科学的技术治理方式。不同：根据材料</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华文仿宋"/>
                <a:cs typeface="Times New Roman" panose="02020603050405020304"/>
              </a:rPr>
              <a:t>近代中国城市环境治理取得的成就十分有限。</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华文仿宋"/>
                <a:cs typeface="Times New Roman" panose="02020603050405020304"/>
              </a:rPr>
              <a:t>可分析出美国治理成效显著，中国治理成效有限；美国民众公共卫生意识强烈，中国民众卫生意识淡薄；美国建立在自我创新与探索的基础上；根据材料</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华文仿宋"/>
                <a:cs typeface="Times New Roman" panose="02020603050405020304"/>
              </a:rPr>
              <a:t>通商口岸城市率先引进国外先进经验和技术，来解决城市环境卫生压力。</a:t>
            </a:r>
            <a:r>
              <a:rPr lang="zh-CN"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华文仿宋"/>
                <a:cs typeface="Times New Roman" panose="02020603050405020304"/>
              </a:rPr>
              <a:t>可分析出中国更多借鉴西方的治理方式。原因：结合所学可知，中美城市环境卫生治理不同之处的产生原因是美国工业革命的开展，工业化的推动；较早独立，制度健全，治理能力提高，人文思潮影响，环保意识增强；中国民族资本主义发展不充分，工业化水平低；半殖民地半封建社会，政局动荡；封建思想根深蒂固，民众观念落后。</a:t>
            </a:r>
            <a:endParaRPr lang="zh-CN" altLang="zh-CN" sz="26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6000"/>
              </a:lnSpc>
              <a:spcBef>
                <a:spcPts val="1400"/>
              </a:spcBef>
              <a:spcAft>
                <a:spcPts val="1450"/>
              </a:spcAft>
            </a:pPr>
            <a:r>
              <a:rPr lang="zh-CN" altLang="zh-CN" sz="2800" b="1" kern="100">
                <a:latin typeface="Times New Roman" panose="02020603050405020304"/>
                <a:cs typeface="Times New Roman" panose="02020603050405020304"/>
              </a:rPr>
              <a:t>史法三　以图证史</a:t>
            </a:r>
            <a:r>
              <a:rPr lang="en-US" altLang="zh-CN" sz="2800" b="1" kern="100">
                <a:latin typeface="Times New Roman" panose="02020603050405020304"/>
                <a:cs typeface="Times New Roman" panose="02020603050405020304"/>
              </a:rPr>
              <a:t>——</a:t>
            </a:r>
            <a:r>
              <a:rPr lang="en-US" altLang="zh-CN" sz="2800" b="1" kern="100">
                <a:latin typeface="宋体" panose="02010600030101010101" pitchFamily="2" charset="-122"/>
                <a:cs typeface="Times New Roman" panose="02020603050405020304"/>
              </a:rPr>
              <a:t>“</a:t>
            </a:r>
            <a:r>
              <a:rPr lang="zh-CN" altLang="zh-CN" sz="2800" b="1" kern="100">
                <a:latin typeface="Times New Roman" panose="02020603050405020304"/>
                <a:cs typeface="Times New Roman" panose="02020603050405020304"/>
              </a:rPr>
              <a:t>解读图史</a:t>
            </a:r>
            <a:r>
              <a:rPr lang="en-US" altLang="zh-CN" sz="2800" b="1" kern="100">
                <a:latin typeface="宋体" panose="02010600030101010101" pitchFamily="2" charset="-122"/>
                <a:cs typeface="Times New Roman" panose="02020603050405020304"/>
              </a:rPr>
              <a:t>”“</a:t>
            </a:r>
            <a:r>
              <a:rPr lang="zh-CN" altLang="zh-CN" sz="2800" b="1" kern="100">
                <a:latin typeface="Times New Roman" panose="02020603050405020304"/>
                <a:cs typeface="Times New Roman" panose="02020603050405020304"/>
              </a:rPr>
              <a:t>准确取舍</a:t>
            </a:r>
            <a:r>
              <a:rPr lang="en-US" altLang="zh-CN" sz="2800" b="1" kern="100">
                <a:latin typeface="宋体" panose="02010600030101010101" pitchFamily="2" charset="-122"/>
                <a:cs typeface="Times New Roman" panose="02020603050405020304"/>
              </a:rPr>
              <a:t>”</a:t>
            </a:r>
            <a:r>
              <a:rPr lang="zh-CN" altLang="zh-CN" sz="2800" b="1" kern="100">
                <a:latin typeface="Times New Roman" panose="02020603050405020304"/>
                <a:cs typeface="Times New Roman" panose="02020603050405020304"/>
              </a:rPr>
              <a:t>，让你保底分</a:t>
            </a:r>
            <a:endParaRPr lang="zh-CN" altLang="zh-CN" sz="2800" b="1" kern="100">
              <a:latin typeface="Cambria" panose="02040503050406030204"/>
              <a:cs typeface="Times New Roman" panose="02020603050405020304"/>
            </a:endParaRPr>
          </a:p>
          <a:p>
            <a:pPr algn="just">
              <a:spcAft>
                <a:spcPct val="0"/>
              </a:spcAft>
            </a:pPr>
            <a:r>
              <a:rPr lang="zh-CN" altLang="zh-CN" sz="2800" kern="100">
                <a:cs typeface="Times New Roman" panose="02020603050405020304"/>
              </a:rPr>
              <a:t>『方法阐释』</a:t>
            </a:r>
            <a:endParaRPr lang="zh-CN" altLang="zh-CN" sz="2800" kern="100">
              <a:cs typeface="Times New Roman" panose="02020603050405020304"/>
            </a:endParaRPr>
          </a:p>
          <a:p>
            <a:pPr indent="266700" algn="just">
              <a:spcAft>
                <a:spcPct val="0"/>
              </a:spcAft>
            </a:pPr>
            <a:r>
              <a:rPr lang="zh-CN" altLang="zh-CN" sz="2800" kern="100">
                <a:latin typeface="Times New Roman" panose="02020603050405020304"/>
                <a:cs typeface="Times New Roman" panose="02020603050405020304"/>
              </a:rPr>
              <a:t>以图证史是历史研究的新方法。文化史学家布克哈特把图像称作</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人类精神过去各个发展阶段的见证</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，认为通过图像可以加深对历史变迁的理解。</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以图证史</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对于历史研究而言不仅是材料问题而且是方法问题。</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以图证史</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对于历史学的意义就是要把出土或传世的图像材料作为史料来加以研究，主要关注：一为图像确定真实的时代所反映的时代风貌；二为图像的信息用美术史的方法正确解读；三为图像的展示其实也隐含了主流意识形态或强势文化主导或者遮蔽了图像的表现形式，同样需要个案的研究。</a:t>
            </a:r>
            <a:endParaRPr lang="zh-CN" altLang="zh-CN" sz="2800" kern="100">
              <a:effectLst/>
              <a:latin typeface="宋体" panose="02010600030101010101" pitchFamily="2" charset="-122"/>
              <a:cs typeface="Courier New" panose="02070309020205020404"/>
            </a:endParaRPr>
          </a:p>
        </p:txBody>
      </p:sp>
      <p:pic>
        <p:nvPicPr>
          <p:cNvPr id="2" name="Picture 2"/>
          <p:cNvPicPr>
            <a:picLocks noChangeAspect="1"/>
          </p:cNvPicPr>
          <p:nvPr/>
        </p:nvPicPr>
        <p:blipFill>
          <a:blip r:embed="rId2"/>
          <a:stretch>
            <a:fillRect/>
          </a:stretch>
        </p:blipFill>
        <p:spPr>
          <a:xfrm flipH="1">
            <a:off x="12014200" y="10452100"/>
            <a:ext cx="0" cy="0"/>
          </a:xfrm>
          <a:prstGeom prst="rect">
            <a:avLst/>
          </a:prstGeom>
          <a:ln>
            <a:noFill/>
          </a:ln>
        </p:spPr>
      </p:pic>
    </p:spTree>
    <p:custDataLst>
      <p:tags r:id="rId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spcAft>
                <a:spcPct val="0"/>
              </a:spcAft>
            </a:pPr>
            <a:r>
              <a:rPr lang="zh-CN" altLang="zh-CN" sz="2800" kern="100">
                <a:cs typeface="Times New Roman" panose="02020603050405020304"/>
              </a:rPr>
              <a:t>『方法感悟』</a:t>
            </a:r>
            <a:endParaRPr lang="zh-CN" altLang="zh-CN" sz="2800" kern="100">
              <a:cs typeface="Times New Roman" panose="02020603050405020304"/>
            </a:endParaRPr>
          </a:p>
          <a:p>
            <a:pPr indent="266700" algn="just">
              <a:spcAft>
                <a:spcPct val="0"/>
              </a:spcAft>
            </a:pPr>
            <a:r>
              <a:rPr lang="zh-CN" altLang="zh-CN" sz="2800" kern="100">
                <a:latin typeface="Times New Roman" panose="02020603050405020304"/>
                <a:cs typeface="Times New Roman" panose="02020603050405020304"/>
              </a:rPr>
              <a:t>图像不仅仅被合法地纳入新的史料范畴中，更在方法论意义上向人文社会科学提出了新的自主性诉求。</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以图证史</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，人人都可以成为时代历史大事件的叙事者。解答</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以图证史</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类试题应注意三点：</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抓图片信息：仔细看图片，概括图片所包含的信息，包括表层信息和深层信息，并分析图片信息所反映的历史事件、历史现象的发展走向。</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看文字：图片型选择题一般都有一些文字说明，这些文字说明往往是解题的重要信息，千万不可遗漏。</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(3)</a:t>
            </a:r>
            <a:r>
              <a:rPr lang="zh-CN" altLang="zh-CN" sz="2800" kern="100">
                <a:latin typeface="Times New Roman" panose="02020603050405020304"/>
                <a:cs typeface="Times New Roman" panose="02020603050405020304"/>
              </a:rPr>
              <a:t>重联系：将图片信息与所学知识建立联系，提升解决问题的能力。</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9060101010101" charset="-122"/>
                <a:cs typeface="Times New Roman" panose="02020603050405020304"/>
              </a:rPr>
              <a:t>以图证史</a:t>
            </a:r>
            <a:r>
              <a:rPr lang="zh-CN" altLang="zh-CN" sz="2800" kern="100">
                <a:latin typeface="Times New Roman" panose="02020603050405020304"/>
                <a:cs typeface="Times New Roman" panose="02020603050405020304"/>
              </a:rPr>
              <a:t>：下面是反映</a:t>
            </a:r>
            <a:r>
              <a:rPr lang="en-US" altLang="zh-CN" sz="2800" kern="100">
                <a:latin typeface="Times New Roman" panose="02020603050405020304"/>
                <a:cs typeface="Courier New" panose="02070309020205020404"/>
              </a:rPr>
              <a:t>20</a:t>
            </a:r>
            <a:r>
              <a:rPr lang="zh-CN" altLang="zh-CN" sz="2800" kern="100">
                <a:latin typeface="Times New Roman" panose="02020603050405020304"/>
                <a:cs typeface="Times New Roman" panose="02020603050405020304"/>
              </a:rPr>
              <a:t>世纪</a:t>
            </a:r>
            <a:r>
              <a:rPr lang="en-US" altLang="zh-CN" sz="2800" kern="100">
                <a:latin typeface="Times New Roman" panose="02020603050405020304"/>
                <a:cs typeface="Courier New" panose="02070309020205020404"/>
              </a:rPr>
              <a:t>50</a:t>
            </a:r>
            <a:r>
              <a:rPr lang="zh-CN" altLang="zh-CN" sz="2800" kern="100">
                <a:latin typeface="Times New Roman" panose="02020603050405020304"/>
                <a:cs typeface="Times New Roman" panose="02020603050405020304"/>
              </a:rPr>
              <a:t>年代中国社会的两幅图片：</a:t>
            </a:r>
            <a:endParaRPr lang="zh-CN" altLang="zh-CN" sz="2800" kern="100">
              <a:effectLst/>
              <a:latin typeface="宋体" panose="02010600030101010101" pitchFamily="2" charset="-122"/>
              <a:cs typeface="Courier New" panose="02070309020205020404"/>
            </a:endParaRPr>
          </a:p>
        </p:txBody>
      </p:sp>
      <p:pic>
        <p:nvPicPr>
          <p:cNvPr id="5" name="图片 4" title=""/>
          <p:cNvPicPr/>
          <p:nvPr/>
        </p:nvPicPr>
        <p:blipFill>
          <a:blip r:embed="rId2">
            <a:extLst>
              <a:ext uri="{28A0092B-C50C-407E-A947-70E740481C1C}">
                <a14:useLocalDpi xmlns:a14="http://schemas.microsoft.com/office/drawing/2010/main" val="0"/>
              </a:ext>
            </a:extLst>
          </a:blip>
          <a:stretch>
            <a:fillRect/>
          </a:stretch>
        </p:blipFill>
        <p:spPr bwMode="auto">
          <a:xfrm>
            <a:off x="1918742" y="1485578"/>
            <a:ext cx="9172356" cy="4320480"/>
          </a:xfrm>
          <a:prstGeom prst="rect">
            <a:avLst/>
          </a:prstGeom>
          <a:noFill/>
          <a:ln>
            <a:noFill/>
          </a:ln>
        </p:spPr>
      </p:pic>
    </p:spTree>
    <p:custDataLst>
      <p:tags r:id="rId3"/>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8" title=""/>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黑体" panose="0201060906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9060101010101" charset="-122"/>
              <a:cs typeface="Times New Roman" panose="02020603050405020304"/>
            </a:endParaRPr>
          </a:p>
          <a:p>
            <a:pPr indent="266700" algn="just">
              <a:spcAft>
                <a:spcPct val="0"/>
              </a:spcAft>
            </a:pPr>
            <a:r>
              <a:rPr lang="zh-CN" altLang="zh-CN" sz="2800" kern="100" smtClean="0">
                <a:latin typeface="Times New Roman" panose="02020603050405020304"/>
                <a:ea typeface="黑体" panose="02010609060101010101" charset="-122"/>
                <a:cs typeface="Times New Roman" panose="02020603050405020304"/>
              </a:rPr>
              <a:t>解读</a:t>
            </a:r>
            <a:r>
              <a:rPr lang="zh-CN" altLang="zh-CN" sz="2800" kern="100">
                <a:latin typeface="Times New Roman" panose="02020603050405020304"/>
                <a:ea typeface="黑体" panose="02010609060101010101" charset="-122"/>
                <a:cs typeface="Times New Roman" panose="02020603050405020304"/>
              </a:rPr>
              <a:t>图史</a:t>
            </a:r>
            <a:r>
              <a:rPr lang="zh-CN" altLang="zh-CN" sz="2800" kern="100" smtClean="0">
                <a:latin typeface="Times New Roman" panose="02020603050405020304"/>
                <a:cs typeface="Times New Roman" panose="02020603050405020304"/>
              </a:rPr>
              <a:t>：</a:t>
            </a:r>
            <a:endParaRPr lang="en-US" altLang="zh-CN" sz="2800" kern="100" smtClean="0">
              <a:latin typeface="Times New Roman" panose="02020603050405020304"/>
              <a:cs typeface="Times New Roman" panose="02020603050405020304"/>
            </a:endParaRPr>
          </a:p>
          <a:p>
            <a:pPr indent="266700" algn="just">
              <a:spcAft>
                <a:spcPct val="0"/>
              </a:spcAft>
            </a:pPr>
            <a:r>
              <a:rPr lang="en-US" altLang="zh-CN" sz="2800" kern="100" smtClean="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攀梯摘棉花</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反映了</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大跃进</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中的</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浮夸风</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吃饭不要钱</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反映了人民公社化运动中大办公共食堂。</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大跃进</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和人民公社化运动违背了经济发展的客观规律，超越了生产力的发展水平，标志着</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左</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cs typeface="Times New Roman" panose="02020603050405020304"/>
              </a:rPr>
              <a:t>倾错误严重泛滥，造成了社会生产力的极大破坏。</a:t>
            </a:r>
            <a:endParaRPr lang="zh-CN" altLang="zh-CN" sz="2800" kern="100">
              <a:effectLst/>
              <a:latin typeface="宋体" panose="02010600030101010101" pitchFamily="2" charset="-122"/>
              <a:cs typeface="Courier New" panose="02070309020205020404"/>
            </a:endParaRPr>
          </a:p>
        </p:txBody>
      </p:sp>
    </p:spTree>
    <p:custDataLst>
      <p:tags r:id="rId2"/>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https://d.book118.com/238052030121006035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PLACING_PICTURE_USER_VIEWPORT" val="{&quot;height&quot;:7897.500787401575,&quot;width&quot;:9708.888188976378}"/>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3;第二级&#13;第三级&#13;第四级&#13;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01"/>
  <p:tag name="KSO_WM_UNIT_TYPE" val="e"/>
  <p:tag name="KSO_WM_UNIT_VALUE" val="6"/>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13;第二级&#13;第三级&#13;第四级&#13;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2"/>
  <p:tag name="KSO_WM_UNIT_INDEX" val="2"/>
  <p:tag name="KSO_WM_UNIT_LAYERLEVEL" val="1"/>
  <p:tag name="KSO_WM_UNIT_NOCLEAR" val="0"/>
  <p:tag name="KSO_WM_UNIT_PRESET_TEXT" val="单击此处编辑母版文本样式&#13;第二级&#13;第三级&#13;第四级&#13;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3;第二级&#13;第三级&#13;第四级&#13;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3;第二级&#13;第三级&#13;第四级&#13;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2"/>
  <p:tag name="KSO_WM_UNIT_INDEX" val="2"/>
  <p:tag name="KSO_WM_UNIT_ISCONTENTSTITLE" val="0"/>
  <p:tag name="KSO_WM_UNIT_ISNUMDGMTITLE" val="0"/>
  <p:tag name="KSO_WM_UNIT_LAYERLEVEL" val="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a"/>
  <p:tag name="KSO_WM_UNIT_VALUE" val="1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3"/>
  <p:tag name="KSO_WM_UNIT_INDEX" val="3"/>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f*1"/>
  <p:tag name="KSO_WM_UNIT_INDEX" val="1"/>
  <p:tag name="KSO_WM_UNIT_LAYERLEVEL" val="1"/>
  <p:tag name="KSO_WM_UNIT_NOCLEAR" val="0"/>
  <p:tag name="KSO_WM_UNIT_PRESET_TEXT" val="单击此处编辑母版文本样式&#13;第二级&#13;第三级&#13;第四级&#13;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
  <p:tag name="KSO_WM_SLIDE_BACKGROUND_TYPE" val="gener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SLIDE_BACKGROUND_TYPE" val="general"/>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2*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7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8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6.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9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9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9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2.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1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841"/>
  <p:tag name="KSO_WM_UNIT_COMPATIBLE" val="0"/>
  <p:tag name="KSO_WM_UNIT_CONTENT_GROUP_TYPE" val="titlestyle"/>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41"/>
  <p:tag name="KSO_WM_TEMPLATE_MASTER_TYPE" val="1"/>
  <p:tag name="KSO_WM_TEMPLATE_SUBCATEGORY" val="29"/>
  <p:tag name="KSO_WM_TEMPLATE_THUMBS_INDEX" val="1、9"/>
</p:tagLst>
</file>

<file path=ppt/tags/tag124.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25.xml><?xml version="1.0" encoding="utf-8"?>
<p:tagLst xmlns:p="http://schemas.openxmlformats.org/presentationml/2006/main">
  <p:tag name="KSO_WM_TEMPLATE_CATEGORY" val="custom"/>
  <p:tag name="KSO_WM_TEMPLATE_INDEX" val="20230841"/>
</p:tagLst>
</file>

<file path=ppt/tags/tag126.xml><?xml version="1.0" encoding="utf-8"?>
<p:tagLst xmlns:p="http://schemas.openxmlformats.org/presentationml/2006/main">
  <p:tag name="KSO_WM_TEMPLATE_CATEGORY" val="custom"/>
  <p:tag name="KSO_WM_TEMPLATE_INDEX" val="20230841"/>
</p:tagLst>
</file>

<file path=ppt/tags/tag127.xml><?xml version="1.0" encoding="utf-8"?>
<p:tagLst xmlns:p="http://schemas.openxmlformats.org/presentationml/2006/main">
  <p:tag name="KSO_WM_TEMPLATE_CATEGORY" val="custom"/>
  <p:tag name="KSO_WM_TEMPLATE_INDEX" val="20230841"/>
</p:tagLst>
</file>

<file path=ppt/tags/tag128.xml><?xml version="1.0" encoding="utf-8"?>
<p:tagLst xmlns:p="http://schemas.openxmlformats.org/presentationml/2006/main">
  <p:tag name="KSO_WM_TEMPLATE_CATEGORY" val="custom"/>
  <p:tag name="KSO_WM_TEMPLATE_INDEX" val="20230841"/>
</p:tagLst>
</file>

<file path=ppt/tags/tag129.xml><?xml version="1.0" encoding="utf-8"?>
<p:tagLst xmlns:p="http://schemas.openxmlformats.org/presentationml/2006/main">
  <p:tag name="KSO_WM_TEMPLATE_CATEGORY" val="custom"/>
  <p:tag name="KSO_WM_TEMPLATE_INDEX" val="20230841"/>
</p:tagLst>
</file>

<file path=ppt/tags/tag130.xml><?xml version="1.0" encoding="utf-8"?>
<p:tagLst xmlns:p="http://schemas.openxmlformats.org/presentationml/2006/main">
  <p:tag name="KSO_WM_TEMPLATE_CATEGORY" val="custom"/>
  <p:tag name="KSO_WM_TEMPLATE_INDEX" val="20230841"/>
</p:tagLst>
</file>

<file path=ppt/tags/tag131.xml><?xml version="1.0" encoding="utf-8"?>
<p:tagLst xmlns:p="http://schemas.openxmlformats.org/presentationml/2006/main">
  <p:tag name="KSO_WM_TEMPLATE_CATEGORY" val="custom"/>
  <p:tag name="KSO_WM_TEMPLATE_INDEX" val="20230841"/>
</p:tagLst>
</file>

<file path=ppt/tags/tag132.xml><?xml version="1.0" encoding="utf-8"?>
<p:tagLst xmlns:p="http://schemas.openxmlformats.org/presentationml/2006/main">
  <p:tag name="KSO_WM_TEMPLATE_CATEGORY" val="custom"/>
  <p:tag name="KSO_WM_TEMPLATE_INDEX" val="20230841"/>
</p:tagLst>
</file>

<file path=ppt/tags/tag133.xml><?xml version="1.0" encoding="utf-8"?>
<p:tagLst xmlns:p="http://schemas.openxmlformats.org/presentationml/2006/main">
  <p:tag name="KSO_WM_TEMPLATE_CATEGORY" val="custom"/>
  <p:tag name="KSO_WM_TEMPLATE_INDEX" val="20230841"/>
</p:tagLst>
</file>

<file path=ppt/tags/tag134.xml><?xml version="1.0" encoding="utf-8"?>
<p:tagLst xmlns:p="http://schemas.openxmlformats.org/presentationml/2006/main">
  <p:tag name="KSO_WM_TEMPLATE_CATEGORY" val="custom"/>
  <p:tag name="KSO_WM_TEMPLATE_INDEX" val="20230841"/>
</p:tagLst>
</file>

<file path=ppt/tags/tag135.xml><?xml version="1.0" encoding="utf-8"?>
<p:tagLst xmlns:p="http://schemas.openxmlformats.org/presentationml/2006/main">
  <p:tag name="KSO_WM_TEMPLATE_CATEGORY" val="custom"/>
  <p:tag name="KSO_WM_TEMPLATE_INDEX" val="20230841"/>
</p:tagLst>
</file>

<file path=ppt/tags/tag136.xml><?xml version="1.0" encoding="utf-8"?>
<p:tagLst xmlns:p="http://schemas.openxmlformats.org/presentationml/2006/main">
  <p:tag name="KSO_WM_TEMPLATE_CATEGORY" val="custom"/>
  <p:tag name="KSO_WM_TEMPLATE_INDEX" val="20230841"/>
</p:tagLst>
</file>

<file path=ppt/tags/tag137.xml><?xml version="1.0" encoding="utf-8"?>
<p:tagLst xmlns:p="http://schemas.openxmlformats.org/presentationml/2006/main">
  <p:tag name="KSO_WM_TEMPLATE_CATEGORY" val="custom"/>
  <p:tag name="KSO_WM_TEMPLATE_INDEX" val="20230841"/>
</p:tagLst>
</file>

<file path=ppt/tags/tag138.xml><?xml version="1.0" encoding="utf-8"?>
<p:tagLst xmlns:p="http://schemas.openxmlformats.org/presentationml/2006/main">
  <p:tag name="KSO_WM_TEMPLATE_CATEGORY" val="custom"/>
  <p:tag name="KSO_WM_TEMPLATE_INDEX" val="20230841"/>
</p:tagLst>
</file>

<file path=ppt/tags/tag139.xml><?xml version="1.0" encoding="utf-8"?>
<p:tagLst xmlns:p="http://schemas.openxmlformats.org/presentationml/2006/main">
  <p:tag name="KSO_WM_TEMPLATE_CATEGORY" val="custom"/>
  <p:tag name="KSO_WM_TEMPLATE_INDEX" val="20230841"/>
</p:tagLst>
</file>

<file path=ppt/tags/tag140.xml><?xml version="1.0" encoding="utf-8"?>
<p:tagLst xmlns:p="http://schemas.openxmlformats.org/presentationml/2006/main">
  <p:tag name="KSO_WM_TEMPLATE_CATEGORY" val="custom"/>
  <p:tag name="KSO_WM_TEMPLATE_INDEX" val="20230841"/>
</p:tagLst>
</file>

<file path=ppt/tags/tag141.xml><?xml version="1.0" encoding="utf-8"?>
<p:tagLst xmlns:p="http://schemas.openxmlformats.org/presentationml/2006/main">
  <p:tag name="KSO_WM_TEMPLATE_CATEGORY" val="custom"/>
  <p:tag name="KSO_WM_TEMPLATE_INDEX" val="20230841"/>
</p:tagLst>
</file>

<file path=ppt/tags/tag142.xml><?xml version="1.0" encoding="utf-8"?>
<p:tagLst xmlns:p="http://schemas.openxmlformats.org/presentationml/2006/main">
  <p:tag name="KSO_WM_TEMPLATE_CATEGORY" val="custom"/>
  <p:tag name="KSO_WM_TEMPLATE_INDEX" val="20230841"/>
</p:tagLst>
</file>

<file path=ppt/tags/tag143.xml><?xml version="1.0" encoding="utf-8"?>
<p:tagLst xmlns:p="http://schemas.openxmlformats.org/presentationml/2006/main">
  <p:tag name="KSO_WM_TEMPLATE_CATEGORY" val="custom"/>
  <p:tag name="KSO_WM_TEMPLATE_INDEX" val="20230841"/>
</p:tagLst>
</file>

<file path=ppt/tags/tag144.xml><?xml version="1.0" encoding="utf-8"?>
<p:tagLst xmlns:p="http://schemas.openxmlformats.org/presentationml/2006/main">
  <p:tag name="KSO_WM_TEMPLATE_CATEGORY" val="custom"/>
  <p:tag name="KSO_WM_TEMPLATE_INDEX" val="20230841"/>
</p:tagLst>
</file>

<file path=ppt/tags/tag145.xml><?xml version="1.0" encoding="utf-8"?>
<p:tagLst xmlns:p="http://schemas.openxmlformats.org/presentationml/2006/main">
  <p:tag name="KSO_WM_TEMPLATE_CATEGORY" val="custom"/>
  <p:tag name="KSO_WM_TEMPLATE_INDEX" val="20230841"/>
</p:tagLst>
</file>

<file path=ppt/tags/tag146.xml><?xml version="1.0" encoding="utf-8"?>
<p:tagLst xmlns:p="http://schemas.openxmlformats.org/presentationml/2006/main">
  <p:tag name="KSO_WM_TEMPLATE_CATEGORY" val="custom"/>
  <p:tag name="KSO_WM_TEMPLATE_INDEX" val="20230841"/>
</p:tagLst>
</file>

<file path=ppt/tags/tag147.xml><?xml version="1.0" encoding="utf-8"?>
<p:tagLst xmlns:p="http://schemas.openxmlformats.org/presentationml/2006/main">
  <p:tag name="KSO_WM_TEMPLATE_CATEGORY" val="custom"/>
  <p:tag name="KSO_WM_TEMPLATE_INDEX" val="20230841"/>
</p:tagLst>
</file>

<file path=ppt/tags/tag148.xml><?xml version="1.0" encoding="utf-8"?>
<p:tagLst xmlns:p="http://schemas.openxmlformats.org/presentationml/2006/main">
  <p:tag name="KSO_WM_TEMPLATE_CATEGORY" val="custom"/>
  <p:tag name="KSO_WM_TEMPLATE_INDEX" val="20230841"/>
</p:tagLst>
</file>

<file path=ppt/tags/tag149.xml><?xml version="1.0" encoding="utf-8"?>
<p:tagLst xmlns:p="http://schemas.openxmlformats.org/presentationml/2006/main">
  <p:tag name="KSO_WM_TEMPLATE_CATEGORY" val="custom"/>
  <p:tag name="KSO_WM_TEMPLATE_INDEX" val="20230841"/>
</p:tagLst>
</file>

<file path=ppt/tags/tag150.xml><?xml version="1.0" encoding="utf-8"?>
<p:tagLst xmlns:p="http://schemas.openxmlformats.org/presentationml/2006/main">
  <p:tag name="KSO_WM_TEMPLATE_CATEGORY" val="custom"/>
  <p:tag name="KSO_WM_TEMPLATE_INDEX" val="20230841"/>
</p:tagLst>
</file>

<file path=ppt/tags/tag151.xml><?xml version="1.0" encoding="utf-8"?>
<p:tagLst xmlns:p="http://schemas.openxmlformats.org/presentationml/2006/main">
  <p:tag name="KSO_WM_TEMPLATE_CATEGORY" val="custom"/>
  <p:tag name="KSO_WM_TEMPLATE_INDEX" val="20230841"/>
</p:tagLst>
</file>

<file path=ppt/tags/tag152.xml><?xml version="1.0" encoding="utf-8"?>
<p:tagLst xmlns:p="http://schemas.openxmlformats.org/presentationml/2006/main">
  <p:tag name="KSO_WM_TEMPLATE_CATEGORY" val="custom"/>
  <p:tag name="KSO_WM_TEMPLATE_INDEX" val="20230841"/>
</p:tagLst>
</file>

<file path=ppt/tags/tag153.xml><?xml version="1.0" encoding="utf-8"?>
<p:tagLst xmlns:p="http://schemas.openxmlformats.org/presentationml/2006/main">
  <p:tag name="KSO_WM_TEMPLATE_CATEGORY" val="custom"/>
  <p:tag name="KSO_WM_TEMPLATE_INDEX" val="20230841"/>
</p:tagLst>
</file>

<file path=ppt/tags/tag15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97">
      <a:dk1>
        <a:srgbClr val="000000"/>
      </a:dk1>
      <a:lt1>
        <a:srgbClr val="FFFFFF"/>
      </a:lt1>
      <a:dk2>
        <a:srgbClr val="E2D2F2"/>
      </a:dk2>
      <a:lt2>
        <a:srgbClr val="FFFFFF"/>
      </a:lt2>
      <a:accent1>
        <a:srgbClr val="6651E5"/>
      </a:accent1>
      <a:accent2>
        <a:srgbClr val="B45BFF"/>
      </a:accent2>
      <a:accent3>
        <a:srgbClr val="47A7FF"/>
      </a:accent3>
      <a:accent4>
        <a:srgbClr val="5EE87F"/>
      </a:accent4>
      <a:accent5>
        <a:srgbClr val="FFCB01"/>
      </a:accent5>
      <a:accent6>
        <a:srgbClr val="FF96CF"/>
      </a:accent6>
      <a:hlink>
        <a:srgbClr val="0563C1"/>
      </a:hlink>
      <a:folHlink>
        <a:srgbClr val="954D72"/>
      </a:folHlink>
    </a:clrScheme>
    <a:fontScheme name="自定义 48">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30</Slides>
  <Notes>0</Notes>
  <TotalTime>1</TotalTime>
  <HiddenSlides>3</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30</vt:i4>
      </vt:variant>
    </vt:vector>
  </HeadingPairs>
  <TitlesOfParts>
    <vt:vector baseType="lpstr" size="42">
      <vt:lpstr>Arial</vt:lpstr>
      <vt:lpstr>Calibri</vt:lpstr>
      <vt:lpstr>微软雅黑</vt:lpstr>
      <vt:lpstr>Wingdings</vt:lpstr>
      <vt:lpstr>Times New Roman</vt:lpstr>
      <vt:lpstr>华文楷体</vt:lpstr>
      <vt:lpstr>宋体</vt:lpstr>
      <vt:lpstr>Courier New</vt:lpstr>
      <vt:lpstr>Cambria</vt:lpstr>
      <vt:lpstr>黑体</vt:lpstr>
      <vt:lpstr>华文仿宋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2024-09-14T16:52:37.491</cp:lastPrinted>
  <dcterms:created xsi:type="dcterms:W3CDTF">2024-09-14T08:52:37Z</dcterms:created>
  <dcterms:modified xsi:type="dcterms:W3CDTF">2024-09-14T08:52:41Z</dcterms:modified>
</cp:coreProperties>
</file>