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Relationship Id="rId2" Type="http://schemas.openxmlformats.org/officeDocument/2006/relationships/image" Target="../media/image6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10" Type="http://schemas.openxmlformats.org/officeDocument/2006/relationships/image" Target="../media/image19.wmf" /><Relationship Id="rId11" Type="http://schemas.openxmlformats.org/officeDocument/2006/relationships/image" Target="../media/image20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Relationship Id="rId5" Type="http://schemas.openxmlformats.org/officeDocument/2006/relationships/image" Target="../media/image14.wmf" /><Relationship Id="rId6" Type="http://schemas.openxmlformats.org/officeDocument/2006/relationships/image" Target="../media/image15.wmf" /><Relationship Id="rId7" Type="http://schemas.openxmlformats.org/officeDocument/2006/relationships/image" Target="../media/image16.wmf" /><Relationship Id="rId8" Type="http://schemas.openxmlformats.org/officeDocument/2006/relationships/image" Target="../media/image17.wmf" /><Relationship Id="rId9" Type="http://schemas.openxmlformats.org/officeDocument/2006/relationships/image" Target="../media/image18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511AF-1C5A-4630-9505-5E464788D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56C89-71E0-45E6-9BB4-3F7E740BF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BCB68-8DDA-4ACA-9BC4-78891AA62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7263F-7DB9-4E86-9035-974C25D8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4B35D-45BF-4D9B-A860-877F083F9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4AE33-48BF-4E3A-9FF5-99C6A3B92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746E31-E9CD-43E9-9802-85A27A580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09E45-A010-4C15-880E-2EE5AAAE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8C7A6-3E73-42DD-999F-A82EC45E0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DAB4C-974C-4C3D-BBB2-516A1047A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5435D-79FC-482C-9514-4F18A1FA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4433" y="1125538"/>
            <a:ext cx="11523133" cy="5399087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34433" y="1125538"/>
            <a:ext cx="5646336" cy="5399087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11232" y="1125538"/>
            <a:ext cx="5646336" cy="5399087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34433" y="1125538"/>
            <a:ext cx="11523133" cy="5399087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76784" y="0"/>
            <a:ext cx="2880784" cy="65246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34433" y="0"/>
            <a:ext cx="8475348" cy="65246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334433" y="1125538"/>
            <a:ext cx="11523133" cy="5399087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34433" y="0"/>
            <a:ext cx="10972800" cy="83661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SmartArt 占位符 2"/>
          <p:cNvSpPr>
            <a:spLocks noGrp="1"/>
          </p:cNvSpPr>
          <p:nvPr>
            <p:ph type="pic" idx="1"/>
          </p:nvPr>
        </p:nvSpPr>
        <p:spPr>
          <a:xfrm>
            <a:off x="334433" y="1125538"/>
            <a:ext cx="11523133" cy="5399087"/>
          </a:xfrm>
        </p:spPr>
        <p:txBody>
          <a:bodyPr/>
          <a:lstStyle/>
          <a:p>
            <a:pPr fontAlgn="base"/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800" b="1" i="0" u="none" kern="120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v"/>
        <a:defRPr sz="2400" b="1" i="0" u="none" kern="1200" baseline="0">
          <a:solidFill>
            <a:srgbClr val="000066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Pct val="85000"/>
        <a:buFont typeface="Wingdings" panose="05000000000000000000" pitchFamily="2" charset="2"/>
        <a:buChar char="n"/>
        <a:defRPr sz="2400" b="1" i="0" u="none" kern="1200" baseline="0">
          <a:solidFill>
            <a:schemeClr val="tx1"/>
          </a:solidFill>
          <a:latin typeface="+mn-lt"/>
          <a:ea typeface="楷体_GB2312" pitchFamily="49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Pct val="80000"/>
        <a:buFont typeface="Wingdings" panose="05000000000000000000" pitchFamily="2" charset="2"/>
        <a:buChar char="l"/>
        <a:defRPr sz="2000" b="1" i="0" u="none" kern="1200" baseline="0">
          <a:solidFill>
            <a:srgbClr val="2D5A87"/>
          </a:solidFill>
          <a:latin typeface="+mn-lt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Wingdings" panose="05000000000000000000" pitchFamily="2" charset="2"/>
        <a:buChar char="»"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1" i="0" u="none" kern="1200" baseline="0">
          <a:solidFill>
            <a:schemeClr val="tx1"/>
          </a:solidFill>
          <a:latin typeface="Verdana" panose="020b0604030504040204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6.wmf" /><Relationship Id="rId6" Type="http://schemas.openxmlformats.org/officeDocument/2006/relationships/image" Target="../media/image2.png" /><Relationship Id="rId7" Type="http://schemas.openxmlformats.org/officeDocument/2006/relationships/vmlDrawing" Target="../drawings/vmlDrawing1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7.jpeg" /><Relationship Id="rId4" Type="http://schemas.openxmlformats.org/officeDocument/2006/relationships/audio" Target="../media/chimes1.wav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2.wmf" /><Relationship Id="rId11" Type="http://schemas.openxmlformats.org/officeDocument/2006/relationships/oleObject" Target="../embeddings/oleObject6.bin" TargetMode="Internal" /><Relationship Id="rId12" Type="http://schemas.openxmlformats.org/officeDocument/2006/relationships/image" Target="../media/image13.wmf" /><Relationship Id="rId13" Type="http://schemas.openxmlformats.org/officeDocument/2006/relationships/oleObject" Target="../embeddings/oleObject7.bin" TargetMode="Internal" /><Relationship Id="rId14" Type="http://schemas.openxmlformats.org/officeDocument/2006/relationships/image" Target="../media/image14.wmf" /><Relationship Id="rId15" Type="http://schemas.openxmlformats.org/officeDocument/2006/relationships/oleObject" Target="../embeddings/oleObject8.bin" TargetMode="Internal" /><Relationship Id="rId16" Type="http://schemas.openxmlformats.org/officeDocument/2006/relationships/image" Target="../media/image15.wmf" /><Relationship Id="rId17" Type="http://schemas.openxmlformats.org/officeDocument/2006/relationships/oleObject" Target="../embeddings/oleObject9.bin" TargetMode="Internal" /><Relationship Id="rId18" Type="http://schemas.openxmlformats.org/officeDocument/2006/relationships/image" Target="../media/image16.wmf" /><Relationship Id="rId19" Type="http://schemas.openxmlformats.org/officeDocument/2006/relationships/oleObject" Target="../embeddings/oleObject10.bin" TargetMode="Internal" /><Relationship Id="rId2" Type="http://schemas.openxmlformats.org/officeDocument/2006/relationships/image" Target="../media/image8.png" /><Relationship Id="rId20" Type="http://schemas.openxmlformats.org/officeDocument/2006/relationships/image" Target="../media/image17.wmf" /><Relationship Id="rId21" Type="http://schemas.openxmlformats.org/officeDocument/2006/relationships/oleObject" Target="../embeddings/oleObject11.bin" TargetMode="Internal" /><Relationship Id="rId22" Type="http://schemas.openxmlformats.org/officeDocument/2006/relationships/image" Target="../media/image18.wmf" /><Relationship Id="rId23" Type="http://schemas.openxmlformats.org/officeDocument/2006/relationships/oleObject" Target="../embeddings/oleObject12.bin" TargetMode="Internal" /><Relationship Id="rId24" Type="http://schemas.openxmlformats.org/officeDocument/2006/relationships/image" Target="../media/image19.wmf" /><Relationship Id="rId25" Type="http://schemas.openxmlformats.org/officeDocument/2006/relationships/oleObject" Target="../embeddings/oleObject13.bin" TargetMode="Internal" /><Relationship Id="rId26" Type="http://schemas.openxmlformats.org/officeDocument/2006/relationships/image" Target="../media/image20.wmf" /><Relationship Id="rId27" Type="http://schemas.openxmlformats.org/officeDocument/2006/relationships/image" Target="../media/image2.png" /><Relationship Id="rId28" Type="http://schemas.openxmlformats.org/officeDocument/2006/relationships/vmlDrawing" Target="../drawings/vmlDrawing2.vml" /><Relationship Id="rId3" Type="http://schemas.openxmlformats.org/officeDocument/2006/relationships/image" Target="../media/image9.png" /><Relationship Id="rId4" Type="http://schemas.openxmlformats.org/officeDocument/2006/relationships/audio" Target="../media/hammer2.wav" /><Relationship Id="rId5" Type="http://schemas.openxmlformats.org/officeDocument/2006/relationships/oleObject" Target="../embeddings/oleObject3.bin" TargetMode="Internal" /><Relationship Id="rId6" Type="http://schemas.openxmlformats.org/officeDocument/2006/relationships/image" Target="../media/image10.wmf" /><Relationship Id="rId7" Type="http://schemas.openxmlformats.org/officeDocument/2006/relationships/oleObject" Target="../embeddings/oleObject4.bin" TargetMode="Internal" /><Relationship Id="rId8" Type="http://schemas.openxmlformats.org/officeDocument/2006/relationships/image" Target="../media/image11.wmf" /><Relationship Id="rId9" Type="http://schemas.openxmlformats.org/officeDocument/2006/relationships/oleObject" Target="../embeddings/oleObject5.bin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4.xml" TargetMode="Interna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3035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矩形 6"/>
          <p:cNvSpPr/>
          <p:nvPr>
            <p:custDataLst>
              <p:tags r:id="rId2"/>
            </p:custDataLst>
          </p:nvPr>
        </p:nvSpPr>
        <p:spPr>
          <a:xfrm>
            <a:off x="1138555" y="1911350"/>
            <a:ext cx="10224770" cy="9588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FFFFFF"/>
                </a:solidFill>
                <a:latin typeface="Times New Roman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zh-CN" sz="6000" strike="noStrike" noProof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项目</a:t>
            </a:r>
            <a:r>
              <a:rPr lang="en-US" altLang="zh-CN" sz="6000" strike="noStrike" noProof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1-2</a:t>
            </a:r>
            <a:r>
              <a:rPr lang="zh-CN" altLang="zh-CN" sz="6000" strike="noStrike" noProof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 地面点位的确定</a:t>
            </a:r>
          </a:p>
        </p:txBody>
      </p:sp>
      <p:sp>
        <p:nvSpPr>
          <p:cNvPr id="3074" name="文本框 11"/>
          <p:cNvSpPr txBox="1"/>
          <p:nvPr>
            <p:custDataLst>
              <p:tags r:id="rId3"/>
            </p:custDataLst>
          </p:nvPr>
        </p:nvSpPr>
        <p:spPr>
          <a:xfrm>
            <a:off x="2258695" y="3183890"/>
            <a:ext cx="7675245" cy="904875"/>
          </a:xfrm>
          <a:prstGeom prst="rect">
            <a:avLst/>
          </a:prstGeom>
          <a:noFill/>
          <a:ln w="9525">
            <a:noFill/>
          </a:ln>
        </p:spPr>
        <p:txBody>
          <a:bodyPr wrap="square" lIns="90000" tIns="46800" rIns="90000" bIns="46800"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zh-CN" sz="4400">
                <a:solidFill>
                  <a:schemeClr val="tx2"/>
                </a:solidFill>
                <a:latin typeface="微软雅黑" panose="020b0503020204020204" charset="-122"/>
                <a:ea typeface="微软雅黑" panose="020b0503020204020204" charset="-122"/>
                <a:sym typeface="黑体" panose="02010609060101010101" pitchFamily="2" charset="-122"/>
              </a:rPr>
              <a:t>模块三 地面点的坐标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288771"/>
          <p:cNvSpPr>
            <a:spLocks noGrp="1"/>
          </p:cNvSpPr>
          <p:nvPr>
            <p:ph type="title"/>
          </p:nvPr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/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grpSp>
        <p:nvGrpSpPr>
          <p:cNvPr id="17410" name="组合 288772"/>
          <p:cNvGrpSpPr/>
          <p:nvPr/>
        </p:nvGrpSpPr>
        <p:grpSpPr>
          <a:xfrm>
            <a:off x="4692650" y="3573463"/>
            <a:ext cx="5975350" cy="3000375"/>
            <a:chOff x="1838" y="2130"/>
            <a:chExt cx="3764" cy="1890"/>
          </a:xfrm>
        </p:grpSpPr>
        <p:sp>
          <p:nvSpPr>
            <p:cNvPr id="17411" name="直接连接符 288773"/>
            <p:cNvSpPr/>
            <p:nvPr/>
          </p:nvSpPr>
          <p:spPr>
            <a:xfrm flipV="1">
              <a:off x="2746" y="2139"/>
              <a:ext cx="963" cy="488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2" name="直接连接符 288774"/>
            <p:cNvSpPr/>
            <p:nvPr/>
          </p:nvSpPr>
          <p:spPr>
            <a:xfrm>
              <a:off x="3709" y="2139"/>
              <a:ext cx="1134" cy="444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3" name="直接连接符 288775"/>
            <p:cNvSpPr/>
            <p:nvPr/>
          </p:nvSpPr>
          <p:spPr>
            <a:xfrm flipV="1">
              <a:off x="2746" y="2583"/>
              <a:ext cx="2097" cy="44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4" name="直接连接符 288776"/>
            <p:cNvSpPr/>
            <p:nvPr/>
          </p:nvSpPr>
          <p:spPr>
            <a:xfrm flipH="1">
              <a:off x="2746" y="2627"/>
              <a:ext cx="0" cy="1066"/>
            </a:xfrm>
            <a:prstGeom prst="line">
              <a:avLst/>
            </a:prstGeom>
            <a:ln w="9525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5" name="直接连接符 288777"/>
            <p:cNvSpPr/>
            <p:nvPr/>
          </p:nvSpPr>
          <p:spPr>
            <a:xfrm flipH="1">
              <a:off x="3709" y="2139"/>
              <a:ext cx="0" cy="1066"/>
            </a:xfrm>
            <a:prstGeom prst="line">
              <a:avLst/>
            </a:prstGeom>
            <a:ln w="9525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6" name="直接连接符 288778"/>
            <p:cNvSpPr/>
            <p:nvPr/>
          </p:nvSpPr>
          <p:spPr>
            <a:xfrm flipH="1">
              <a:off x="4843" y="2583"/>
              <a:ext cx="0" cy="1066"/>
            </a:xfrm>
            <a:prstGeom prst="line">
              <a:avLst/>
            </a:prstGeom>
            <a:ln w="9525" cap="flat" cmpd="sng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7" name="直接连接符 288779"/>
            <p:cNvSpPr/>
            <p:nvPr/>
          </p:nvSpPr>
          <p:spPr>
            <a:xfrm flipV="1">
              <a:off x="2746" y="3205"/>
              <a:ext cx="963" cy="488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8" name="直接连接符 288780"/>
            <p:cNvSpPr/>
            <p:nvPr/>
          </p:nvSpPr>
          <p:spPr>
            <a:xfrm>
              <a:off x="3709" y="3205"/>
              <a:ext cx="1134" cy="444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19" name="直接连接符 288781"/>
            <p:cNvSpPr/>
            <p:nvPr/>
          </p:nvSpPr>
          <p:spPr>
            <a:xfrm flipV="1">
              <a:off x="2746" y="3648"/>
              <a:ext cx="2097" cy="44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20" name="直接连接符 288782"/>
            <p:cNvSpPr/>
            <p:nvPr/>
          </p:nvSpPr>
          <p:spPr>
            <a:xfrm flipH="1">
              <a:off x="1838" y="2840"/>
              <a:ext cx="770" cy="1163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round/>
              <a:headEnd type="triangl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21" name="直接连接符 288783"/>
            <p:cNvSpPr/>
            <p:nvPr/>
          </p:nvSpPr>
          <p:spPr>
            <a:xfrm>
              <a:off x="2517" y="3022"/>
              <a:ext cx="3085" cy="0"/>
            </a:xfrm>
            <a:prstGeom prst="line">
              <a:avLst/>
            </a:prstGeom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22" name="直接连接符 288784"/>
            <p:cNvSpPr/>
            <p:nvPr/>
          </p:nvSpPr>
          <p:spPr>
            <a:xfrm>
              <a:off x="1838" y="4003"/>
              <a:ext cx="3537" cy="17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23" name="直接连接符 288785"/>
            <p:cNvSpPr/>
            <p:nvPr/>
          </p:nvSpPr>
          <p:spPr>
            <a:xfrm flipH="1">
              <a:off x="5069" y="3022"/>
              <a:ext cx="533" cy="981"/>
            </a:xfrm>
            <a:prstGeom prst="line">
              <a:avLst/>
            </a:prstGeom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24" name="任意多边形 288786"/>
            <p:cNvSpPr/>
            <p:nvPr/>
          </p:nvSpPr>
          <p:spPr>
            <a:xfrm>
              <a:off x="2373" y="2639"/>
              <a:ext cx="708" cy="113"/>
            </a:xfrm>
            <a:custGeom>
              <a:cxnLst>
                <a:cxn ang="0">
                  <a:pos x="0" y="66"/>
                </a:cxn>
                <a:cxn ang="0">
                  <a:pos x="198" y="0"/>
                </a:cxn>
                <a:cxn ang="0">
                  <a:pos x="330" y="9"/>
                </a:cxn>
                <a:cxn ang="0">
                  <a:pos x="387" y="38"/>
                </a:cxn>
                <a:cxn ang="0">
                  <a:pos x="538" y="85"/>
                </a:cxn>
                <a:cxn ang="0">
                  <a:pos x="566" y="113"/>
                </a:cxn>
              </a:cxnLst>
              <a:rect l="l" t="t" r="r" b="b"/>
              <a:pathLst>
                <a:path w="566" h="115">
                  <a:moveTo>
                    <a:pt x="0" y="66"/>
                  </a:moveTo>
                  <a:cubicBezTo>
                    <a:pt x="67" y="39"/>
                    <a:pt x="127" y="14"/>
                    <a:pt x="198" y="0"/>
                  </a:cubicBezTo>
                  <a:cubicBezTo>
                    <a:pt x="242" y="3"/>
                    <a:pt x="286" y="4"/>
                    <a:pt x="330" y="9"/>
                  </a:cubicBezTo>
                  <a:cubicBezTo>
                    <a:pt x="367" y="13"/>
                    <a:pt x="354" y="24"/>
                    <a:pt x="387" y="38"/>
                  </a:cubicBezTo>
                  <a:cubicBezTo>
                    <a:pt x="435" y="59"/>
                    <a:pt x="489" y="67"/>
                    <a:pt x="538" y="85"/>
                  </a:cubicBezTo>
                  <a:cubicBezTo>
                    <a:pt x="559" y="115"/>
                    <a:pt x="546" y="113"/>
                    <a:pt x="566" y="113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prstShdw prst="shdw17" dist="17961" dir="13499999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5" name="任意多边形 288787"/>
            <p:cNvSpPr/>
            <p:nvPr/>
          </p:nvSpPr>
          <p:spPr>
            <a:xfrm>
              <a:off x="3588" y="2130"/>
              <a:ext cx="379" cy="139"/>
            </a:xfrm>
            <a:custGeom>
              <a:cxnLst>
                <a:cxn ang="0">
                  <a:pos x="10" y="142"/>
                </a:cxn>
                <a:cxn ang="0">
                  <a:pos x="10" y="133"/>
                </a:cxn>
                <a:cxn ang="0">
                  <a:pos x="0" y="104"/>
                </a:cxn>
                <a:cxn ang="0">
                  <a:pos x="29" y="85"/>
                </a:cxn>
                <a:cxn ang="0">
                  <a:pos x="48" y="57"/>
                </a:cxn>
                <a:cxn ang="0">
                  <a:pos x="76" y="48"/>
                </a:cxn>
                <a:cxn ang="0">
                  <a:pos x="85" y="19"/>
                </a:cxn>
                <a:cxn ang="0">
                  <a:pos x="142" y="0"/>
                </a:cxn>
                <a:cxn ang="0">
                  <a:pos x="246" y="38"/>
                </a:cxn>
                <a:cxn ang="0">
                  <a:pos x="274" y="48"/>
                </a:cxn>
                <a:cxn ang="0">
                  <a:pos x="303" y="57"/>
                </a:cxn>
              </a:cxnLst>
              <a:rect l="l" t="t" r="r" b="b"/>
              <a:pathLst>
                <a:path w="303" h="142">
                  <a:moveTo>
                    <a:pt x="10" y="142"/>
                  </a:moveTo>
                  <a:cubicBezTo>
                    <a:pt x="78" y="96"/>
                    <a:pt x="21" y="138"/>
                    <a:pt x="10" y="133"/>
                  </a:cubicBezTo>
                  <a:cubicBezTo>
                    <a:pt x="1" y="128"/>
                    <a:pt x="3" y="114"/>
                    <a:pt x="0" y="104"/>
                  </a:cubicBezTo>
                  <a:cubicBezTo>
                    <a:pt x="0" y="104"/>
                    <a:pt x="19" y="91"/>
                    <a:pt x="29" y="85"/>
                  </a:cubicBezTo>
                  <a:cubicBezTo>
                    <a:pt x="35" y="76"/>
                    <a:pt x="39" y="64"/>
                    <a:pt x="48" y="57"/>
                  </a:cubicBezTo>
                  <a:cubicBezTo>
                    <a:pt x="56" y="51"/>
                    <a:pt x="69" y="55"/>
                    <a:pt x="76" y="48"/>
                  </a:cubicBezTo>
                  <a:cubicBezTo>
                    <a:pt x="83" y="41"/>
                    <a:pt x="78" y="26"/>
                    <a:pt x="85" y="19"/>
                  </a:cubicBezTo>
                  <a:cubicBezTo>
                    <a:pt x="99" y="5"/>
                    <a:pt x="123" y="7"/>
                    <a:pt x="142" y="0"/>
                  </a:cubicBezTo>
                  <a:cubicBezTo>
                    <a:pt x="187" y="10"/>
                    <a:pt x="207" y="18"/>
                    <a:pt x="246" y="38"/>
                  </a:cubicBezTo>
                  <a:cubicBezTo>
                    <a:pt x="255" y="43"/>
                    <a:pt x="265" y="45"/>
                    <a:pt x="274" y="48"/>
                  </a:cubicBezTo>
                  <a:cubicBezTo>
                    <a:pt x="284" y="51"/>
                    <a:pt x="303" y="57"/>
                    <a:pt x="303" y="57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prstShdw prst="shdw17" dist="17961" dir="13499999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6" name="任意多边形 288788"/>
            <p:cNvSpPr/>
            <p:nvPr/>
          </p:nvSpPr>
          <p:spPr>
            <a:xfrm>
              <a:off x="4639" y="2575"/>
              <a:ext cx="519" cy="138"/>
            </a:xfrm>
            <a:custGeom>
              <a:cxnLst>
                <a:cxn ang="0">
                  <a:pos x="0" y="141"/>
                </a:cxn>
                <a:cxn ang="0">
                  <a:pos x="9" y="113"/>
                </a:cxn>
                <a:cxn ang="0">
                  <a:pos x="38" y="104"/>
                </a:cxn>
                <a:cxn ang="0">
                  <a:pos x="123" y="56"/>
                </a:cxn>
                <a:cxn ang="0">
                  <a:pos x="189" y="0"/>
                </a:cxn>
                <a:cxn ang="0">
                  <a:pos x="245" y="19"/>
                </a:cxn>
                <a:cxn ang="0">
                  <a:pos x="255" y="47"/>
                </a:cxn>
                <a:cxn ang="0">
                  <a:pos x="349" y="75"/>
                </a:cxn>
                <a:cxn ang="0">
                  <a:pos x="415" y="122"/>
                </a:cxn>
              </a:cxnLst>
              <a:rect l="l" t="t" r="r" b="b"/>
              <a:pathLst>
                <a:path w="415" h="141">
                  <a:moveTo>
                    <a:pt x="0" y="141"/>
                  </a:moveTo>
                  <a:cubicBezTo>
                    <a:pt x="3" y="132"/>
                    <a:pt x="2" y="120"/>
                    <a:pt x="9" y="113"/>
                  </a:cubicBezTo>
                  <a:cubicBezTo>
                    <a:pt x="16" y="106"/>
                    <a:pt x="29" y="108"/>
                    <a:pt x="38" y="104"/>
                  </a:cubicBezTo>
                  <a:cubicBezTo>
                    <a:pt x="66" y="90"/>
                    <a:pt x="96" y="73"/>
                    <a:pt x="123" y="56"/>
                  </a:cubicBezTo>
                  <a:cubicBezTo>
                    <a:pt x="135" y="18"/>
                    <a:pt x="152" y="12"/>
                    <a:pt x="189" y="0"/>
                  </a:cubicBezTo>
                  <a:cubicBezTo>
                    <a:pt x="192" y="1"/>
                    <a:pt x="243" y="17"/>
                    <a:pt x="245" y="19"/>
                  </a:cubicBezTo>
                  <a:cubicBezTo>
                    <a:pt x="252" y="26"/>
                    <a:pt x="248" y="40"/>
                    <a:pt x="255" y="47"/>
                  </a:cubicBezTo>
                  <a:cubicBezTo>
                    <a:pt x="266" y="58"/>
                    <a:pt x="330" y="69"/>
                    <a:pt x="349" y="75"/>
                  </a:cubicBezTo>
                  <a:cubicBezTo>
                    <a:pt x="374" y="92"/>
                    <a:pt x="402" y="96"/>
                    <a:pt x="415" y="122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prstShdw prst="shdw17" dist="17961" dir="13499999">
                <a:srgbClr val="000000"/>
              </a:prstShdw>
            </a:effectLst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7" name="文本框 288789"/>
            <p:cNvSpPr txBox="1"/>
            <p:nvPr/>
          </p:nvSpPr>
          <p:spPr>
            <a:xfrm>
              <a:off x="2574" y="2341"/>
              <a:ext cx="397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华文新魏" pitchFamily="2" charset="-122"/>
                </a:rPr>
                <a:t>A</a:t>
              </a:r>
            </a:p>
          </p:txBody>
        </p:sp>
        <p:sp>
          <p:nvSpPr>
            <p:cNvPr id="17428" name="文本框 288790"/>
            <p:cNvSpPr txBox="1"/>
            <p:nvPr/>
          </p:nvSpPr>
          <p:spPr>
            <a:xfrm>
              <a:off x="4786" y="2302"/>
              <a:ext cx="396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华文新魏" pitchFamily="2" charset="-122"/>
                </a:rPr>
                <a:t>B</a:t>
              </a:r>
            </a:p>
          </p:txBody>
        </p:sp>
        <p:sp>
          <p:nvSpPr>
            <p:cNvPr id="17429" name="文本框 288791"/>
            <p:cNvSpPr txBox="1"/>
            <p:nvPr/>
          </p:nvSpPr>
          <p:spPr>
            <a:xfrm>
              <a:off x="2518" y="3560"/>
              <a:ext cx="51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华文新魏" pitchFamily="2" charset="-122"/>
                </a:rPr>
                <a:t>a</a:t>
              </a:r>
            </a:p>
          </p:txBody>
        </p:sp>
        <p:sp>
          <p:nvSpPr>
            <p:cNvPr id="17430" name="文本框 288792"/>
            <p:cNvSpPr txBox="1"/>
            <p:nvPr/>
          </p:nvSpPr>
          <p:spPr>
            <a:xfrm>
              <a:off x="4787" y="3544"/>
              <a:ext cx="340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华文新魏" pitchFamily="2" charset="-122"/>
                </a:rPr>
                <a:t>b</a:t>
              </a:r>
            </a:p>
          </p:txBody>
        </p:sp>
        <p:sp>
          <p:nvSpPr>
            <p:cNvPr id="17431" name="文本框 288793"/>
            <p:cNvSpPr txBox="1"/>
            <p:nvPr/>
          </p:nvSpPr>
          <p:spPr>
            <a:xfrm>
              <a:off x="3652" y="2967"/>
              <a:ext cx="511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Times New Roman" panose="02020603050405020304" pitchFamily="18" charset="0"/>
                  <a:ea typeface="华文新魏" pitchFamily="2" charset="-122"/>
                </a:rPr>
                <a:t>c</a:t>
              </a:r>
            </a:p>
          </p:txBody>
        </p:sp>
        <p:sp>
          <p:nvSpPr>
            <p:cNvPr id="17432" name="文本框 288794"/>
            <p:cNvSpPr txBox="1"/>
            <p:nvPr/>
          </p:nvSpPr>
          <p:spPr>
            <a:xfrm>
              <a:off x="2336" y="2704"/>
              <a:ext cx="363" cy="290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>
                  <a:solidFill>
                    <a:schemeClr val="folHlink"/>
                  </a:solidFill>
                  <a:latin typeface="Times New Roman" panose="02020603050405020304" pitchFamily="18" charset="0"/>
                  <a:ea typeface="华文新魏" pitchFamily="2" charset="-122"/>
                </a:rPr>
                <a:t>X</a:t>
              </a:r>
            </a:p>
          </p:txBody>
        </p:sp>
        <p:sp>
          <p:nvSpPr>
            <p:cNvPr id="17433" name="直接连接符 288795"/>
            <p:cNvSpPr/>
            <p:nvPr/>
          </p:nvSpPr>
          <p:spPr>
            <a:xfrm flipH="1">
              <a:off x="2517" y="3702"/>
              <a:ext cx="227" cy="318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34" name="直接连接符 288796"/>
            <p:cNvSpPr/>
            <p:nvPr/>
          </p:nvSpPr>
          <p:spPr>
            <a:xfrm flipH="1">
              <a:off x="2018" y="3702"/>
              <a:ext cx="726" cy="0"/>
            </a:xfrm>
            <a:prstGeom prst="line">
              <a:avLst/>
            </a:prstGeom>
            <a:ln w="9525" cap="flat" cmpd="sng">
              <a:solidFill>
                <a:srgbClr val="FF0000"/>
              </a:solidFill>
              <a:prstDash val="dash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88798" name="文本框 288797"/>
          <p:cNvSpPr txBox="1"/>
          <p:nvPr/>
        </p:nvSpPr>
        <p:spPr>
          <a:xfrm>
            <a:off x="1847850" y="1125538"/>
            <a:ext cx="7561263" cy="3384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defRPr/>
            </a:pPr>
            <a:r>
              <a:rPr kumimoji="0" lang="zh-CN" altLang="en-US" sz="3200" kern="1200" cap="none" spc="0" normalizeH="0" baseline="0" noProof="1">
                <a:latin typeface="华文新魏" pitchFamily="2" charset="-122"/>
                <a:ea typeface="华文新魏" pitchFamily="2" charset="-122"/>
                <a:cs typeface="+mn-cs"/>
              </a:rPr>
              <a:t>   </a:t>
            </a: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测量工作的实质</a:t>
            </a:r>
            <a:r>
              <a:rPr kumimoji="0" lang="en-US" altLang="zh-CN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——</a:t>
            </a: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确定地面点位。</a:t>
            </a:r>
          </a:p>
          <a:p>
            <a:pPr marR="0" defTabSz="914400">
              <a:spcBef>
                <a:spcPct val="50000"/>
              </a:spcBef>
              <a:buClrTx/>
              <a:buSzTx/>
              <a:defRPr/>
            </a:pP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地面点的空间位置可以用点在水准面或水平面上的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位置（</a:t>
            </a:r>
            <a:r>
              <a:rPr kumimoji="0" lang="en-US" altLang="zh-CN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X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，</a:t>
            </a:r>
            <a:r>
              <a:rPr kumimoji="0" lang="en-US" altLang="zh-CN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Y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）</a:t>
            </a: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及点到大地水准面的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铅垂距离（</a:t>
            </a:r>
            <a:r>
              <a:rPr kumimoji="0" lang="en-US" altLang="zh-CN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H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）高程</a:t>
            </a: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来确定。</a:t>
            </a:r>
          </a:p>
          <a:p>
            <a:pPr marR="0" defTabSz="914400">
              <a:spcBef>
                <a:spcPct val="50000"/>
              </a:spcBef>
              <a:buClrTx/>
              <a:buSzTx/>
              <a:defRPr/>
            </a:pP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如地面点：</a:t>
            </a:r>
          </a:p>
          <a:p>
            <a:pPr marR="0" defTabSz="914400">
              <a:spcBef>
                <a:spcPct val="50000"/>
              </a:spcBef>
              <a:buClrTx/>
              <a:buSzTx/>
              <a:defRPr/>
            </a:pPr>
            <a:r>
              <a:rPr kumimoji="0" lang="en-US" altLang="zh-CN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A 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（</a:t>
            </a:r>
            <a:r>
              <a:rPr kumimoji="0" lang="en-US" altLang="zh-CN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X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，</a:t>
            </a:r>
            <a:r>
              <a:rPr kumimoji="0" lang="en-US" altLang="zh-CN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Y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，</a:t>
            </a:r>
            <a:r>
              <a:rPr kumimoji="0" lang="en-US" altLang="zh-CN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H</a:t>
            </a:r>
            <a:r>
              <a:rPr kumimoji="0" lang="zh-CN" altLang="en-US" sz="2800" b="1" kern="1200" cap="none" spc="0" normalizeH="0" baseline="0" noProof="1">
                <a:solidFill>
                  <a:srgbClr val="FFCC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）</a:t>
            </a:r>
          </a:p>
        </p:txBody>
      </p:sp>
    </p:spTree>
  </p:cSld>
  <p:clrMapOvr>
    <a:masterClrMapping/>
  </p:clrMapOvr>
  <p:transition>
    <p:blinds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292867"/>
          <p:cNvSpPr>
            <a:spLocks noGrp="1"/>
          </p:cNvSpPr>
          <p:nvPr>
            <p:ph type="title"/>
          </p:nvPr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/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292869" name="文本框 292868"/>
          <p:cNvSpPr txBox="1"/>
          <p:nvPr/>
        </p:nvSpPr>
        <p:spPr>
          <a:xfrm>
            <a:off x="1703388" y="1125538"/>
            <a:ext cx="8964613" cy="4050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lnSpc>
                <a:spcPct val="130000"/>
              </a:lnSpc>
              <a:buClrTx/>
              <a:buSzTx/>
              <a:defRPr/>
            </a:pPr>
            <a:r>
              <a:rPr kumimoji="0" lang="zh-CN" altLang="en-US" sz="30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地面点的坐标常用</a:t>
            </a:r>
            <a:r>
              <a:rPr kumimoji="0" lang="zh-CN" altLang="en-US" sz="3000" kern="1200" cap="none" spc="0" normalizeH="0" baseline="0" noProof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地理坐标</a:t>
            </a:r>
            <a:r>
              <a:rPr kumimoji="0" lang="zh-CN" altLang="en-US" sz="30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、</a:t>
            </a:r>
            <a:r>
              <a:rPr kumimoji="0" lang="zh-CN" altLang="en-US" sz="3000" kern="1200" cap="none" spc="0" normalizeH="0" baseline="0" noProof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平面直角坐标</a:t>
            </a:r>
            <a:r>
              <a:rPr kumimoji="0" lang="zh-CN" altLang="en-US" sz="30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表示。</a:t>
            </a:r>
          </a:p>
          <a:p>
            <a:pPr marR="0" defTabSz="914400">
              <a:lnSpc>
                <a:spcPct val="130000"/>
              </a:lnSpc>
              <a:buClrTx/>
              <a:buSzTx/>
              <a:defRPr/>
            </a:pPr>
            <a:r>
              <a:rPr kumimoji="0" lang="zh-CN" altLang="en-US" sz="2800" kern="1200" cap="none" spc="0" normalizeH="0" baseline="0" noProof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（</a:t>
            </a:r>
            <a:r>
              <a:rPr kumimoji="0" lang="en-US" altLang="zh-CN" sz="2800" kern="1200" cap="none" spc="0" normalizeH="0" baseline="0" noProof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1</a:t>
            </a:r>
            <a:r>
              <a:rPr kumimoji="0" lang="zh-CN" altLang="en-US" sz="2800" kern="1200" cap="none" spc="0" normalizeH="0" baseline="0" noProof="1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）地理坐标</a:t>
            </a:r>
          </a:p>
          <a:p>
            <a:pPr marR="0" defTabSz="914400">
              <a:lnSpc>
                <a:spcPct val="130000"/>
              </a:lnSpc>
              <a:buClrTx/>
              <a:buSzTx/>
              <a:defRPr/>
            </a:pP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以</a:t>
            </a:r>
            <a:r>
              <a:rPr kumimoji="0" lang="zh-CN" altLang="en-US" sz="2800" b="1" kern="1200" cap="none" spc="0" normalizeH="0" baseline="0" noProof="1">
                <a:solidFill>
                  <a:srgbClr val="FFE41B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参考椭球面</a:t>
            </a: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为基准面，以椭球面</a:t>
            </a:r>
            <a:r>
              <a:rPr kumimoji="0" lang="zh-CN" altLang="en-US" sz="2800" b="1" kern="1200" cap="none" spc="0" normalizeH="0" baseline="0" noProof="1">
                <a:solidFill>
                  <a:srgbClr val="FFE41B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法线</a:t>
            </a:r>
            <a:r>
              <a:rPr kumimoji="0" lang="zh-CN" altLang="en-US" sz="2800" kern="1200" cap="none" spc="0" normalizeH="0" baseline="0" noProof="1"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为基准线建立的坐标系。</a:t>
            </a:r>
          </a:p>
          <a:p>
            <a:pPr marL="457200" marR="0" lvl="1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地球表面任意一点的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E41B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经度</a:t>
            </a: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和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E41B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纬度</a:t>
            </a: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，称为该点的</a:t>
            </a:r>
            <a:r>
              <a: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rgbClr val="FFE41B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地理坐标</a:t>
            </a: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rgbClr val="FFE41B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，</a:t>
            </a: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可表示为</a:t>
            </a: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华文新魏" pitchFamily="2" charset="-122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华文新魏" pitchFamily="2" charset="-122"/>
                <a:cs typeface="+mn-cs"/>
              </a:rPr>
              <a:t>A(L,B) </a:t>
            </a: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华文新魏" pitchFamily="2" charset="-122"/>
                <a:cs typeface="+mn-cs"/>
              </a:rPr>
              <a:t>。</a:t>
            </a:r>
          </a:p>
          <a:p>
            <a:pPr marL="457200" marR="0" lvl="1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如：北京   东经</a:t>
            </a:r>
            <a:r>
              <a:rPr kumimoji="0" lang="en-US" altLang="zh-CN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116º28′</a:t>
            </a:r>
            <a:r>
              <a:rPr kumimoji="0" lang="zh-CN" altLang="en-US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北纬</a:t>
            </a:r>
            <a:r>
              <a:rPr kumimoji="0" lang="en-US" altLang="zh-CN" sz="28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39º54′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>
                                            <p:txEl>
                                              <p:charRg st="37" end="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92869">
                                            <p:txEl>
                                              <p:charRg st="37" end="4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>
                                            <p:txEl>
                                              <p:charRg st="48" end="8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92869">
                                            <p:txEl>
                                              <p:charRg st="48" end="8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>
                                            <p:txEl>
                                              <p:charRg st="81" end="1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92869">
                                            <p:txEl>
                                              <p:charRg st="81" end="1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869">
                                            <p:txEl>
                                              <p:charRg st="122" end="13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92869">
                                            <p:txEl>
                                              <p:charRg st="122" end="13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293891"/>
          <p:cNvSpPr>
            <a:spLocks noGrp="1"/>
          </p:cNvSpPr>
          <p:nvPr>
            <p:ph type="title"/>
          </p:nvPr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/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293893" name="文本框 293892"/>
          <p:cNvSpPr txBox="1"/>
          <p:nvPr/>
        </p:nvSpPr>
        <p:spPr>
          <a:xfrm>
            <a:off x="1919288" y="1341438"/>
            <a:ext cx="8496300" cy="33267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3200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z="3200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）平面直角坐标（高斯</a:t>
            </a:r>
            <a:r>
              <a:rPr lang="en-US" altLang="zh-CN" sz="3200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r>
              <a:rPr lang="zh-CN" altLang="en-US" sz="3200">
                <a:solidFill>
                  <a:schemeClr val="accent2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克吕格坐标系）</a:t>
            </a:r>
          </a:p>
          <a:p>
            <a:pPr lvl="1" indent="0" eaLnBrk="1" hangingPunct="1">
              <a:lnSpc>
                <a:spcPct val="8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由于</a:t>
            </a:r>
            <a:r>
              <a:rPr lang="zh-CN" altLang="en-US" sz="2800" b="1">
                <a:solidFill>
                  <a:srgbClr val="FFE41B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地理坐标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是球面坐标，在工程建设规划、设计 、施工中，测量和计算</a:t>
            </a:r>
            <a:r>
              <a:rPr lang="zh-CN" altLang="en-US" sz="2800" b="1">
                <a:solidFill>
                  <a:srgbClr val="FFE41B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十分不便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</a:p>
          <a:p>
            <a:pPr lvl="1" indent="0" eaLnBrk="1" hangingPunct="1">
              <a:lnSpc>
                <a:spcPct val="8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 投影：将球面坐标按一定的数学法则归算到平面上。</a:t>
            </a:r>
            <a:endParaRPr lang="zh-CN" altLang="en-US" sz="2800">
              <a:solidFill>
                <a:schemeClr val="folHlin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1" indent="0" eaLnBrk="1" hangingPunct="1">
              <a:lnSpc>
                <a:spcPct val="8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 我国采用</a:t>
            </a:r>
            <a:r>
              <a:rPr lang="zh-CN" altLang="en-US" sz="2800" b="1" u="sng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高斯平面直角坐标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，小地区范围内也可采用</a:t>
            </a:r>
            <a:r>
              <a:rPr lang="zh-CN" altLang="en-US" sz="2800" b="1">
                <a:solidFill>
                  <a:srgbClr val="FFE41B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独立平面直角坐标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8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标题 343041"/>
          <p:cNvSpPr>
            <a:spLocks noGrp="1"/>
          </p:cNvSpPr>
          <p:nvPr>
            <p:ph type="title"/>
          </p:nvPr>
        </p:nvSpPr>
        <p:spPr>
          <a:xfrm>
            <a:off x="982663" y="-171450"/>
            <a:ext cx="6870700" cy="889000"/>
          </a:xfrm>
          <a:noFill/>
          <a:ln>
            <a:noFill/>
          </a:ln>
        </p:spPr>
        <p:txBody>
          <a:bodyPr anchor="b"/>
          <a:lstStyle/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343043" name="圆柱形 343042"/>
          <p:cNvSpPr/>
          <p:nvPr/>
        </p:nvSpPr>
        <p:spPr>
          <a:xfrm rot="5400000">
            <a:off x="4972050" y="736600"/>
            <a:ext cx="2520950" cy="5889625"/>
          </a:xfrm>
          <a:prstGeom prst="can">
            <a:avLst>
              <a:gd name="adj" fmla="val 27708"/>
            </a:avLst>
          </a:prstGeom>
          <a:solidFill>
            <a:srgbClr val="000066"/>
          </a:solidFill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3044" name="任意多边形 343043"/>
          <p:cNvSpPr/>
          <p:nvPr/>
        </p:nvSpPr>
        <p:spPr>
          <a:xfrm>
            <a:off x="3617913" y="2424113"/>
            <a:ext cx="361950" cy="2500312"/>
          </a:xfrm>
          <a:custGeom>
            <a:cxnLst>
              <a:cxn ang="0">
                <a:pos x="0" y="0"/>
              </a:cxn>
              <a:cxn ang="0">
                <a:pos x="21600" y="21600"/>
              </a:cxn>
              <a:cxn ang="0">
                <a:pos x="728" y="43188"/>
              </a:cxn>
              <a:cxn ang="0">
                <a:pos x="0" y="0"/>
              </a:cxn>
              <a:cxn ang="0">
                <a:pos x="21600" y="21600"/>
              </a:cxn>
              <a:cxn ang="0">
                <a:pos x="728" y="43188"/>
              </a:cxn>
              <a:cxn ang="0">
                <a:pos x="0" y="21600"/>
              </a:cxn>
            </a:cxnLst>
            <a:rect l="l" t="t" r="r" b="b"/>
            <a:pathLst>
              <a:path w="21600" h="43188" fill="none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  <a:cubicBezTo>
                  <a:pt x="21600" y="33287"/>
                  <a:pt x="12318" y="42806"/>
                  <a:pt x="728" y="43188"/>
                </a:cubicBezTo>
              </a:path>
              <a:path w="21600" h="43188" stroke="0">
                <a:moveTo>
                  <a:pt x="0" y="0"/>
                </a:moveTo>
                <a:cubicBezTo>
                  <a:pt x="11929" y="0"/>
                  <a:pt x="21600" y="9671"/>
                  <a:pt x="21600" y="21600"/>
                </a:cubicBezTo>
                <a:cubicBezTo>
                  <a:pt x="21600" y="33287"/>
                  <a:pt x="12318" y="42806"/>
                  <a:pt x="728" y="43188"/>
                </a:cubicBezTo>
                <a:lnTo>
                  <a:pt x="0" y="21600"/>
                </a:lnTo>
                <a:close/>
              </a:path>
            </a:pathLst>
          </a:custGeom>
          <a:noFill/>
          <a:ln w="28575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3045" name="文本框 343044"/>
          <p:cNvSpPr txBox="1"/>
          <p:nvPr/>
        </p:nvSpPr>
        <p:spPr>
          <a:xfrm>
            <a:off x="5808663" y="1989138"/>
            <a:ext cx="722312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N</a:t>
            </a:r>
          </a:p>
        </p:txBody>
      </p:sp>
      <p:sp>
        <p:nvSpPr>
          <p:cNvPr id="343046" name="文本框 343045"/>
          <p:cNvSpPr txBox="1"/>
          <p:nvPr/>
        </p:nvSpPr>
        <p:spPr>
          <a:xfrm>
            <a:off x="5842000" y="5005388"/>
            <a:ext cx="633413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b="1">
                <a:solidFill>
                  <a:srgbClr val="FF3300"/>
                </a:solidFill>
                <a:latin typeface="Arial" pitchFamily="34" charset="0"/>
                <a:ea typeface="宋体" panose="02010600030101010101" pitchFamily="2" charset="-122"/>
              </a:rPr>
              <a:t>S</a:t>
            </a:r>
          </a:p>
        </p:txBody>
      </p:sp>
      <p:sp>
        <p:nvSpPr>
          <p:cNvPr id="26630" name="椭圆 343046"/>
          <p:cNvSpPr/>
          <p:nvPr/>
        </p:nvSpPr>
        <p:spPr>
          <a:xfrm>
            <a:off x="4689475" y="3346450"/>
            <a:ext cx="2989263" cy="576263"/>
          </a:xfrm>
          <a:prstGeom prst="ellipse">
            <a:avLst/>
          </a:prstGeom>
          <a:pattFill prst="ltDnDiag">
            <a:fgClr>
              <a:schemeClr val="folHlink"/>
            </a:fgClr>
            <a:bgClr>
              <a:srgbClr val="FFFFFF"/>
            </a:bgClr>
          </a:pattFill>
          <a:ln w="9525" cap="flat" cmpd="sng">
            <a:pattFill prst="dkDnDiag">
              <a:fgClr>
                <a:schemeClr val="bg1"/>
              </a:fgClr>
              <a:bgClr>
                <a:srgbClr val="FFFFFF"/>
              </a:bgClr>
            </a:patt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6631" name="任意多边形 343047"/>
          <p:cNvSpPr/>
          <p:nvPr/>
        </p:nvSpPr>
        <p:spPr>
          <a:xfrm>
            <a:off x="4656138" y="3633788"/>
            <a:ext cx="3022600" cy="288925"/>
          </a:xfrm>
          <a:custGeom>
            <a:cxnLst>
              <a:cxn ang="0">
                <a:pos x="0" y="0"/>
              </a:cxn>
              <a:cxn ang="0">
                <a:pos x="129" y="91"/>
              </a:cxn>
              <a:cxn ang="0">
                <a:pos x="330" y="155"/>
              </a:cxn>
              <a:cxn ang="0">
                <a:pos x="586" y="191"/>
              </a:cxn>
              <a:cxn ang="0">
                <a:pos x="888" y="191"/>
              </a:cxn>
              <a:cxn ang="0">
                <a:pos x="1198" y="155"/>
              </a:cxn>
              <a:cxn ang="0">
                <a:pos x="1400" y="91"/>
              </a:cxn>
              <a:cxn ang="0">
                <a:pos x="1528" y="8"/>
              </a:cxn>
            </a:cxnLst>
            <a:rect l="l" t="t" r="r" b="b"/>
            <a:pathLst>
              <a:path w="1528" h="197">
                <a:moveTo>
                  <a:pt x="0" y="0"/>
                </a:moveTo>
                <a:cubicBezTo>
                  <a:pt x="22" y="15"/>
                  <a:pt x="74" y="65"/>
                  <a:pt x="129" y="91"/>
                </a:cubicBezTo>
                <a:cubicBezTo>
                  <a:pt x="184" y="117"/>
                  <a:pt x="254" y="138"/>
                  <a:pt x="330" y="155"/>
                </a:cubicBezTo>
                <a:cubicBezTo>
                  <a:pt x="406" y="172"/>
                  <a:pt x="493" y="185"/>
                  <a:pt x="586" y="191"/>
                </a:cubicBezTo>
                <a:cubicBezTo>
                  <a:pt x="679" y="197"/>
                  <a:pt x="786" y="197"/>
                  <a:pt x="888" y="191"/>
                </a:cubicBezTo>
                <a:cubicBezTo>
                  <a:pt x="990" y="185"/>
                  <a:pt x="1113" y="172"/>
                  <a:pt x="1198" y="155"/>
                </a:cubicBezTo>
                <a:cubicBezTo>
                  <a:pt x="1283" y="138"/>
                  <a:pt x="1345" y="116"/>
                  <a:pt x="1400" y="91"/>
                </a:cubicBezTo>
                <a:cubicBezTo>
                  <a:pt x="1455" y="66"/>
                  <a:pt x="1501" y="25"/>
                  <a:pt x="1528" y="8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2" name="文本框 343048"/>
          <p:cNvSpPr txBox="1"/>
          <p:nvPr/>
        </p:nvSpPr>
        <p:spPr>
          <a:xfrm>
            <a:off x="5915025" y="3495675"/>
            <a:ext cx="719138" cy="42989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200" b="1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rPr>
              <a:t>c</a:t>
            </a:r>
          </a:p>
        </p:txBody>
      </p:sp>
      <p:sp>
        <p:nvSpPr>
          <p:cNvPr id="343050" name="文本框 343049"/>
          <p:cNvSpPr txBox="1"/>
          <p:nvPr/>
        </p:nvSpPr>
        <p:spPr>
          <a:xfrm rot="890510">
            <a:off x="5175886" y="2844800"/>
            <a:ext cx="459740" cy="7620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spcBef>
                <a:spcPct val="50000"/>
              </a:spcBef>
              <a:buClrTx/>
              <a:buSzTx/>
              <a:defRPr/>
            </a:pPr>
            <a:r>
              <a:rPr kumimoji="0" lang="zh-CN" altLang="en-US" b="1" kern="1200" cap="none" spc="0" normalizeH="0" baseline="0" noProof="1">
                <a:solidFill>
                  <a:srgbClr val="0000D4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2" charset="-122"/>
                <a:cs typeface="+mn-ea"/>
              </a:rPr>
              <a:t>中央</a:t>
            </a:r>
            <a:endParaRPr kumimoji="0" lang="zh-CN" altLang="en-US" b="1" kern="1200" cap="none" spc="0" normalizeH="0" baseline="0" noProof="1">
              <a:solidFill>
                <a:srgbClr val="0000D4"/>
              </a:solidFill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黑体" panose="02010609060101010101" pitchFamily="2" charset="-122"/>
              <a:cs typeface="+mn-cs"/>
            </a:endParaRPr>
          </a:p>
        </p:txBody>
      </p:sp>
      <p:sp>
        <p:nvSpPr>
          <p:cNvPr id="343051" name="文本框 343050"/>
          <p:cNvSpPr txBox="1"/>
          <p:nvPr/>
        </p:nvSpPr>
        <p:spPr>
          <a:xfrm rot="396109">
            <a:off x="5105400" y="3400425"/>
            <a:ext cx="436563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spcBef>
                <a:spcPct val="50000"/>
              </a:spcBef>
              <a:buClrTx/>
              <a:buSzTx/>
              <a:defRPr/>
            </a:pPr>
            <a:r>
              <a:rPr kumimoji="0" lang="zh-CN" altLang="en-US" b="1" kern="1200" cap="none" spc="0" normalizeH="0" baseline="0" noProof="1">
                <a:solidFill>
                  <a:srgbClr val="0000D4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2" charset="-122"/>
                <a:cs typeface="+mn-ea"/>
              </a:rPr>
              <a:t>子</a:t>
            </a:r>
            <a:endParaRPr kumimoji="0" lang="zh-CN" altLang="en-US" b="1" kern="1200" cap="none" spc="0" normalizeH="0" baseline="0" noProof="1">
              <a:solidFill>
                <a:srgbClr val="0000D4"/>
              </a:solidFill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黑体" panose="02010609060101010101" pitchFamily="2" charset="-122"/>
              <a:cs typeface="+mn-cs"/>
            </a:endParaRPr>
          </a:p>
        </p:txBody>
      </p:sp>
      <p:sp>
        <p:nvSpPr>
          <p:cNvPr id="343052" name="文本框 343051"/>
          <p:cNvSpPr txBox="1"/>
          <p:nvPr/>
        </p:nvSpPr>
        <p:spPr>
          <a:xfrm rot="-387655">
            <a:off x="5131436" y="3551238"/>
            <a:ext cx="459740" cy="814388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algn="ctr" defTabSz="914400">
              <a:spcBef>
                <a:spcPct val="50000"/>
              </a:spcBef>
              <a:buClrTx/>
              <a:buSzTx/>
              <a:defRPr/>
            </a:pPr>
            <a:r>
              <a:rPr kumimoji="0" lang="zh-CN" altLang="en-US" b="1" kern="1200" cap="none" spc="0" normalizeH="0" baseline="0" noProof="1">
                <a:solidFill>
                  <a:srgbClr val="0000D4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黑体" panose="02010609060101010101" pitchFamily="2" charset="-122"/>
                <a:cs typeface="+mn-ea"/>
              </a:rPr>
              <a:t>午线</a:t>
            </a:r>
            <a:endParaRPr kumimoji="0" lang="zh-CN" altLang="en-US" b="1" kern="1200" cap="none" spc="0" normalizeH="0" baseline="0" noProof="1">
              <a:solidFill>
                <a:srgbClr val="0000D4"/>
              </a:solidFill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黑体" panose="02010609060101010101" pitchFamily="2" charset="-122"/>
              <a:cs typeface="+mn-cs"/>
            </a:endParaRPr>
          </a:p>
        </p:txBody>
      </p:sp>
      <p:sp>
        <p:nvSpPr>
          <p:cNvPr id="26636" name="文本框 343052"/>
          <p:cNvSpPr txBox="1"/>
          <p:nvPr/>
        </p:nvSpPr>
        <p:spPr>
          <a:xfrm>
            <a:off x="5995988" y="3846513"/>
            <a:ext cx="1349375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  <a:latin typeface="Arial" pitchFamily="34" charset="0"/>
                <a:ea typeface="黑体" panose="02010609060101010101" pitchFamily="2" charset="-122"/>
              </a:rPr>
              <a:t>赤道</a:t>
            </a:r>
          </a:p>
        </p:txBody>
      </p:sp>
      <p:sp>
        <p:nvSpPr>
          <p:cNvPr id="343054" name="新月形 343053"/>
          <p:cNvSpPr/>
          <p:nvPr/>
        </p:nvSpPr>
        <p:spPr>
          <a:xfrm>
            <a:off x="5481638" y="2420938"/>
            <a:ext cx="677862" cy="2520950"/>
          </a:xfrm>
          <a:prstGeom prst="moon">
            <a:avLst>
              <a:gd name="adj" fmla="val 0"/>
            </a:avLst>
          </a:prstGeom>
          <a:noFill/>
          <a:ln w="28575" cap="flat" cmpd="sng">
            <a:solidFill>
              <a:schemeClr val="folHlink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3055" name="新月形 343054"/>
          <p:cNvSpPr/>
          <p:nvPr/>
        </p:nvSpPr>
        <p:spPr>
          <a:xfrm>
            <a:off x="5159375" y="2420938"/>
            <a:ext cx="977900" cy="2520950"/>
          </a:xfrm>
          <a:prstGeom prst="moon">
            <a:avLst>
              <a:gd name="adj" fmla="val 0"/>
            </a:avLst>
          </a:prstGeom>
          <a:noFill/>
          <a:ln w="2857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3056" name="新月形 343055"/>
          <p:cNvSpPr/>
          <p:nvPr/>
        </p:nvSpPr>
        <p:spPr>
          <a:xfrm>
            <a:off x="5751513" y="2420938"/>
            <a:ext cx="388937" cy="2520950"/>
          </a:xfrm>
          <a:prstGeom prst="moon">
            <a:avLst>
              <a:gd name="adj" fmla="val 0"/>
            </a:avLst>
          </a:prstGeom>
          <a:noFill/>
          <a:ln w="2857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6640" name="任意多边形 343056"/>
          <p:cNvSpPr/>
          <p:nvPr/>
        </p:nvSpPr>
        <p:spPr>
          <a:xfrm>
            <a:off x="4664075" y="3614738"/>
            <a:ext cx="3038475" cy="17462"/>
          </a:xfrm>
          <a:custGeom>
            <a:cxnLst>
              <a:cxn ang="0">
                <a:pos x="0" y="11"/>
              </a:cxn>
              <a:cxn ang="0">
                <a:pos x="1922" y="0"/>
              </a:cxn>
            </a:cxnLst>
            <a:rect l="l" t="t" r="r" b="b"/>
            <a:pathLst>
              <a:path w="1922" h="11">
                <a:moveTo>
                  <a:pt x="0" y="11"/>
                </a:moveTo>
                <a:lnTo>
                  <a:pt x="1922" y="0"/>
                </a:lnTo>
              </a:path>
            </a:pathLst>
          </a:custGeom>
          <a:noFill/>
          <a:ln w="28575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41" name="任意多边形 343057"/>
          <p:cNvSpPr/>
          <p:nvPr/>
        </p:nvSpPr>
        <p:spPr>
          <a:xfrm flipV="1">
            <a:off x="4667250" y="3346450"/>
            <a:ext cx="3084513" cy="287338"/>
          </a:xfrm>
          <a:custGeom>
            <a:cxnLst>
              <a:cxn ang="0">
                <a:pos x="0" y="0"/>
              </a:cxn>
              <a:cxn ang="0">
                <a:pos x="129" y="91"/>
              </a:cxn>
              <a:cxn ang="0">
                <a:pos x="330" y="155"/>
              </a:cxn>
              <a:cxn ang="0">
                <a:pos x="586" y="191"/>
              </a:cxn>
              <a:cxn ang="0">
                <a:pos x="888" y="191"/>
              </a:cxn>
              <a:cxn ang="0">
                <a:pos x="1198" y="155"/>
              </a:cxn>
              <a:cxn ang="0">
                <a:pos x="1400" y="91"/>
              </a:cxn>
              <a:cxn ang="0">
                <a:pos x="1528" y="8"/>
              </a:cxn>
            </a:cxnLst>
            <a:rect l="l" t="t" r="r" b="b"/>
            <a:pathLst>
              <a:path w="1528" h="197">
                <a:moveTo>
                  <a:pt x="0" y="0"/>
                </a:moveTo>
                <a:cubicBezTo>
                  <a:pt x="22" y="15"/>
                  <a:pt x="74" y="65"/>
                  <a:pt x="129" y="91"/>
                </a:cubicBezTo>
                <a:cubicBezTo>
                  <a:pt x="184" y="117"/>
                  <a:pt x="254" y="138"/>
                  <a:pt x="330" y="155"/>
                </a:cubicBezTo>
                <a:cubicBezTo>
                  <a:pt x="406" y="172"/>
                  <a:pt x="493" y="185"/>
                  <a:pt x="586" y="191"/>
                </a:cubicBezTo>
                <a:cubicBezTo>
                  <a:pt x="679" y="197"/>
                  <a:pt x="786" y="197"/>
                  <a:pt x="888" y="191"/>
                </a:cubicBezTo>
                <a:cubicBezTo>
                  <a:pt x="990" y="185"/>
                  <a:pt x="1113" y="172"/>
                  <a:pt x="1198" y="155"/>
                </a:cubicBezTo>
                <a:cubicBezTo>
                  <a:pt x="1283" y="138"/>
                  <a:pt x="1345" y="116"/>
                  <a:pt x="1400" y="91"/>
                </a:cubicBezTo>
                <a:cubicBezTo>
                  <a:pt x="1455" y="66"/>
                  <a:pt x="1501" y="25"/>
                  <a:pt x="1528" y="8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42" name="椭圆 343058"/>
          <p:cNvSpPr/>
          <p:nvPr/>
        </p:nvSpPr>
        <p:spPr>
          <a:xfrm>
            <a:off x="4656138" y="2411413"/>
            <a:ext cx="3055937" cy="2530475"/>
          </a:xfrm>
          <a:prstGeom prst="ellipse">
            <a:avLst/>
          </a:prstGeom>
          <a:noFill/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3060" name="任意多边形 343059"/>
          <p:cNvSpPr/>
          <p:nvPr/>
        </p:nvSpPr>
        <p:spPr>
          <a:xfrm>
            <a:off x="3657600" y="4941888"/>
            <a:ext cx="5133975" cy="11112"/>
          </a:xfrm>
          <a:custGeom>
            <a:cxnLst>
              <a:cxn ang="0">
                <a:pos x="0" y="7"/>
              </a:cxn>
              <a:cxn ang="0">
                <a:pos x="3234" y="0"/>
              </a:cxn>
            </a:cxnLst>
            <a:rect l="l" t="t" r="r" b="b"/>
            <a:pathLst>
              <a:path w="3234" h="7">
                <a:moveTo>
                  <a:pt x="0" y="7"/>
                </a:moveTo>
                <a:lnTo>
                  <a:pt x="3234" y="0"/>
                </a:lnTo>
              </a:path>
            </a:pathLst>
          </a:cu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44" name="直接连接符 343060"/>
          <p:cNvSpPr/>
          <p:nvPr/>
        </p:nvSpPr>
        <p:spPr>
          <a:xfrm flipH="1">
            <a:off x="6167438" y="2420938"/>
            <a:ext cx="0" cy="2520950"/>
          </a:xfrm>
          <a:prstGeom prst="line">
            <a:avLst/>
          </a:prstGeom>
          <a:ln w="28575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3062" name="任意多边形 343061"/>
          <p:cNvSpPr/>
          <p:nvPr/>
        </p:nvSpPr>
        <p:spPr>
          <a:xfrm>
            <a:off x="3724275" y="3600450"/>
            <a:ext cx="5076825" cy="33338"/>
          </a:xfrm>
          <a:custGeom>
            <a:cxnLst>
              <a:cxn ang="0">
                <a:pos x="0" y="21"/>
              </a:cxn>
              <a:cxn ang="0">
                <a:pos x="3186" y="8"/>
              </a:cxn>
              <a:cxn ang="0">
                <a:pos x="3198" y="0"/>
              </a:cxn>
            </a:cxnLst>
            <a:rect l="l" t="t" r="r" b="b"/>
            <a:pathLst>
              <a:path w="3198" h="21">
                <a:moveTo>
                  <a:pt x="0" y="21"/>
                </a:moveTo>
                <a:lnTo>
                  <a:pt x="3186" y="8"/>
                </a:lnTo>
                <a:lnTo>
                  <a:pt x="3198" y="0"/>
                </a:lnTo>
              </a:path>
            </a:pathLst>
          </a:custGeom>
          <a:noFill/>
          <a:ln w="38100" cap="flat" cmpd="sng">
            <a:solidFill>
              <a:schemeClr val="accent2"/>
            </a:solidFill>
            <a:prstDash val="dash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3063" name="任意多边形 343062"/>
          <p:cNvSpPr/>
          <p:nvPr/>
        </p:nvSpPr>
        <p:spPr>
          <a:xfrm>
            <a:off x="3629025" y="2411413"/>
            <a:ext cx="5191125" cy="12700"/>
          </a:xfrm>
          <a:custGeom>
            <a:cxnLst>
              <a:cxn ang="0">
                <a:pos x="0" y="5"/>
              </a:cxn>
              <a:cxn ang="0">
                <a:pos x="1557" y="0"/>
              </a:cxn>
              <a:cxn ang="0">
                <a:pos x="3270" y="8"/>
              </a:cxn>
            </a:cxnLst>
            <a:rect l="l" t="t" r="r" b="b"/>
            <a:pathLst>
              <a:path w="3269" h="8">
                <a:moveTo>
                  <a:pt x="0" y="5"/>
                </a:moveTo>
                <a:lnTo>
                  <a:pt x="1557" y="0"/>
                </a:lnTo>
                <a:lnTo>
                  <a:pt x="3270" y="8"/>
                </a:lnTo>
              </a:path>
            </a:pathLst>
          </a:custGeom>
          <a:noFill/>
          <a:ln w="285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47" name="任意多边形 343063"/>
          <p:cNvSpPr/>
          <p:nvPr/>
        </p:nvSpPr>
        <p:spPr>
          <a:xfrm>
            <a:off x="5519738" y="3400425"/>
            <a:ext cx="1271587" cy="461963"/>
          </a:xfrm>
          <a:custGeom>
            <a:cxnLst>
              <a:cxn ang="0">
                <a:pos x="0" y="291"/>
              </a:cxn>
              <a:cxn ang="0">
                <a:pos x="801" y="0"/>
              </a:cxn>
            </a:cxnLst>
            <a:rect l="l" t="t" r="r" b="b"/>
            <a:pathLst>
              <a:path w="801" h="291">
                <a:moveTo>
                  <a:pt x="0" y="291"/>
                </a:moveTo>
                <a:lnTo>
                  <a:pt x="801" y="0"/>
                </a:lnTo>
              </a:path>
            </a:pathLst>
          </a:custGeom>
          <a:noFill/>
          <a:ln w="28575" cap="flat" cmpd="sng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" name="组合 343064"/>
          <p:cNvGrpSpPr/>
          <p:nvPr/>
        </p:nvGrpSpPr>
        <p:grpSpPr>
          <a:xfrm>
            <a:off x="2841625" y="2133600"/>
            <a:ext cx="11233150" cy="3732213"/>
            <a:chOff x="888" y="1389"/>
            <a:chExt cx="7076" cy="2351"/>
          </a:xfrm>
        </p:grpSpPr>
        <p:sp>
          <p:nvSpPr>
            <p:cNvPr id="26649" name="流程图: 库存数据 343065"/>
            <p:cNvSpPr/>
            <p:nvPr/>
          </p:nvSpPr>
          <p:spPr>
            <a:xfrm>
              <a:off x="888" y="1520"/>
              <a:ext cx="3692" cy="1677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50" name="直接连接符 343066"/>
            <p:cNvSpPr/>
            <p:nvPr/>
          </p:nvSpPr>
          <p:spPr>
            <a:xfrm>
              <a:off x="1764" y="2249"/>
              <a:ext cx="835" cy="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51" name="任意多边形 343067"/>
            <p:cNvSpPr/>
            <p:nvPr/>
          </p:nvSpPr>
          <p:spPr>
            <a:xfrm rot="-4919179">
              <a:off x="3804" y="-414"/>
              <a:ext cx="2208" cy="6101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52" name="任意多边形 343068"/>
            <p:cNvSpPr/>
            <p:nvPr/>
          </p:nvSpPr>
          <p:spPr>
            <a:xfrm rot="-4919179">
              <a:off x="3368" y="218"/>
              <a:ext cx="2234" cy="4701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53" name="任意多边形 343069"/>
            <p:cNvSpPr/>
            <p:nvPr/>
          </p:nvSpPr>
          <p:spPr>
            <a:xfrm rot="-4919179">
              <a:off x="3014" y="746"/>
              <a:ext cx="2265" cy="3540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" name="组合 343070"/>
          <p:cNvGrpSpPr/>
          <p:nvPr/>
        </p:nvGrpSpPr>
        <p:grpSpPr>
          <a:xfrm>
            <a:off x="2825750" y="1936750"/>
            <a:ext cx="10537825" cy="4086225"/>
            <a:chOff x="896" y="1268"/>
            <a:chExt cx="6638" cy="2574"/>
          </a:xfrm>
        </p:grpSpPr>
        <p:sp>
          <p:nvSpPr>
            <p:cNvPr id="26655" name="流程图: 库存数据 343071"/>
            <p:cNvSpPr/>
            <p:nvPr/>
          </p:nvSpPr>
          <p:spPr>
            <a:xfrm>
              <a:off x="896" y="1434"/>
              <a:ext cx="3692" cy="1849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56" name="直接连接符 343072"/>
            <p:cNvSpPr/>
            <p:nvPr/>
          </p:nvSpPr>
          <p:spPr>
            <a:xfrm>
              <a:off x="1697" y="2242"/>
              <a:ext cx="835" cy="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57" name="任意多边形 343073"/>
            <p:cNvSpPr/>
            <p:nvPr/>
          </p:nvSpPr>
          <p:spPr>
            <a:xfrm rot="-4919179">
              <a:off x="3446" y="-246"/>
              <a:ext cx="2451" cy="5717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58" name="任意多边形 343074"/>
            <p:cNvSpPr/>
            <p:nvPr/>
          </p:nvSpPr>
          <p:spPr>
            <a:xfrm rot="-4919179">
              <a:off x="2600" y="980"/>
              <a:ext cx="2462" cy="3027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59" name="任意多边形 343075"/>
            <p:cNvSpPr/>
            <p:nvPr/>
          </p:nvSpPr>
          <p:spPr>
            <a:xfrm rot="-4919179">
              <a:off x="2885" y="555"/>
              <a:ext cx="2456" cy="3965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组合 343076"/>
          <p:cNvGrpSpPr/>
          <p:nvPr/>
        </p:nvGrpSpPr>
        <p:grpSpPr>
          <a:xfrm>
            <a:off x="2782888" y="1773238"/>
            <a:ext cx="10529887" cy="4486275"/>
            <a:chOff x="878" y="1175"/>
            <a:chExt cx="6633" cy="2826"/>
          </a:xfrm>
        </p:grpSpPr>
        <p:sp>
          <p:nvSpPr>
            <p:cNvPr id="26661" name="流程图: 库存数据 343077"/>
            <p:cNvSpPr/>
            <p:nvPr/>
          </p:nvSpPr>
          <p:spPr>
            <a:xfrm>
              <a:off x="878" y="1386"/>
              <a:ext cx="3692" cy="2006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62" name="直接连接符 343078"/>
            <p:cNvSpPr/>
            <p:nvPr/>
          </p:nvSpPr>
          <p:spPr>
            <a:xfrm>
              <a:off x="1697" y="2266"/>
              <a:ext cx="835" cy="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63" name="任意多边形 343079"/>
            <p:cNvSpPr/>
            <p:nvPr/>
          </p:nvSpPr>
          <p:spPr>
            <a:xfrm rot="-4919179">
              <a:off x="2748" y="624"/>
              <a:ext cx="2722" cy="3890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64" name="任意多边形 343080"/>
            <p:cNvSpPr/>
            <p:nvPr/>
          </p:nvSpPr>
          <p:spPr>
            <a:xfrm rot="-4919179">
              <a:off x="2371" y="1188"/>
              <a:ext cx="2658" cy="2632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65" name="任意多边形 343081"/>
            <p:cNvSpPr/>
            <p:nvPr/>
          </p:nvSpPr>
          <p:spPr>
            <a:xfrm rot="-4919179">
              <a:off x="3322" y="-188"/>
              <a:ext cx="2712" cy="566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343082"/>
          <p:cNvGrpSpPr/>
          <p:nvPr/>
        </p:nvGrpSpPr>
        <p:grpSpPr>
          <a:xfrm>
            <a:off x="2817813" y="1585913"/>
            <a:ext cx="10529887" cy="4754562"/>
            <a:chOff x="884" y="1070"/>
            <a:chExt cx="6633" cy="2995"/>
          </a:xfrm>
        </p:grpSpPr>
        <p:sp>
          <p:nvSpPr>
            <p:cNvPr id="26667" name="流程图: 库存数据 343083"/>
            <p:cNvSpPr/>
            <p:nvPr/>
          </p:nvSpPr>
          <p:spPr>
            <a:xfrm>
              <a:off x="884" y="1298"/>
              <a:ext cx="3692" cy="2157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68" name="直接连接符 343084"/>
            <p:cNvSpPr/>
            <p:nvPr/>
          </p:nvSpPr>
          <p:spPr>
            <a:xfrm>
              <a:off x="1703" y="2227"/>
              <a:ext cx="835" cy="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69" name="任意多边形 343085"/>
            <p:cNvSpPr/>
            <p:nvPr/>
          </p:nvSpPr>
          <p:spPr>
            <a:xfrm rot="-4919179">
              <a:off x="2667" y="597"/>
              <a:ext cx="2885" cy="3890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0" name="任意多边形 343086"/>
            <p:cNvSpPr/>
            <p:nvPr/>
          </p:nvSpPr>
          <p:spPr>
            <a:xfrm rot="-4919179">
              <a:off x="2274" y="1183"/>
              <a:ext cx="2858" cy="2632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1" name="任意多边形 343087"/>
            <p:cNvSpPr/>
            <p:nvPr/>
          </p:nvSpPr>
          <p:spPr>
            <a:xfrm rot="-4919179">
              <a:off x="3242" y="-204"/>
              <a:ext cx="2873" cy="566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" name="组合 343088"/>
          <p:cNvGrpSpPr/>
          <p:nvPr/>
        </p:nvGrpSpPr>
        <p:grpSpPr>
          <a:xfrm>
            <a:off x="2813050" y="1450975"/>
            <a:ext cx="10529888" cy="5046663"/>
            <a:chOff x="884" y="977"/>
            <a:chExt cx="6633" cy="3179"/>
          </a:xfrm>
        </p:grpSpPr>
        <p:sp>
          <p:nvSpPr>
            <p:cNvPr id="26673" name="流程图: 库存数据 343089"/>
            <p:cNvSpPr/>
            <p:nvPr/>
          </p:nvSpPr>
          <p:spPr>
            <a:xfrm>
              <a:off x="884" y="1230"/>
              <a:ext cx="3692" cy="2286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74" name="直接连接符 343090"/>
            <p:cNvSpPr/>
            <p:nvPr/>
          </p:nvSpPr>
          <p:spPr>
            <a:xfrm>
              <a:off x="1703" y="2249"/>
              <a:ext cx="835" cy="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75" name="任意多边形 343091"/>
            <p:cNvSpPr/>
            <p:nvPr/>
          </p:nvSpPr>
          <p:spPr>
            <a:xfrm rot="-4919179">
              <a:off x="2585" y="601"/>
              <a:ext cx="3060" cy="3890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6" name="任意多边形 343092"/>
            <p:cNvSpPr/>
            <p:nvPr/>
          </p:nvSpPr>
          <p:spPr>
            <a:xfrm rot="-4919179">
              <a:off x="2181" y="1182"/>
              <a:ext cx="3042" cy="2632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77" name="任意多边形 343093"/>
            <p:cNvSpPr/>
            <p:nvPr/>
          </p:nvSpPr>
          <p:spPr>
            <a:xfrm rot="-4919179">
              <a:off x="3159" y="-202"/>
              <a:ext cx="3050" cy="566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" name="组合 343094"/>
          <p:cNvGrpSpPr/>
          <p:nvPr/>
        </p:nvGrpSpPr>
        <p:grpSpPr>
          <a:xfrm>
            <a:off x="2813050" y="1252538"/>
            <a:ext cx="11377613" cy="5476875"/>
            <a:chOff x="884" y="864"/>
            <a:chExt cx="7167" cy="3450"/>
          </a:xfrm>
        </p:grpSpPr>
        <p:sp>
          <p:nvSpPr>
            <p:cNvPr id="26679" name="流程图: 库存数据 343095"/>
            <p:cNvSpPr/>
            <p:nvPr/>
          </p:nvSpPr>
          <p:spPr>
            <a:xfrm>
              <a:off x="884" y="1148"/>
              <a:ext cx="3692" cy="2475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80" name="直接连接符 343096"/>
            <p:cNvSpPr/>
            <p:nvPr/>
          </p:nvSpPr>
          <p:spPr>
            <a:xfrm>
              <a:off x="1701" y="2251"/>
              <a:ext cx="846" cy="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81" name="任意多边形 343097"/>
            <p:cNvSpPr/>
            <p:nvPr/>
          </p:nvSpPr>
          <p:spPr>
            <a:xfrm rot="-4919179">
              <a:off x="3284" y="-453"/>
              <a:ext cx="3278" cy="625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82" name="任意多边形 343098"/>
            <p:cNvSpPr/>
            <p:nvPr/>
          </p:nvSpPr>
          <p:spPr>
            <a:xfrm rot="-4919179">
              <a:off x="2606" y="459"/>
              <a:ext cx="3278" cy="4201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83" name="任意多边形 343099"/>
            <p:cNvSpPr/>
            <p:nvPr/>
          </p:nvSpPr>
          <p:spPr>
            <a:xfrm rot="-4919179">
              <a:off x="2119" y="1186"/>
              <a:ext cx="3272" cy="2628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343100"/>
          <p:cNvGrpSpPr/>
          <p:nvPr/>
        </p:nvGrpSpPr>
        <p:grpSpPr>
          <a:xfrm>
            <a:off x="2811463" y="990600"/>
            <a:ext cx="10602912" cy="5881688"/>
            <a:chOff x="875" y="701"/>
            <a:chExt cx="6679" cy="3705"/>
          </a:xfrm>
        </p:grpSpPr>
        <p:sp>
          <p:nvSpPr>
            <p:cNvPr id="26685" name="流程图: 库存数据 343101"/>
            <p:cNvSpPr/>
            <p:nvPr/>
          </p:nvSpPr>
          <p:spPr>
            <a:xfrm>
              <a:off x="875" y="1048"/>
              <a:ext cx="3692" cy="2670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86" name="直接连接符 343102"/>
            <p:cNvSpPr/>
            <p:nvPr/>
          </p:nvSpPr>
          <p:spPr>
            <a:xfrm>
              <a:off x="1692" y="2238"/>
              <a:ext cx="846" cy="2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87" name="任意多边形 343103"/>
            <p:cNvSpPr/>
            <p:nvPr/>
          </p:nvSpPr>
          <p:spPr>
            <a:xfrm rot="-4919179">
              <a:off x="2897" y="-245"/>
              <a:ext cx="3537" cy="576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88" name="任意多边形 343104"/>
            <p:cNvSpPr/>
            <p:nvPr/>
          </p:nvSpPr>
          <p:spPr>
            <a:xfrm rot="-4919179">
              <a:off x="2280" y="633"/>
              <a:ext cx="3536" cy="3823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89" name="任意多边形 343105"/>
            <p:cNvSpPr/>
            <p:nvPr/>
          </p:nvSpPr>
          <p:spPr>
            <a:xfrm rot="-4919179">
              <a:off x="1728" y="1409"/>
              <a:ext cx="3521" cy="2094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9" name="组合 343106"/>
          <p:cNvGrpSpPr/>
          <p:nvPr/>
        </p:nvGrpSpPr>
        <p:grpSpPr>
          <a:xfrm>
            <a:off x="2813050" y="620713"/>
            <a:ext cx="9650413" cy="6489700"/>
            <a:chOff x="2018" y="3974"/>
            <a:chExt cx="6079" cy="4088"/>
          </a:xfrm>
        </p:grpSpPr>
        <p:sp>
          <p:nvSpPr>
            <p:cNvPr id="26691" name="流程图: 库存数据 343107"/>
            <p:cNvSpPr/>
            <p:nvPr/>
          </p:nvSpPr>
          <p:spPr>
            <a:xfrm>
              <a:off x="2018" y="4424"/>
              <a:ext cx="3692" cy="2899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92" name="直接连接符 343108"/>
            <p:cNvSpPr/>
            <p:nvPr/>
          </p:nvSpPr>
          <p:spPr>
            <a:xfrm>
              <a:off x="2835" y="5662"/>
              <a:ext cx="998" cy="2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93" name="任意多边形 343109"/>
            <p:cNvSpPr/>
            <p:nvPr/>
          </p:nvSpPr>
          <p:spPr>
            <a:xfrm rot="-4919179">
              <a:off x="3579" y="3544"/>
              <a:ext cx="3902" cy="5123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94" name="任意多边形 343110"/>
            <p:cNvSpPr/>
            <p:nvPr/>
          </p:nvSpPr>
          <p:spPr>
            <a:xfrm rot="-4919179">
              <a:off x="2861" y="4552"/>
              <a:ext cx="3876" cy="2865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95" name="任意多边形 343111"/>
            <p:cNvSpPr/>
            <p:nvPr/>
          </p:nvSpPr>
          <p:spPr>
            <a:xfrm rot="-4930558" flipH="1">
              <a:off x="2272" y="5388"/>
              <a:ext cx="3851" cy="1015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" name="组合 343112"/>
          <p:cNvGrpSpPr/>
          <p:nvPr/>
        </p:nvGrpSpPr>
        <p:grpSpPr>
          <a:xfrm>
            <a:off x="2798763" y="285750"/>
            <a:ext cx="8570912" cy="7004050"/>
            <a:chOff x="793" y="606"/>
            <a:chExt cx="5399" cy="4412"/>
          </a:xfrm>
        </p:grpSpPr>
        <p:sp>
          <p:nvSpPr>
            <p:cNvPr id="26697" name="流程图: 库存数据 343113"/>
            <p:cNvSpPr/>
            <p:nvPr/>
          </p:nvSpPr>
          <p:spPr>
            <a:xfrm>
              <a:off x="793" y="1119"/>
              <a:ext cx="3692" cy="3152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698" name="任意多边形 343114"/>
            <p:cNvSpPr/>
            <p:nvPr/>
          </p:nvSpPr>
          <p:spPr>
            <a:xfrm rot="-4919179">
              <a:off x="1842" y="668"/>
              <a:ext cx="4243" cy="444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99" name="任意多边形 343115"/>
            <p:cNvSpPr/>
            <p:nvPr/>
          </p:nvSpPr>
          <p:spPr>
            <a:xfrm rot="-4919179">
              <a:off x="1065" y="1759"/>
              <a:ext cx="4214" cy="204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00" name="任意多边形 343116"/>
            <p:cNvSpPr/>
            <p:nvPr/>
          </p:nvSpPr>
          <p:spPr>
            <a:xfrm rot="5881329" flipH="1">
              <a:off x="402" y="2621"/>
              <a:ext cx="4157" cy="119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01" name="直接连接符 343117"/>
            <p:cNvSpPr/>
            <p:nvPr/>
          </p:nvSpPr>
          <p:spPr>
            <a:xfrm>
              <a:off x="1610" y="2568"/>
              <a:ext cx="1179" cy="46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组合 343118"/>
          <p:cNvGrpSpPr/>
          <p:nvPr/>
        </p:nvGrpSpPr>
        <p:grpSpPr>
          <a:xfrm>
            <a:off x="2797175" y="-128587"/>
            <a:ext cx="8142288" cy="7718425"/>
            <a:chOff x="5760" y="3838"/>
            <a:chExt cx="5129" cy="4862"/>
          </a:xfrm>
        </p:grpSpPr>
        <p:sp>
          <p:nvSpPr>
            <p:cNvPr id="26703" name="流程图: 库存数据 343119"/>
            <p:cNvSpPr/>
            <p:nvPr/>
          </p:nvSpPr>
          <p:spPr>
            <a:xfrm>
              <a:off x="5760" y="4449"/>
              <a:ext cx="3692" cy="3462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704" name="直接连接符 343120"/>
            <p:cNvSpPr/>
            <p:nvPr/>
          </p:nvSpPr>
          <p:spPr>
            <a:xfrm>
              <a:off x="6577" y="6016"/>
              <a:ext cx="1451" cy="53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705" name="任意多边形 343121"/>
            <p:cNvSpPr/>
            <p:nvPr/>
          </p:nvSpPr>
          <p:spPr>
            <a:xfrm rot="-4919179">
              <a:off x="6554" y="4365"/>
              <a:ext cx="4663" cy="3996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06" name="任意多边形 343122"/>
            <p:cNvSpPr/>
            <p:nvPr/>
          </p:nvSpPr>
          <p:spPr>
            <a:xfrm rot="-4919179">
              <a:off x="5820" y="5411"/>
              <a:ext cx="4629" cy="1685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07" name="任意多边形 343123"/>
            <p:cNvSpPr/>
            <p:nvPr/>
          </p:nvSpPr>
          <p:spPr>
            <a:xfrm rot="5881329" flipH="1">
              <a:off x="5071" y="5832"/>
              <a:ext cx="4641" cy="642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2" name="组合 343124"/>
          <p:cNvGrpSpPr/>
          <p:nvPr/>
        </p:nvGrpSpPr>
        <p:grpSpPr>
          <a:xfrm>
            <a:off x="2798763" y="-287337"/>
            <a:ext cx="8286750" cy="7966075"/>
            <a:chOff x="839" y="-260"/>
            <a:chExt cx="5220" cy="5459"/>
          </a:xfrm>
        </p:grpSpPr>
        <p:sp>
          <p:nvSpPr>
            <p:cNvPr id="26709" name="流程图: 库存数据 343125"/>
            <p:cNvSpPr/>
            <p:nvPr/>
          </p:nvSpPr>
          <p:spPr>
            <a:xfrm>
              <a:off x="839" y="446"/>
              <a:ext cx="3692" cy="3907"/>
            </a:xfrm>
            <a:prstGeom prst="flowChartOnlineStorage">
              <a:avLst/>
            </a:prstGeom>
            <a:solidFill>
              <a:srgbClr val="000066"/>
            </a:solidFill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710" name="直接连接符 343126"/>
            <p:cNvSpPr/>
            <p:nvPr/>
          </p:nvSpPr>
          <p:spPr>
            <a:xfrm>
              <a:off x="1656" y="2214"/>
              <a:ext cx="1451" cy="6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711" name="任意多边形 343127"/>
            <p:cNvSpPr/>
            <p:nvPr/>
          </p:nvSpPr>
          <p:spPr>
            <a:xfrm rot="-4919179">
              <a:off x="1382" y="526"/>
              <a:ext cx="5217" cy="4129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12" name="任意多边形 343128"/>
            <p:cNvSpPr/>
            <p:nvPr/>
          </p:nvSpPr>
          <p:spPr>
            <a:xfrm rot="-4919179">
              <a:off x="528" y="1728"/>
              <a:ext cx="5225" cy="1491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13" name="任意多边形 343129"/>
            <p:cNvSpPr/>
            <p:nvPr/>
          </p:nvSpPr>
          <p:spPr>
            <a:xfrm rot="5881329" flipH="1">
              <a:off x="-219" y="1924"/>
              <a:ext cx="5239" cy="870"/>
            </a:xfrm>
            <a:custGeom>
              <a:cxnLst>
                <a:cxn ang="0">
                  <a:pos x="2630" y="3735"/>
                </a:cxn>
                <a:cxn ang="0">
                  <a:pos x="10799" y="-1"/>
                </a:cxn>
                <a:cxn ang="0">
                  <a:pos x="18968" y="3734"/>
                </a:cxn>
                <a:cxn ang="0">
                  <a:pos x="18969" y="3735"/>
                </a:cxn>
                <a:cxn ang="0">
                  <a:pos x="10800" y="-1"/>
                </a:cxn>
                <a:cxn ang="0">
                  <a:pos x="2631" y="3734"/>
                </a:cxn>
              </a:cxnLst>
              <a:rect l="l" t="t" r="r" b="b"/>
              <a:pathLst>
                <a:path w="21600" h="21600">
                  <a:moveTo>
                    <a:pt x="2630" y="3735"/>
                  </a:moveTo>
                  <a:cubicBezTo>
                    <a:pt x="4610" y="1446"/>
                    <a:pt x="7536" y="-1"/>
                    <a:pt x="10799" y="-1"/>
                  </a:cubicBezTo>
                  <a:cubicBezTo>
                    <a:pt x="14062" y="-1"/>
                    <a:pt x="16988" y="1446"/>
                    <a:pt x="18968" y="3734"/>
                  </a:cubicBezTo>
                  <a:lnTo>
                    <a:pt x="18969" y="3735"/>
                  </a:lnTo>
                  <a:cubicBezTo>
                    <a:pt x="16989" y="1446"/>
                    <a:pt x="14063" y="-1"/>
                    <a:pt x="10800" y="-1"/>
                  </a:cubicBezTo>
                  <a:cubicBezTo>
                    <a:pt x="7537" y="-1"/>
                    <a:pt x="4611" y="1446"/>
                    <a:pt x="2631" y="3734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3130"/>
          <p:cNvGrpSpPr/>
          <p:nvPr/>
        </p:nvGrpSpPr>
        <p:grpSpPr>
          <a:xfrm>
            <a:off x="2782888" y="620713"/>
            <a:ext cx="5849937" cy="5984875"/>
            <a:chOff x="863" y="305"/>
            <a:chExt cx="3685" cy="4089"/>
          </a:xfrm>
        </p:grpSpPr>
        <p:sp>
          <p:nvSpPr>
            <p:cNvPr id="26715" name="矩形 343131"/>
            <p:cNvSpPr/>
            <p:nvPr/>
          </p:nvSpPr>
          <p:spPr>
            <a:xfrm>
              <a:off x="863" y="538"/>
              <a:ext cx="3685" cy="3611"/>
            </a:xfrm>
            <a:prstGeom prst="rect">
              <a:avLst/>
            </a:pr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26716" name="任意多边形 343132"/>
            <p:cNvSpPr/>
            <p:nvPr/>
          </p:nvSpPr>
          <p:spPr>
            <a:xfrm rot="5400000" flipH="1">
              <a:off x="217" y="1523"/>
              <a:ext cx="4081" cy="1634"/>
            </a:xfrm>
            <a:custGeom>
              <a:cxnLst>
                <a:cxn ang="0">
                  <a:pos x="1258" y="5763"/>
                </a:cxn>
                <a:cxn ang="0">
                  <a:pos x="10799" y="11"/>
                </a:cxn>
                <a:cxn ang="0">
                  <a:pos x="20341" y="5761"/>
                </a:cxn>
                <a:cxn ang="0">
                  <a:pos x="20350" y="5758"/>
                </a:cxn>
                <a:cxn ang="0">
                  <a:pos x="10799" y="0"/>
                </a:cxn>
                <a:cxn ang="0">
                  <a:pos x="1246" y="5757"/>
                </a:cxn>
              </a:cxnLst>
              <a:rect l="l" t="t" r="r" b="b"/>
              <a:pathLst>
                <a:path w="21600" h="21600">
                  <a:moveTo>
                    <a:pt x="1258" y="5763"/>
                  </a:moveTo>
                  <a:cubicBezTo>
                    <a:pt x="3066" y="2341"/>
                    <a:pt x="6661" y="11"/>
                    <a:pt x="10799" y="11"/>
                  </a:cubicBezTo>
                  <a:cubicBezTo>
                    <a:pt x="14938" y="11"/>
                    <a:pt x="18532" y="2341"/>
                    <a:pt x="20341" y="5761"/>
                  </a:cubicBezTo>
                  <a:lnTo>
                    <a:pt x="20350" y="5758"/>
                  </a:lnTo>
                  <a:cubicBezTo>
                    <a:pt x="18540" y="2332"/>
                    <a:pt x="14942" y="0"/>
                    <a:pt x="10799" y="0"/>
                  </a:cubicBezTo>
                  <a:cubicBezTo>
                    <a:pt x="6656" y="0"/>
                    <a:pt x="3058" y="2333"/>
                    <a:pt x="1246" y="5757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17" name="直接连接符 343133"/>
            <p:cNvSpPr/>
            <p:nvPr/>
          </p:nvSpPr>
          <p:spPr>
            <a:xfrm>
              <a:off x="1839" y="2336"/>
              <a:ext cx="1554" cy="0"/>
            </a:xfrm>
            <a:prstGeom prst="line">
              <a:avLst/>
            </a:prstGeom>
            <a:ln w="2857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718" name="任意多边形 343134"/>
            <p:cNvSpPr/>
            <p:nvPr/>
          </p:nvSpPr>
          <p:spPr>
            <a:xfrm>
              <a:off x="2640" y="523"/>
              <a:ext cx="1" cy="3611"/>
            </a:xfrm>
            <a:custGeom>
              <a:cxnLst>
                <a:cxn ang="0">
                  <a:pos x="0" y="0"/>
                </a:cxn>
                <a:cxn ang="0">
                  <a:pos x="0" y="3483"/>
                </a:cxn>
              </a:cxnLst>
              <a:rect l="l" t="t" r="r" b="b"/>
              <a:pathLst>
                <a:path w="1" h="3483">
                  <a:moveTo>
                    <a:pt x="0" y="0"/>
                  </a:moveTo>
                  <a:lnTo>
                    <a:pt x="0" y="3483"/>
                  </a:lnTo>
                </a:path>
              </a:pathLst>
            </a:custGeom>
            <a:noFill/>
            <a:ln w="28575" cap="flat" cmpd="sng">
              <a:solidFill>
                <a:schemeClr val="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19" name="任意多边形 343135"/>
            <p:cNvSpPr/>
            <p:nvPr/>
          </p:nvSpPr>
          <p:spPr>
            <a:xfrm rot="-5400000" flipH="1">
              <a:off x="970" y="1531"/>
              <a:ext cx="4081" cy="1634"/>
            </a:xfrm>
            <a:custGeom>
              <a:cxnLst>
                <a:cxn ang="0">
                  <a:pos x="1258" y="5763"/>
                </a:cxn>
                <a:cxn ang="0">
                  <a:pos x="10799" y="11"/>
                </a:cxn>
                <a:cxn ang="0">
                  <a:pos x="20341" y="5761"/>
                </a:cxn>
                <a:cxn ang="0">
                  <a:pos x="20350" y="5758"/>
                </a:cxn>
                <a:cxn ang="0">
                  <a:pos x="10799" y="0"/>
                </a:cxn>
                <a:cxn ang="0">
                  <a:pos x="1246" y="5757"/>
                </a:cxn>
              </a:cxnLst>
              <a:rect l="l" t="t" r="r" b="b"/>
              <a:pathLst>
                <a:path w="21600" h="21600">
                  <a:moveTo>
                    <a:pt x="1258" y="5763"/>
                  </a:moveTo>
                  <a:cubicBezTo>
                    <a:pt x="3066" y="2341"/>
                    <a:pt x="6661" y="11"/>
                    <a:pt x="10799" y="11"/>
                  </a:cubicBezTo>
                  <a:cubicBezTo>
                    <a:pt x="14938" y="11"/>
                    <a:pt x="18532" y="2341"/>
                    <a:pt x="20341" y="5761"/>
                  </a:cubicBezTo>
                  <a:lnTo>
                    <a:pt x="20350" y="5758"/>
                  </a:lnTo>
                  <a:cubicBezTo>
                    <a:pt x="18540" y="2332"/>
                    <a:pt x="14942" y="0"/>
                    <a:pt x="10799" y="0"/>
                  </a:cubicBezTo>
                  <a:cubicBezTo>
                    <a:pt x="6656" y="0"/>
                    <a:pt x="3058" y="2333"/>
                    <a:pt x="1246" y="5757"/>
                  </a:cubicBezTo>
                  <a:close/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4" name="组合 343136"/>
          <p:cNvGrpSpPr/>
          <p:nvPr/>
        </p:nvGrpSpPr>
        <p:grpSpPr>
          <a:xfrm>
            <a:off x="3798887" y="549275"/>
            <a:ext cx="4810126" cy="5975350"/>
            <a:chOff x="2289" y="173"/>
            <a:chExt cx="3030" cy="3937"/>
          </a:xfrm>
        </p:grpSpPr>
        <p:grpSp>
          <p:nvGrpSpPr>
            <p:cNvPr id="26721" name="组合 343137"/>
            <p:cNvGrpSpPr/>
            <p:nvPr/>
          </p:nvGrpSpPr>
          <p:grpSpPr>
            <a:xfrm>
              <a:off x="2354" y="173"/>
              <a:ext cx="2120" cy="3937"/>
              <a:chOff x="204" y="164"/>
              <a:chExt cx="2120" cy="3937"/>
            </a:xfrm>
          </p:grpSpPr>
          <p:sp>
            <p:nvSpPr>
              <p:cNvPr id="26722" name="任意多边形 343138"/>
              <p:cNvSpPr/>
              <p:nvPr/>
            </p:nvSpPr>
            <p:spPr>
              <a:xfrm rot="5400000" flipH="1">
                <a:off x="-871" y="1706"/>
                <a:ext cx="3927" cy="855"/>
              </a:xfrm>
              <a:custGeom>
                <a:cxnLst>
                  <a:cxn ang="0">
                    <a:pos x="1258" y="5763"/>
                  </a:cxn>
                  <a:cxn ang="0">
                    <a:pos x="10799" y="11"/>
                  </a:cxn>
                  <a:cxn ang="0">
                    <a:pos x="20341" y="5761"/>
                  </a:cxn>
                  <a:cxn ang="0">
                    <a:pos x="20350" y="5758"/>
                  </a:cxn>
                  <a:cxn ang="0">
                    <a:pos x="10799" y="0"/>
                  </a:cxn>
                  <a:cxn ang="0">
                    <a:pos x="1246" y="5757"/>
                  </a:cxn>
                </a:cxnLst>
                <a:rect l="l" t="t" r="r" b="b"/>
                <a:pathLst>
                  <a:path w="21600" h="21600">
                    <a:moveTo>
                      <a:pt x="1258" y="5763"/>
                    </a:moveTo>
                    <a:cubicBezTo>
                      <a:pt x="3066" y="2341"/>
                      <a:pt x="6661" y="11"/>
                      <a:pt x="10799" y="11"/>
                    </a:cubicBezTo>
                    <a:cubicBezTo>
                      <a:pt x="14938" y="11"/>
                      <a:pt x="18532" y="2341"/>
                      <a:pt x="20341" y="5761"/>
                    </a:cubicBezTo>
                    <a:lnTo>
                      <a:pt x="20350" y="5758"/>
                    </a:lnTo>
                    <a:cubicBezTo>
                      <a:pt x="18540" y="2332"/>
                      <a:pt x="14942" y="0"/>
                      <a:pt x="10799" y="0"/>
                    </a:cubicBezTo>
                    <a:cubicBezTo>
                      <a:pt x="6656" y="0"/>
                      <a:pt x="3058" y="2333"/>
                      <a:pt x="1246" y="5757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23" name="任意多边形 343139"/>
              <p:cNvSpPr/>
              <p:nvPr/>
            </p:nvSpPr>
            <p:spPr>
              <a:xfrm rot="10800000">
                <a:off x="204" y="1126"/>
                <a:ext cx="2120" cy="593"/>
              </a:xfrm>
              <a:custGeom>
                <a:cxnLst>
                  <a:cxn ang="0">
                    <a:pos x="4487" y="2036"/>
                  </a:cxn>
                  <a:cxn ang="0">
                    <a:pos x="10800" y="-1"/>
                  </a:cxn>
                  <a:cxn ang="0">
                    <a:pos x="17113" y="2035"/>
                  </a:cxn>
                  <a:cxn ang="0">
                    <a:pos x="17112" y="2036"/>
                  </a:cxn>
                  <a:cxn ang="0">
                    <a:pos x="10799" y="-1"/>
                  </a:cxn>
                  <a:cxn ang="0">
                    <a:pos x="4486" y="2035"/>
                  </a:cxn>
                </a:cxnLst>
                <a:rect l="l" t="t" r="r" b="b"/>
                <a:pathLst>
                  <a:path w="21600" h="21600">
                    <a:moveTo>
                      <a:pt x="4487" y="2036"/>
                    </a:moveTo>
                    <a:cubicBezTo>
                      <a:pt x="6262" y="754"/>
                      <a:pt x="8443" y="-1"/>
                      <a:pt x="10800" y="-1"/>
                    </a:cubicBezTo>
                    <a:cubicBezTo>
                      <a:pt x="13157" y="-1"/>
                      <a:pt x="15338" y="754"/>
                      <a:pt x="17113" y="2035"/>
                    </a:cubicBezTo>
                    <a:lnTo>
                      <a:pt x="17112" y="2036"/>
                    </a:lnTo>
                    <a:cubicBezTo>
                      <a:pt x="15337" y="754"/>
                      <a:pt x="13156" y="-1"/>
                      <a:pt x="10799" y="-1"/>
                    </a:cubicBezTo>
                    <a:cubicBezTo>
                      <a:pt x="8442" y="-1"/>
                      <a:pt x="6261" y="754"/>
                      <a:pt x="4486" y="203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24" name="任意多边形 343140"/>
              <p:cNvSpPr/>
              <p:nvPr/>
            </p:nvSpPr>
            <p:spPr>
              <a:xfrm rot="10800000">
                <a:off x="388" y="550"/>
                <a:ext cx="1767" cy="593"/>
              </a:xfrm>
              <a:custGeom>
                <a:cxnLst>
                  <a:cxn ang="0">
                    <a:pos x="4487" y="2036"/>
                  </a:cxn>
                  <a:cxn ang="0">
                    <a:pos x="10800" y="-1"/>
                  </a:cxn>
                  <a:cxn ang="0">
                    <a:pos x="17113" y="2035"/>
                  </a:cxn>
                  <a:cxn ang="0">
                    <a:pos x="17112" y="2036"/>
                  </a:cxn>
                  <a:cxn ang="0">
                    <a:pos x="10799" y="-1"/>
                  </a:cxn>
                  <a:cxn ang="0">
                    <a:pos x="4486" y="2035"/>
                  </a:cxn>
                </a:cxnLst>
                <a:rect l="l" t="t" r="r" b="b"/>
                <a:pathLst>
                  <a:path w="21600" h="21600">
                    <a:moveTo>
                      <a:pt x="4487" y="2036"/>
                    </a:moveTo>
                    <a:cubicBezTo>
                      <a:pt x="6262" y="754"/>
                      <a:pt x="8443" y="-1"/>
                      <a:pt x="10800" y="-1"/>
                    </a:cubicBezTo>
                    <a:cubicBezTo>
                      <a:pt x="13157" y="-1"/>
                      <a:pt x="15338" y="754"/>
                      <a:pt x="17113" y="2035"/>
                    </a:cubicBezTo>
                    <a:lnTo>
                      <a:pt x="17112" y="2036"/>
                    </a:lnTo>
                    <a:cubicBezTo>
                      <a:pt x="15337" y="754"/>
                      <a:pt x="13156" y="-1"/>
                      <a:pt x="10799" y="-1"/>
                    </a:cubicBezTo>
                    <a:cubicBezTo>
                      <a:pt x="8442" y="-1"/>
                      <a:pt x="6261" y="754"/>
                      <a:pt x="4486" y="203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25" name="任意多边形 343141"/>
              <p:cNvSpPr/>
              <p:nvPr/>
            </p:nvSpPr>
            <p:spPr>
              <a:xfrm>
                <a:off x="204" y="2610"/>
                <a:ext cx="2120" cy="593"/>
              </a:xfrm>
              <a:custGeom>
                <a:cxnLst>
                  <a:cxn ang="0">
                    <a:pos x="4487" y="2036"/>
                  </a:cxn>
                  <a:cxn ang="0">
                    <a:pos x="10800" y="-1"/>
                  </a:cxn>
                  <a:cxn ang="0">
                    <a:pos x="17113" y="2035"/>
                  </a:cxn>
                  <a:cxn ang="0">
                    <a:pos x="17112" y="2036"/>
                  </a:cxn>
                  <a:cxn ang="0">
                    <a:pos x="10799" y="-1"/>
                  </a:cxn>
                  <a:cxn ang="0">
                    <a:pos x="4486" y="2035"/>
                  </a:cxn>
                </a:cxnLst>
                <a:rect l="l" t="t" r="r" b="b"/>
                <a:pathLst>
                  <a:path w="21600" h="21600">
                    <a:moveTo>
                      <a:pt x="4487" y="2036"/>
                    </a:moveTo>
                    <a:cubicBezTo>
                      <a:pt x="6262" y="754"/>
                      <a:pt x="8443" y="-1"/>
                      <a:pt x="10800" y="-1"/>
                    </a:cubicBezTo>
                    <a:cubicBezTo>
                      <a:pt x="13157" y="-1"/>
                      <a:pt x="15338" y="754"/>
                      <a:pt x="17113" y="2035"/>
                    </a:cubicBezTo>
                    <a:lnTo>
                      <a:pt x="17112" y="2036"/>
                    </a:lnTo>
                    <a:cubicBezTo>
                      <a:pt x="15337" y="754"/>
                      <a:pt x="13156" y="-1"/>
                      <a:pt x="10799" y="-1"/>
                    </a:cubicBezTo>
                    <a:cubicBezTo>
                      <a:pt x="8442" y="-1"/>
                      <a:pt x="6261" y="754"/>
                      <a:pt x="4486" y="203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26" name="任意多边形 343142"/>
              <p:cNvSpPr/>
              <p:nvPr/>
            </p:nvSpPr>
            <p:spPr>
              <a:xfrm>
                <a:off x="401" y="3127"/>
                <a:ext cx="1769" cy="593"/>
              </a:xfrm>
              <a:custGeom>
                <a:cxnLst>
                  <a:cxn ang="0">
                    <a:pos x="4487" y="2036"/>
                  </a:cxn>
                  <a:cxn ang="0">
                    <a:pos x="10800" y="-1"/>
                  </a:cxn>
                  <a:cxn ang="0">
                    <a:pos x="17113" y="2035"/>
                  </a:cxn>
                  <a:cxn ang="0">
                    <a:pos x="17112" y="2036"/>
                  </a:cxn>
                  <a:cxn ang="0">
                    <a:pos x="10799" y="-1"/>
                  </a:cxn>
                  <a:cxn ang="0">
                    <a:pos x="4486" y="2035"/>
                  </a:cxn>
                </a:cxnLst>
                <a:rect l="l" t="t" r="r" b="b"/>
                <a:pathLst>
                  <a:path w="21600" h="21600">
                    <a:moveTo>
                      <a:pt x="4487" y="2036"/>
                    </a:moveTo>
                    <a:cubicBezTo>
                      <a:pt x="6262" y="754"/>
                      <a:pt x="8443" y="-1"/>
                      <a:pt x="10800" y="-1"/>
                    </a:cubicBezTo>
                    <a:cubicBezTo>
                      <a:pt x="13157" y="-1"/>
                      <a:pt x="15338" y="754"/>
                      <a:pt x="17113" y="2035"/>
                    </a:cubicBezTo>
                    <a:lnTo>
                      <a:pt x="17112" y="2036"/>
                    </a:lnTo>
                    <a:cubicBezTo>
                      <a:pt x="15337" y="754"/>
                      <a:pt x="13156" y="-1"/>
                      <a:pt x="10799" y="-1"/>
                    </a:cubicBezTo>
                    <a:cubicBezTo>
                      <a:pt x="8442" y="-1"/>
                      <a:pt x="6261" y="754"/>
                      <a:pt x="4486" y="2035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27" name="任意多边形 343143"/>
              <p:cNvSpPr/>
              <p:nvPr/>
            </p:nvSpPr>
            <p:spPr>
              <a:xfrm rot="-5400000">
                <a:off x="-440" y="1618"/>
                <a:ext cx="3927" cy="1008"/>
              </a:xfrm>
              <a:custGeom>
                <a:cxnLst>
                  <a:cxn ang="0">
                    <a:pos x="1258" y="5763"/>
                  </a:cxn>
                  <a:cxn ang="0">
                    <a:pos x="10799" y="11"/>
                  </a:cxn>
                  <a:cxn ang="0">
                    <a:pos x="20341" y="5761"/>
                  </a:cxn>
                  <a:cxn ang="0">
                    <a:pos x="20350" y="5758"/>
                  </a:cxn>
                  <a:cxn ang="0">
                    <a:pos x="10799" y="0"/>
                  </a:cxn>
                  <a:cxn ang="0">
                    <a:pos x="1246" y="5757"/>
                  </a:cxn>
                </a:cxnLst>
                <a:rect l="l" t="t" r="r" b="b"/>
                <a:pathLst>
                  <a:path w="21600" h="21600">
                    <a:moveTo>
                      <a:pt x="1258" y="5763"/>
                    </a:moveTo>
                    <a:cubicBezTo>
                      <a:pt x="3066" y="2341"/>
                      <a:pt x="6661" y="11"/>
                      <a:pt x="10799" y="11"/>
                    </a:cubicBezTo>
                    <a:cubicBezTo>
                      <a:pt x="14938" y="11"/>
                      <a:pt x="18532" y="2341"/>
                      <a:pt x="20341" y="5761"/>
                    </a:cubicBezTo>
                    <a:lnTo>
                      <a:pt x="20350" y="5758"/>
                    </a:lnTo>
                    <a:cubicBezTo>
                      <a:pt x="18540" y="2332"/>
                      <a:pt x="14942" y="0"/>
                      <a:pt x="10799" y="0"/>
                    </a:cubicBezTo>
                    <a:cubicBezTo>
                      <a:pt x="6656" y="0"/>
                      <a:pt x="3058" y="2333"/>
                      <a:pt x="1246" y="5757"/>
                    </a:cubicBezTo>
                    <a:close/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6728" name="文本框 343144"/>
            <p:cNvSpPr txBox="1"/>
            <p:nvPr/>
          </p:nvSpPr>
          <p:spPr>
            <a:xfrm>
              <a:off x="3763" y="551"/>
              <a:ext cx="1556" cy="24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b="1">
                  <a:solidFill>
                    <a:srgbClr val="AC0E0A"/>
                  </a:solidFill>
                  <a:latin typeface="Arial" pitchFamily="34" charset="0"/>
                  <a:ea typeface="宋体" panose="02010600030101010101" pitchFamily="2" charset="-122"/>
                </a:rPr>
                <a:t>高斯投影平面</a:t>
              </a:r>
            </a:p>
          </p:txBody>
        </p:sp>
        <p:sp>
          <p:nvSpPr>
            <p:cNvPr id="26729" name="文本框 343145"/>
            <p:cNvSpPr txBox="1"/>
            <p:nvPr/>
          </p:nvSpPr>
          <p:spPr>
            <a:xfrm>
              <a:off x="4094" y="2029"/>
              <a:ext cx="705" cy="24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b="1">
                  <a:solidFill>
                    <a:srgbClr val="AC0E0A"/>
                  </a:solidFill>
                  <a:latin typeface="Arial" pitchFamily="34" charset="0"/>
                  <a:ea typeface="宋体" panose="02010600030101010101" pitchFamily="2" charset="-122"/>
                </a:rPr>
                <a:t>赤道</a:t>
              </a:r>
            </a:p>
          </p:txBody>
        </p:sp>
        <p:sp>
          <p:nvSpPr>
            <p:cNvPr id="26730" name="文本框 343146"/>
            <p:cNvSpPr txBox="1"/>
            <p:nvPr/>
          </p:nvSpPr>
          <p:spPr>
            <a:xfrm>
              <a:off x="2289" y="1162"/>
              <a:ext cx="290" cy="1482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b="1">
                  <a:solidFill>
                    <a:srgbClr val="AC0E0A"/>
                  </a:solidFill>
                  <a:latin typeface="Arial" pitchFamily="34" charset="0"/>
                  <a:ea typeface="宋体" panose="02010600030101010101" pitchFamily="2" charset="-122"/>
                </a:rPr>
                <a:t>中央子午线</a:t>
              </a:r>
            </a:p>
          </p:txBody>
        </p:sp>
        <p:sp>
          <p:nvSpPr>
            <p:cNvPr id="26731" name="右箭头 343147"/>
            <p:cNvSpPr/>
            <p:nvPr/>
          </p:nvSpPr>
          <p:spPr>
            <a:xfrm>
              <a:off x="2653" y="1842"/>
              <a:ext cx="711" cy="91"/>
            </a:xfrm>
            <a:prstGeom prst="rightArrow">
              <a:avLst>
                <a:gd name="adj1" fmla="val 50000"/>
                <a:gd name="adj2" fmla="val 195148"/>
              </a:avLst>
            </a:prstGeom>
            <a:solidFill>
              <a:srgbClr val="99CCFF"/>
            </a:solidFill>
            <a:ln w="28575" cap="flat" cmpd="sng">
              <a:solidFill>
                <a:schemeClr val="accent2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343149" name="文本框 343148"/>
          <p:cNvSpPr txBox="1"/>
          <p:nvPr/>
        </p:nvSpPr>
        <p:spPr>
          <a:xfrm>
            <a:off x="2782888" y="939800"/>
            <a:ext cx="7704137" cy="11245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zh-CN" sz="2400" b="1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3200" b="1">
                <a:solidFill>
                  <a:schemeClr val="fol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高斯投影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采用分带投影。将椭球面按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一定经差分带，分别进行投影。</a:t>
            </a:r>
            <a:endParaRPr lang="zh-CN" altLang="en-US" sz="320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956945" y="139827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1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43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43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43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3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343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9" dur="1000" fill="hold"/>
                                        <p:tgtEl>
                                          <p:spTgt spid="343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343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1000"/>
                                        <p:tgtEl>
                                          <p:spTgt spid="343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1" dur="1000" fill="hold"/>
                                        <p:tgtEl>
                                          <p:spTgt spid="343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3" dur="1000" fill="hold"/>
                                        <p:tgtEl>
                                          <p:spTgt spid="343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5" dur="1000" fill="hold"/>
                                        <p:tgtEl>
                                          <p:spTgt spid="343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5" presetClass="emph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7" dur="10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5" presetClass="emph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9" dur="1000" fill="hold"/>
                                        <p:tgtEl>
                                          <p:spTgt spid="343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5" presetClass="emph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343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3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4" dur="1000" fill="hold"/>
                                        <p:tgtEl>
                                          <p:spTgt spid="343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6" dur="1000" fill="hold"/>
                                        <p:tgtEl>
                                          <p:spTgt spid="343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8" dur="1000" fill="hold"/>
                                        <p:tgtEl>
                                          <p:spTgt spid="343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5" presetClass="emph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0" dur="10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5" presetClass="emph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2" dur="1000" fill="hold"/>
                                        <p:tgtEl>
                                          <p:spTgt spid="343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5" presetClass="emph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4" dur="1000" fill="hold"/>
                                        <p:tgtEl>
                                          <p:spTgt spid="343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7" dur="1000" fill="hold"/>
                                        <p:tgtEl>
                                          <p:spTgt spid="343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9" dur="1000" fill="hold"/>
                                        <p:tgtEl>
                                          <p:spTgt spid="343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1" dur="1000" fill="hold"/>
                                        <p:tgtEl>
                                          <p:spTgt spid="343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35" presetClass="emph" presetSubtype="0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3" dur="1000" fill="hold"/>
                                        <p:tgtEl>
                                          <p:spTgt spid="343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5" presetClass="emph" presetSubtype="0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5" dur="1000" fill="hold"/>
                                        <p:tgtEl>
                                          <p:spTgt spid="343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35" presetClass="emph" presetSubtype="0" dur="1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7" dur="1000" fill="hold"/>
                                        <p:tgtEl>
                                          <p:spTgt spid="343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343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343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9" dur="1000" fill="hold"/>
                                        <p:tgtEl>
                                          <p:spTgt spid="343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1" dur="1000" fill="hold"/>
                                        <p:tgtEl>
                                          <p:spTgt spid="343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3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4" dur="1000" fill="hold"/>
                                        <p:tgtEl>
                                          <p:spTgt spid="343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35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6" dur="1000" fill="hold"/>
                                        <p:tgtEl>
                                          <p:spTgt spid="343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8" presetID="1" presetClass="exit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09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202"/>
                            </p:stCondLst>
                            <p:childTnLst>
                              <p:par>
                                <p:cTn id="114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 nodeType="afterGroup">
                            <p:stCondLst>
                              <p:cond delay="403"/>
                            </p:stCondLst>
                            <p:childTnLst>
                              <p:par>
                                <p:cTn id="119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604"/>
                            </p:stCondLst>
                            <p:childTnLst>
                              <p:par>
                                <p:cTn id="124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805"/>
                            </p:stCondLst>
                            <p:childTnLst>
                              <p:par>
                                <p:cTn id="129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1006"/>
                            </p:stCondLst>
                            <p:childTnLst>
                              <p:par>
                                <p:cTn id="134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1207"/>
                            </p:stCondLst>
                            <p:childTnLst>
                              <p:par>
                                <p:cTn id="139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 nodeType="afterGroup">
                            <p:stCondLst>
                              <p:cond delay="1408"/>
                            </p:stCondLst>
                            <p:childTnLst>
                              <p:par>
                                <p:cTn id="144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 nodeType="afterGroup">
                            <p:stCondLst>
                              <p:cond delay="1609"/>
                            </p:stCondLst>
                            <p:childTnLst>
                              <p:par>
                                <p:cTn id="149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 nodeType="afterGroup">
                            <p:stCondLst>
                              <p:cond delay="1810"/>
                            </p:stCondLst>
                            <p:childTnLst>
                              <p:par>
                                <p:cTn id="154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 nodeType="afterGroup">
                            <p:stCondLst>
                              <p:cond delay="2011"/>
                            </p:stCondLst>
                            <p:childTnLst>
                              <p:par>
                                <p:cTn id="159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xit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 nodeType="clickPar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45" grpId="0"/>
      <p:bldP spid="343046" grpId="0"/>
      <p:bldP spid="343050" grpId="0"/>
      <p:bldP spid="343050" grpId="1"/>
      <p:bldP spid="343050" grpId="2"/>
      <p:bldP spid="343051" grpId="0"/>
      <p:bldP spid="343051" grpId="1"/>
      <p:bldP spid="343051" grpId="2"/>
      <p:bldP spid="343052" grpId="0"/>
      <p:bldP spid="343052" grpId="1"/>
      <p:bldP spid="343052" grpId="2"/>
      <p:bldP spid="3431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文本框 345089"/>
          <p:cNvSpPr txBox="1"/>
          <p:nvPr/>
        </p:nvSpPr>
        <p:spPr>
          <a:xfrm>
            <a:off x="2566988" y="765175"/>
            <a:ext cx="6408737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8674" name="文本框 345090"/>
          <p:cNvSpPr txBox="1"/>
          <p:nvPr/>
        </p:nvSpPr>
        <p:spPr>
          <a:xfrm>
            <a:off x="1965008" y="961073"/>
            <a:ext cx="4895850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投影带的划分</a:t>
            </a:r>
          </a:p>
        </p:txBody>
      </p:sp>
      <p:sp>
        <p:nvSpPr>
          <p:cNvPr id="345092" name="文本框 345091"/>
          <p:cNvSpPr txBox="1"/>
          <p:nvPr/>
        </p:nvSpPr>
        <p:spPr>
          <a:xfrm>
            <a:off x="1992313" y="1432243"/>
            <a:ext cx="4391025" cy="518541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    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我国规定按经差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6º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和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进行投影分带。</a:t>
            </a:r>
          </a:p>
          <a:p>
            <a:pPr>
              <a:lnSpc>
                <a:spcPct val="12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zh-CN" altLang="en-US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6º</a:t>
            </a:r>
            <a:r>
              <a:rPr lang="zh-CN" altLang="en-US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自</a:t>
            </a:r>
            <a:r>
              <a:rPr lang="zh-CN" altLang="en-US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首子午线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开始，按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6º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的经差自西向东分成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60</a:t>
            </a:r>
            <a:r>
              <a:rPr lang="zh-CN" altLang="en-US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个带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</a:t>
            </a:r>
          </a:p>
          <a:p>
            <a:pPr>
              <a:lnSpc>
                <a:spcPct val="12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zh-CN" altLang="en-US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自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1.5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º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开始，按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的经差自西向东分成</a:t>
            </a:r>
            <a:r>
              <a:rPr lang="en-US" altLang="zh-CN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120</a:t>
            </a:r>
            <a:r>
              <a:rPr lang="zh-CN" altLang="en-US" sz="24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个带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</a:t>
            </a:r>
          </a:p>
          <a:p>
            <a:pPr algn="just" eaLnBrk="0" hangingPunct="0">
              <a:lnSpc>
                <a:spcPct val="135000"/>
              </a:lnSpc>
            </a:pPr>
            <a:r>
              <a:rPr lang="en-US" altLang="zh-CN" sz="2400">
                <a:solidFill>
                  <a:srgbClr val="FFFF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  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（我国位于北半球，东经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69°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～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135°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r>
              <a:rPr lang="en-US" altLang="zh-CN" sz="2400" i="1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x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值均为正值，</a:t>
            </a:r>
            <a:r>
              <a:rPr lang="en-US" altLang="zh-CN" sz="2400" i="1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y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值：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6 °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带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12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～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23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带，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 °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带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24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～</a:t>
            </a:r>
            <a:r>
              <a:rPr lang="en-US" altLang="zh-CN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45</a:t>
            </a:r>
            <a:r>
              <a:rPr lang="zh-CN" altLang="en-US" sz="2400">
                <a:solidFill>
                  <a:schemeClr val="accent2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带）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8677" name="矩形 345093"/>
          <p:cNvSpPr/>
          <p:nvPr/>
        </p:nvSpPr>
        <p:spPr>
          <a:xfrm>
            <a:off x="7608888" y="6092825"/>
            <a:ext cx="1791970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高斯投影带划分</a:t>
            </a:r>
          </a:p>
        </p:txBody>
      </p:sp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5805" y="143256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  <p:grpSp>
        <p:nvGrpSpPr>
          <p:cNvPr id="27650" name="组合 344066"/>
          <p:cNvGrpSpPr/>
          <p:nvPr/>
        </p:nvGrpSpPr>
        <p:grpSpPr>
          <a:xfrm>
            <a:off x="6783388" y="1384300"/>
            <a:ext cx="3276600" cy="4662488"/>
            <a:chOff x="3216" y="624"/>
            <a:chExt cx="2064" cy="2937"/>
          </a:xfrm>
        </p:grpSpPr>
        <p:sp>
          <p:nvSpPr>
            <p:cNvPr id="27651" name="文本框 344067"/>
            <p:cNvSpPr txBox="1">
              <a:spLocks noChangeAspect="1"/>
            </p:cNvSpPr>
            <p:nvPr/>
          </p:nvSpPr>
          <p:spPr>
            <a:xfrm>
              <a:off x="3216" y="624"/>
              <a:ext cx="2064" cy="2937"/>
            </a:xfrm>
            <a:prstGeom prst="rect">
              <a:avLst/>
            </a:prstGeom>
            <a:noFill/>
            <a:ln w="19050">
              <a:noFill/>
            </a:ln>
          </p:spPr>
          <p:txBody>
            <a:bodyPr lIns="18000" tIns="10800" rIns="18000" bIns="10800"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 eaLnBrk="0" hangingPunct="0">
                <a:lnSpc>
                  <a:spcPct val="80000"/>
                </a:lnSpc>
              </a:pPr>
              <a:r>
                <a:rPr lang="en-US" altLang="zh-CN" sz="1000">
                  <a:latin typeface="Times New Roman" panose="02020603050405020304" pitchFamily="18" charset="0"/>
                  <a:ea typeface="宋体" panose="02010600030101010101" pitchFamily="2" charset="-122"/>
                </a:rPr>
                <a:t>      </a:t>
              </a: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                Ⅰ                  Ⅱ                  Ⅲ        </a:t>
              </a: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  G</a:t>
              </a: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 </a:t>
              </a: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</a:t>
              </a: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        0°     3°     6°     9°     12°  15°   18°                             </a:t>
              </a: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 </a:t>
              </a: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     </a:t>
              </a: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endParaRPr lang="en-US" altLang="zh-CN" sz="1200">
                <a:solidFill>
                  <a:schemeClr val="bg2"/>
                </a:solidFill>
                <a:latin typeface="Times New Roman" panose="02020603050405020304" pitchFamily="18" charset="0"/>
                <a:ea typeface="宋体" panose="02010600030101010101" pitchFamily="2" charset="-122"/>
              </a:endParaRPr>
            </a:p>
            <a:p>
              <a:pPr algn="just" eaLnBrk="0" hangingPunct="0">
                <a:lnSpc>
                  <a:spcPct val="80000"/>
                </a:lnSpc>
              </a:pPr>
              <a:r>
                <a:rPr lang="en-US" altLang="zh-CN" sz="1200">
                  <a:solidFill>
                    <a:schemeClr val="bg2"/>
                  </a:solidFill>
                  <a:latin typeface="Times New Roman" panose="02020603050405020304" pitchFamily="18" charset="0"/>
                  <a:ea typeface="宋体" panose="02010600030101010101" pitchFamily="2" charset="-122"/>
                </a:rPr>
                <a:t>                 Ⅰ       Ⅱ       Ⅲ       Ⅳ       Ⅴ</a:t>
              </a:r>
            </a:p>
          </p:txBody>
        </p:sp>
        <p:grpSp>
          <p:nvGrpSpPr>
            <p:cNvPr id="27652" name="组合 344068"/>
            <p:cNvGrpSpPr>
              <a:grpSpLocks noChangeAspect="1"/>
            </p:cNvGrpSpPr>
            <p:nvPr/>
          </p:nvGrpSpPr>
          <p:grpSpPr>
            <a:xfrm rot="10800000">
              <a:off x="3549" y="2082"/>
              <a:ext cx="272" cy="1249"/>
              <a:chOff x="8591" y="4546"/>
              <a:chExt cx="400" cy="1528"/>
            </a:xfrm>
          </p:grpSpPr>
          <p:sp>
            <p:nvSpPr>
              <p:cNvPr id="27653" name="任意多边形 344069"/>
              <p:cNvSpPr>
                <a:spLocks noChangeAspect="1"/>
              </p:cNvSpPr>
              <p:nvPr/>
            </p:nvSpPr>
            <p:spPr>
              <a:xfrm>
                <a:off x="8591" y="4546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54" name="任意多边形 344070"/>
              <p:cNvSpPr>
                <a:spLocks noChangeAspect="1"/>
              </p:cNvSpPr>
              <p:nvPr/>
            </p:nvSpPr>
            <p:spPr>
              <a:xfrm>
                <a:off x="8790" y="4546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55" name="组合 344071"/>
            <p:cNvGrpSpPr>
              <a:grpSpLocks noChangeAspect="1"/>
            </p:cNvGrpSpPr>
            <p:nvPr/>
          </p:nvGrpSpPr>
          <p:grpSpPr>
            <a:xfrm>
              <a:off x="3416" y="826"/>
              <a:ext cx="543" cy="1248"/>
              <a:chOff x="9145" y="3302"/>
              <a:chExt cx="400" cy="1528"/>
            </a:xfrm>
          </p:grpSpPr>
          <p:sp>
            <p:nvSpPr>
              <p:cNvPr id="27656" name="任意多边形 344072"/>
              <p:cNvSpPr>
                <a:spLocks noChangeAspect="1"/>
              </p:cNvSpPr>
              <p:nvPr/>
            </p:nvSpPr>
            <p:spPr>
              <a:xfrm>
                <a:off x="9145" y="3302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57" name="任意多边形 344073"/>
              <p:cNvSpPr>
                <a:spLocks noChangeAspect="1"/>
              </p:cNvSpPr>
              <p:nvPr/>
            </p:nvSpPr>
            <p:spPr>
              <a:xfrm>
                <a:off x="9344" y="3302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7658" name="直接连接符 344074"/>
            <p:cNvSpPr>
              <a:spLocks noChangeAspect="1"/>
            </p:cNvSpPr>
            <p:nvPr/>
          </p:nvSpPr>
          <p:spPr>
            <a:xfrm>
              <a:off x="3680" y="837"/>
              <a:ext cx="1" cy="2496"/>
            </a:xfrm>
            <a:prstGeom prst="line">
              <a:avLst/>
            </a:prstGeom>
            <a:ln w="19050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59" name="直接连接符 344075"/>
            <p:cNvSpPr>
              <a:spLocks noChangeAspect="1"/>
            </p:cNvSpPr>
            <p:nvPr/>
          </p:nvSpPr>
          <p:spPr>
            <a:xfrm flipV="1">
              <a:off x="3411" y="2074"/>
              <a:ext cx="1763" cy="1"/>
            </a:xfrm>
            <a:prstGeom prst="line">
              <a:avLst/>
            </a:prstGeom>
            <a:ln w="1905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sm" len="sm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27660" name="组合 344076"/>
            <p:cNvGrpSpPr>
              <a:grpSpLocks noChangeAspect="1"/>
            </p:cNvGrpSpPr>
            <p:nvPr/>
          </p:nvGrpSpPr>
          <p:grpSpPr>
            <a:xfrm>
              <a:off x="3940" y="837"/>
              <a:ext cx="542" cy="1249"/>
              <a:chOff x="9145" y="3302"/>
              <a:chExt cx="400" cy="1528"/>
            </a:xfrm>
          </p:grpSpPr>
          <p:sp>
            <p:nvSpPr>
              <p:cNvPr id="27661" name="任意多边形 344077"/>
              <p:cNvSpPr>
                <a:spLocks noChangeAspect="1"/>
              </p:cNvSpPr>
              <p:nvPr/>
            </p:nvSpPr>
            <p:spPr>
              <a:xfrm>
                <a:off x="9145" y="3302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62" name="任意多边形 344078"/>
              <p:cNvSpPr>
                <a:spLocks noChangeAspect="1"/>
              </p:cNvSpPr>
              <p:nvPr/>
            </p:nvSpPr>
            <p:spPr>
              <a:xfrm>
                <a:off x="9344" y="3302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63" name="组合 344079"/>
            <p:cNvGrpSpPr>
              <a:grpSpLocks noChangeAspect="1"/>
            </p:cNvGrpSpPr>
            <p:nvPr/>
          </p:nvGrpSpPr>
          <p:grpSpPr>
            <a:xfrm>
              <a:off x="4464" y="816"/>
              <a:ext cx="543" cy="1249"/>
              <a:chOff x="9145" y="3302"/>
              <a:chExt cx="400" cy="1528"/>
            </a:xfrm>
          </p:grpSpPr>
          <p:sp>
            <p:nvSpPr>
              <p:cNvPr id="27664" name="任意多边形 344080"/>
              <p:cNvSpPr>
                <a:spLocks noChangeAspect="1"/>
              </p:cNvSpPr>
              <p:nvPr/>
            </p:nvSpPr>
            <p:spPr>
              <a:xfrm>
                <a:off x="9145" y="3302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65" name="任意多边形 344081"/>
              <p:cNvSpPr>
                <a:spLocks noChangeAspect="1"/>
              </p:cNvSpPr>
              <p:nvPr/>
            </p:nvSpPr>
            <p:spPr>
              <a:xfrm>
                <a:off x="9344" y="3302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00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7666" name="直接连接符 344082"/>
            <p:cNvSpPr>
              <a:spLocks noChangeAspect="1"/>
            </p:cNvSpPr>
            <p:nvPr/>
          </p:nvSpPr>
          <p:spPr>
            <a:xfrm flipV="1">
              <a:off x="3411" y="794"/>
              <a:ext cx="1" cy="1277"/>
            </a:xfrm>
            <a:prstGeom prst="line">
              <a:avLst/>
            </a:prstGeom>
            <a:ln w="2540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67" name="直接连接符 344083"/>
            <p:cNvSpPr>
              <a:spLocks noChangeAspect="1"/>
            </p:cNvSpPr>
            <p:nvPr/>
          </p:nvSpPr>
          <p:spPr>
            <a:xfrm>
              <a:off x="3411" y="1010"/>
              <a:ext cx="1" cy="162"/>
            </a:xfrm>
            <a:prstGeom prst="line">
              <a:avLst/>
            </a:prstGeom>
            <a:ln w="19050" cap="flat" cmpd="sng">
              <a:solidFill>
                <a:srgbClr val="FF0000"/>
              </a:solidFill>
              <a:prstDash val="solid"/>
              <a:round/>
              <a:headEnd type="oval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68" name="直接连接符 344084"/>
            <p:cNvSpPr>
              <a:spLocks noChangeAspect="1"/>
            </p:cNvSpPr>
            <p:nvPr/>
          </p:nvSpPr>
          <p:spPr>
            <a:xfrm>
              <a:off x="3411" y="2071"/>
              <a:ext cx="1" cy="1285"/>
            </a:xfrm>
            <a:prstGeom prst="line">
              <a:avLst/>
            </a:prstGeom>
            <a:ln w="2540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69" name="直接连接符 344085"/>
            <p:cNvSpPr>
              <a:spLocks noChangeAspect="1"/>
            </p:cNvSpPr>
            <p:nvPr/>
          </p:nvSpPr>
          <p:spPr>
            <a:xfrm>
              <a:off x="4200" y="834"/>
              <a:ext cx="1" cy="2496"/>
            </a:xfrm>
            <a:prstGeom prst="line">
              <a:avLst/>
            </a:prstGeom>
            <a:ln w="19050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70" name="直接连接符 344086"/>
            <p:cNvSpPr>
              <a:spLocks noChangeAspect="1"/>
            </p:cNvSpPr>
            <p:nvPr/>
          </p:nvSpPr>
          <p:spPr>
            <a:xfrm>
              <a:off x="4728" y="816"/>
              <a:ext cx="1" cy="2496"/>
            </a:xfrm>
            <a:prstGeom prst="line">
              <a:avLst/>
            </a:prstGeom>
            <a:ln w="19050" cap="flat" cmpd="sng">
              <a:solidFill>
                <a:srgbClr val="FF0000"/>
              </a:solidFill>
              <a:prstDash val="solid"/>
              <a:round/>
              <a:headEnd type="none" w="sm" len="sm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27671" name="组合 344087"/>
            <p:cNvGrpSpPr>
              <a:grpSpLocks noChangeAspect="1"/>
            </p:cNvGrpSpPr>
            <p:nvPr/>
          </p:nvGrpSpPr>
          <p:grpSpPr>
            <a:xfrm rot="10800000">
              <a:off x="4068" y="2068"/>
              <a:ext cx="272" cy="1249"/>
              <a:chOff x="9145" y="3302"/>
              <a:chExt cx="400" cy="1528"/>
            </a:xfrm>
          </p:grpSpPr>
          <p:sp>
            <p:nvSpPr>
              <p:cNvPr id="27672" name="任意多边形 344088"/>
              <p:cNvSpPr>
                <a:spLocks noChangeAspect="1"/>
              </p:cNvSpPr>
              <p:nvPr/>
            </p:nvSpPr>
            <p:spPr>
              <a:xfrm>
                <a:off x="9145" y="3302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3" name="任意多边形 344089"/>
              <p:cNvSpPr>
                <a:spLocks noChangeAspect="1"/>
              </p:cNvSpPr>
              <p:nvPr/>
            </p:nvSpPr>
            <p:spPr>
              <a:xfrm>
                <a:off x="9344" y="3302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74" name="组合 344090"/>
            <p:cNvGrpSpPr>
              <a:grpSpLocks noChangeAspect="1"/>
            </p:cNvGrpSpPr>
            <p:nvPr/>
          </p:nvGrpSpPr>
          <p:grpSpPr>
            <a:xfrm rot="10800000">
              <a:off x="4329" y="2068"/>
              <a:ext cx="272" cy="1249"/>
              <a:chOff x="9145" y="3302"/>
              <a:chExt cx="400" cy="1528"/>
            </a:xfrm>
          </p:grpSpPr>
          <p:sp>
            <p:nvSpPr>
              <p:cNvPr id="27675" name="任意多边形 344091"/>
              <p:cNvSpPr>
                <a:spLocks noChangeAspect="1"/>
              </p:cNvSpPr>
              <p:nvPr/>
            </p:nvSpPr>
            <p:spPr>
              <a:xfrm>
                <a:off x="9145" y="3302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6" name="任意多边形 344092"/>
              <p:cNvSpPr>
                <a:spLocks noChangeAspect="1"/>
              </p:cNvSpPr>
              <p:nvPr/>
            </p:nvSpPr>
            <p:spPr>
              <a:xfrm>
                <a:off x="9344" y="3302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77" name="组合 344093"/>
            <p:cNvGrpSpPr>
              <a:grpSpLocks noChangeAspect="1"/>
            </p:cNvGrpSpPr>
            <p:nvPr/>
          </p:nvGrpSpPr>
          <p:grpSpPr>
            <a:xfrm rot="10800000">
              <a:off x="4589" y="2071"/>
              <a:ext cx="271" cy="1249"/>
              <a:chOff x="9145" y="3302"/>
              <a:chExt cx="400" cy="1528"/>
            </a:xfrm>
          </p:grpSpPr>
          <p:sp>
            <p:nvSpPr>
              <p:cNvPr id="27678" name="任意多边形 344094"/>
              <p:cNvSpPr>
                <a:spLocks noChangeAspect="1"/>
              </p:cNvSpPr>
              <p:nvPr/>
            </p:nvSpPr>
            <p:spPr>
              <a:xfrm>
                <a:off x="9145" y="3302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9" name="任意多边形 344095"/>
              <p:cNvSpPr>
                <a:spLocks noChangeAspect="1"/>
              </p:cNvSpPr>
              <p:nvPr/>
            </p:nvSpPr>
            <p:spPr>
              <a:xfrm>
                <a:off x="9344" y="3302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80" name="组合 344096"/>
            <p:cNvGrpSpPr>
              <a:grpSpLocks noChangeAspect="1"/>
            </p:cNvGrpSpPr>
            <p:nvPr/>
          </p:nvGrpSpPr>
          <p:grpSpPr>
            <a:xfrm rot="10800000">
              <a:off x="3812" y="2068"/>
              <a:ext cx="271" cy="1249"/>
              <a:chOff x="9145" y="3302"/>
              <a:chExt cx="400" cy="1528"/>
            </a:xfrm>
          </p:grpSpPr>
          <p:sp>
            <p:nvSpPr>
              <p:cNvPr id="27681" name="任意多边形 344097"/>
              <p:cNvSpPr>
                <a:spLocks noChangeAspect="1"/>
              </p:cNvSpPr>
              <p:nvPr/>
            </p:nvSpPr>
            <p:spPr>
              <a:xfrm>
                <a:off x="9145" y="3302"/>
                <a:ext cx="199" cy="1528"/>
              </a:xfrm>
              <a:custGeom>
                <a:cxnLst>
                  <a:cxn ang="0">
                    <a:pos x="199" y="0"/>
                  </a:cxn>
                  <a:cxn ang="0">
                    <a:pos x="109" y="208"/>
                  </a:cxn>
                  <a:cxn ang="0">
                    <a:pos x="65" y="436"/>
                  </a:cxn>
                  <a:cxn ang="0">
                    <a:pos x="35" y="748"/>
                  </a:cxn>
                  <a:cxn ang="0">
                    <a:pos x="5" y="1228"/>
                  </a:cxn>
                  <a:cxn ang="0">
                    <a:pos x="5" y="1528"/>
                  </a:cxn>
                </a:cxnLst>
                <a:rect l="l" t="t" r="r" b="b"/>
                <a:pathLst>
                  <a:path w="199" h="1528">
                    <a:moveTo>
                      <a:pt x="199" y="0"/>
                    </a:moveTo>
                    <a:cubicBezTo>
                      <a:pt x="165" y="67"/>
                      <a:pt x="131" y="135"/>
                      <a:pt x="109" y="208"/>
                    </a:cubicBezTo>
                    <a:cubicBezTo>
                      <a:pt x="87" y="281"/>
                      <a:pt x="77" y="346"/>
                      <a:pt x="65" y="436"/>
                    </a:cubicBezTo>
                    <a:cubicBezTo>
                      <a:pt x="53" y="526"/>
                      <a:pt x="45" y="616"/>
                      <a:pt x="35" y="748"/>
                    </a:cubicBezTo>
                    <a:cubicBezTo>
                      <a:pt x="25" y="880"/>
                      <a:pt x="10" y="1098"/>
                      <a:pt x="5" y="1228"/>
                    </a:cubicBezTo>
                    <a:cubicBezTo>
                      <a:pt x="0" y="1358"/>
                      <a:pt x="2" y="1443"/>
                      <a:pt x="5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82" name="任意多边形 344098"/>
              <p:cNvSpPr>
                <a:spLocks noChangeAspect="1"/>
              </p:cNvSpPr>
              <p:nvPr/>
            </p:nvSpPr>
            <p:spPr>
              <a:xfrm>
                <a:off x="9344" y="3302"/>
                <a:ext cx="201" cy="1528"/>
              </a:xfrm>
              <a:custGeom>
                <a:cxnLst>
                  <a:cxn ang="0">
                    <a:pos x="0" y="0"/>
                  </a:cxn>
                  <a:cxn ang="0">
                    <a:pos x="90" y="208"/>
                  </a:cxn>
                  <a:cxn ang="0">
                    <a:pos x="136" y="436"/>
                  </a:cxn>
                  <a:cxn ang="0">
                    <a:pos x="166" y="736"/>
                  </a:cxn>
                  <a:cxn ang="0">
                    <a:pos x="196" y="1228"/>
                  </a:cxn>
                  <a:cxn ang="0">
                    <a:pos x="196" y="1528"/>
                  </a:cxn>
                </a:cxnLst>
                <a:rect l="l" t="t" r="r" b="b"/>
                <a:pathLst>
                  <a:path w="201" h="1528">
                    <a:moveTo>
                      <a:pt x="0" y="0"/>
                    </a:moveTo>
                    <a:cubicBezTo>
                      <a:pt x="33" y="67"/>
                      <a:pt x="67" y="135"/>
                      <a:pt x="90" y="208"/>
                    </a:cubicBezTo>
                    <a:cubicBezTo>
                      <a:pt x="113" y="281"/>
                      <a:pt x="123" y="348"/>
                      <a:pt x="136" y="436"/>
                    </a:cubicBezTo>
                    <a:cubicBezTo>
                      <a:pt x="149" y="524"/>
                      <a:pt x="156" y="604"/>
                      <a:pt x="166" y="736"/>
                    </a:cubicBezTo>
                    <a:cubicBezTo>
                      <a:pt x="176" y="868"/>
                      <a:pt x="191" y="1096"/>
                      <a:pt x="196" y="1228"/>
                    </a:cubicBezTo>
                    <a:cubicBezTo>
                      <a:pt x="201" y="1360"/>
                      <a:pt x="198" y="1444"/>
                      <a:pt x="196" y="1528"/>
                    </a:cubicBezTo>
                  </a:path>
                </a:pathLst>
              </a:custGeom>
              <a:noFill/>
              <a:ln w="19050" cap="flat" cmpd="sng">
                <a:solidFill>
                  <a:srgbClr val="008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7683" name="直接连接符 344099"/>
            <p:cNvSpPr>
              <a:spLocks noChangeAspect="1"/>
            </p:cNvSpPr>
            <p:nvPr/>
          </p:nvSpPr>
          <p:spPr>
            <a:xfrm>
              <a:off x="3940" y="2071"/>
              <a:ext cx="1" cy="1231"/>
            </a:xfrm>
            <a:prstGeom prst="line">
              <a:avLst/>
            </a:prstGeom>
            <a:ln w="19050" cap="flat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84" name="直接连接符 344100"/>
            <p:cNvSpPr>
              <a:spLocks noChangeAspect="1"/>
            </p:cNvSpPr>
            <p:nvPr/>
          </p:nvSpPr>
          <p:spPr>
            <a:xfrm>
              <a:off x="4461" y="2071"/>
              <a:ext cx="1" cy="1219"/>
            </a:xfrm>
            <a:prstGeom prst="line">
              <a:avLst/>
            </a:prstGeom>
            <a:ln w="19050" cap="flat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2">
                                            <p:txEl>
                                              <p:charRg st="26" end="5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45092">
                                            <p:txEl>
                                              <p:charRg st="26" end="5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2">
                                            <p:txEl>
                                              <p:charRg st="58" end="9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45092">
                                            <p:txEl>
                                              <p:charRg st="58" end="9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2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45092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文本框 346113"/>
          <p:cNvSpPr txBox="1"/>
          <p:nvPr/>
        </p:nvSpPr>
        <p:spPr>
          <a:xfrm>
            <a:off x="1919288" y="476250"/>
            <a:ext cx="8280400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3200">
              <a:latin typeface="Times New Roman" panose="02020603050405020304" pitchFamily="18" charset="0"/>
              <a:ea typeface="华文新魏" pitchFamily="2" charset="-122"/>
            </a:endParaRPr>
          </a:p>
        </p:txBody>
      </p:sp>
      <p:sp>
        <p:nvSpPr>
          <p:cNvPr id="29698" name="文本框 346114"/>
          <p:cNvSpPr txBox="1"/>
          <p:nvPr/>
        </p:nvSpPr>
        <p:spPr>
          <a:xfrm>
            <a:off x="2047875" y="1059498"/>
            <a:ext cx="7632700" cy="5835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  </a:t>
            </a:r>
            <a:r>
              <a:rPr lang="en-US" altLang="zh-CN" sz="32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6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华文新魏" pitchFamily="2" charset="-122"/>
              </a:rPr>
              <a:t>º</a:t>
            </a:r>
            <a:r>
              <a:rPr lang="zh-CN" altLang="en-US" sz="32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带与</a:t>
            </a:r>
            <a:r>
              <a:rPr lang="en-US" altLang="zh-CN" sz="32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3</a:t>
            </a:r>
            <a:r>
              <a:rPr lang="en-US" altLang="zh-CN" sz="3200">
                <a:solidFill>
                  <a:srgbClr val="FF0000"/>
                </a:solidFill>
                <a:latin typeface="Times New Roman" panose="02020603050405020304" pitchFamily="18" charset="0"/>
                <a:ea typeface="华文新魏" pitchFamily="2" charset="-122"/>
              </a:rPr>
              <a:t>º</a:t>
            </a:r>
            <a:r>
              <a:rPr lang="zh-CN" altLang="en-US" sz="32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带中央子午线之间的关系如图</a:t>
            </a:r>
            <a:r>
              <a:rPr lang="en-US" altLang="zh-CN" sz="3200">
                <a:solidFill>
                  <a:srgbClr val="FF0000"/>
                </a:solidFill>
                <a:latin typeface="华文新魏" pitchFamily="2" charset="-122"/>
                <a:ea typeface="华文新魏" pitchFamily="2" charset="-122"/>
              </a:rPr>
              <a:t>:</a:t>
            </a:r>
          </a:p>
        </p:txBody>
      </p:sp>
      <p:sp>
        <p:nvSpPr>
          <p:cNvPr id="346116" name="文本框 346115"/>
          <p:cNvSpPr txBox="1"/>
          <p:nvPr/>
        </p:nvSpPr>
        <p:spPr>
          <a:xfrm>
            <a:off x="2170113" y="4772343"/>
            <a:ext cx="7993062" cy="14255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 3</a:t>
            </a:r>
            <a:r>
              <a:rPr lang="en-US" altLang="zh-CN" sz="2400">
                <a:latin typeface="Times New Roman" panose="02020603050405020304" pitchFamily="18" charset="0"/>
                <a:ea typeface="华文新魏" pitchFamily="2" charset="-122"/>
              </a:rPr>
              <a:t>º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带的中央子午线与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6</a:t>
            </a:r>
            <a:r>
              <a:rPr lang="en-US" altLang="zh-CN" sz="2400">
                <a:latin typeface="Times New Roman" panose="02020603050405020304" pitchFamily="18" charset="0"/>
                <a:ea typeface="华文新魏" pitchFamily="2" charset="-122"/>
              </a:rPr>
              <a:t>º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带中央子午线及分带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   子午线重合，减少了换带计算。</a:t>
            </a:r>
          </a:p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zh-CN" altLang="en-US" sz="2800">
                <a:latin typeface="华文新魏" pitchFamily="2" charset="-122"/>
                <a:ea typeface="华文新魏" pitchFamily="2" charset="-122"/>
              </a:rPr>
              <a:t>   </a:t>
            </a:r>
          </a:p>
        </p:txBody>
      </p:sp>
      <p:pic>
        <p:nvPicPr>
          <p:cNvPr id="29700" name="图片 346116" descr="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6375" y="1532255"/>
            <a:ext cx="6626225" cy="3097213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346117"/>
          <p:cNvGrpSpPr/>
          <p:nvPr/>
        </p:nvGrpSpPr>
        <p:grpSpPr>
          <a:xfrm>
            <a:off x="5235575" y="2067243"/>
            <a:ext cx="419100" cy="2228850"/>
            <a:chOff x="2316" y="1182"/>
            <a:chExt cx="264" cy="1404"/>
          </a:xfrm>
        </p:grpSpPr>
        <p:sp>
          <p:nvSpPr>
            <p:cNvPr id="29702" name="任意多边形 346118"/>
            <p:cNvSpPr/>
            <p:nvPr/>
          </p:nvSpPr>
          <p:spPr>
            <a:xfrm>
              <a:off x="2454" y="1806"/>
              <a:ext cx="1" cy="780"/>
            </a:xfrm>
            <a:custGeom>
              <a:cxnLst>
                <a:cxn ang="0">
                  <a:pos x="0" y="0"/>
                </a:cxn>
                <a:cxn ang="0">
                  <a:pos x="0" y="780"/>
                </a:cxn>
              </a:cxnLst>
              <a:rect l="l" t="t" r="r" b="b"/>
              <a:pathLst>
                <a:path w="1" h="780">
                  <a:moveTo>
                    <a:pt x="0" y="0"/>
                  </a:moveTo>
                  <a:lnTo>
                    <a:pt x="0" y="780"/>
                  </a:ln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03" name="任意多边形 346119"/>
            <p:cNvSpPr/>
            <p:nvPr/>
          </p:nvSpPr>
          <p:spPr>
            <a:xfrm>
              <a:off x="2316" y="1182"/>
              <a:ext cx="264" cy="608"/>
            </a:xfrm>
            <a:custGeom>
              <a:cxnLst>
                <a:cxn ang="0">
                  <a:pos x="264" y="0"/>
                </a:cxn>
                <a:cxn ang="0">
                  <a:pos x="150" y="480"/>
                </a:cxn>
                <a:cxn ang="0">
                  <a:pos x="138" y="606"/>
                </a:cxn>
                <a:cxn ang="0">
                  <a:pos x="120" y="468"/>
                </a:cxn>
                <a:cxn ang="0">
                  <a:pos x="0" y="6"/>
                </a:cxn>
              </a:cxnLst>
              <a:rect l="l" t="t" r="r" b="b"/>
              <a:pathLst>
                <a:path w="264" h="608">
                  <a:moveTo>
                    <a:pt x="264" y="0"/>
                  </a:moveTo>
                  <a:cubicBezTo>
                    <a:pt x="245" y="80"/>
                    <a:pt x="171" y="379"/>
                    <a:pt x="150" y="480"/>
                  </a:cubicBezTo>
                  <a:cubicBezTo>
                    <a:pt x="129" y="581"/>
                    <a:pt x="143" y="608"/>
                    <a:pt x="138" y="606"/>
                  </a:cubicBezTo>
                  <a:cubicBezTo>
                    <a:pt x="133" y="604"/>
                    <a:pt x="143" y="568"/>
                    <a:pt x="120" y="468"/>
                  </a:cubicBezTo>
                  <a:cubicBezTo>
                    <a:pt x="97" y="368"/>
                    <a:pt x="25" y="102"/>
                    <a:pt x="0" y="6"/>
                  </a:cubicBez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346121" name="直接连接符 346120"/>
          <p:cNvSpPr/>
          <p:nvPr/>
        </p:nvSpPr>
        <p:spPr>
          <a:xfrm flipH="1">
            <a:off x="6505575" y="2122805"/>
            <a:ext cx="0" cy="2160588"/>
          </a:xfrm>
          <a:prstGeom prst="line">
            <a:avLst/>
          </a:prstGeom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6122" name="直接连接符 346121"/>
          <p:cNvSpPr/>
          <p:nvPr/>
        </p:nvSpPr>
        <p:spPr>
          <a:xfrm flipH="1">
            <a:off x="6088063" y="2106930"/>
            <a:ext cx="0" cy="2160588"/>
          </a:xfrm>
          <a:prstGeom prst="line">
            <a:avLst/>
          </a:prstGeom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6123" name="直接连接符 346122"/>
          <p:cNvSpPr/>
          <p:nvPr/>
        </p:nvSpPr>
        <p:spPr>
          <a:xfrm flipH="1">
            <a:off x="6923088" y="2135505"/>
            <a:ext cx="0" cy="2160588"/>
          </a:xfrm>
          <a:prstGeom prst="line">
            <a:avLst/>
          </a:prstGeom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6124" name="直接连接符 346123"/>
          <p:cNvSpPr/>
          <p:nvPr/>
        </p:nvSpPr>
        <p:spPr>
          <a:xfrm flipH="1">
            <a:off x="5670550" y="2138680"/>
            <a:ext cx="0" cy="2160588"/>
          </a:xfrm>
          <a:prstGeom prst="line">
            <a:avLst/>
          </a:prstGeom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6125" name="直接连接符 346124"/>
          <p:cNvSpPr/>
          <p:nvPr/>
        </p:nvSpPr>
        <p:spPr>
          <a:xfrm flipH="1">
            <a:off x="5233988" y="2113280"/>
            <a:ext cx="0" cy="2160588"/>
          </a:xfrm>
          <a:prstGeom prst="line">
            <a:avLst/>
          </a:prstGeom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组合 346125"/>
          <p:cNvGrpSpPr/>
          <p:nvPr/>
        </p:nvGrpSpPr>
        <p:grpSpPr>
          <a:xfrm>
            <a:off x="5654675" y="2116455"/>
            <a:ext cx="419100" cy="2228850"/>
            <a:chOff x="2316" y="1182"/>
            <a:chExt cx="264" cy="1404"/>
          </a:xfrm>
        </p:grpSpPr>
        <p:sp>
          <p:nvSpPr>
            <p:cNvPr id="29710" name="任意多边形 346126"/>
            <p:cNvSpPr/>
            <p:nvPr/>
          </p:nvSpPr>
          <p:spPr>
            <a:xfrm>
              <a:off x="2454" y="1806"/>
              <a:ext cx="1" cy="780"/>
            </a:xfrm>
            <a:custGeom>
              <a:cxnLst>
                <a:cxn ang="0">
                  <a:pos x="0" y="0"/>
                </a:cxn>
                <a:cxn ang="0">
                  <a:pos x="0" y="780"/>
                </a:cxn>
              </a:cxnLst>
              <a:rect l="l" t="t" r="r" b="b"/>
              <a:pathLst>
                <a:path w="1" h="780">
                  <a:moveTo>
                    <a:pt x="0" y="0"/>
                  </a:moveTo>
                  <a:lnTo>
                    <a:pt x="0" y="780"/>
                  </a:ln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11" name="任意多边形 346127"/>
            <p:cNvSpPr/>
            <p:nvPr/>
          </p:nvSpPr>
          <p:spPr>
            <a:xfrm>
              <a:off x="2316" y="1182"/>
              <a:ext cx="264" cy="608"/>
            </a:xfrm>
            <a:custGeom>
              <a:cxnLst>
                <a:cxn ang="0">
                  <a:pos x="264" y="0"/>
                </a:cxn>
                <a:cxn ang="0">
                  <a:pos x="150" y="480"/>
                </a:cxn>
                <a:cxn ang="0">
                  <a:pos x="138" y="606"/>
                </a:cxn>
                <a:cxn ang="0">
                  <a:pos x="120" y="468"/>
                </a:cxn>
                <a:cxn ang="0">
                  <a:pos x="0" y="6"/>
                </a:cxn>
              </a:cxnLst>
              <a:rect l="l" t="t" r="r" b="b"/>
              <a:pathLst>
                <a:path w="264" h="608">
                  <a:moveTo>
                    <a:pt x="264" y="0"/>
                  </a:moveTo>
                  <a:cubicBezTo>
                    <a:pt x="245" y="80"/>
                    <a:pt x="171" y="379"/>
                    <a:pt x="150" y="480"/>
                  </a:cubicBezTo>
                  <a:cubicBezTo>
                    <a:pt x="129" y="581"/>
                    <a:pt x="143" y="608"/>
                    <a:pt x="138" y="606"/>
                  </a:cubicBezTo>
                  <a:cubicBezTo>
                    <a:pt x="133" y="604"/>
                    <a:pt x="143" y="568"/>
                    <a:pt x="120" y="468"/>
                  </a:cubicBezTo>
                  <a:cubicBezTo>
                    <a:pt x="97" y="368"/>
                    <a:pt x="25" y="102"/>
                    <a:pt x="0" y="6"/>
                  </a:cubicBez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" name="组合 346128"/>
          <p:cNvGrpSpPr/>
          <p:nvPr/>
        </p:nvGrpSpPr>
        <p:grpSpPr>
          <a:xfrm>
            <a:off x="6072188" y="2111693"/>
            <a:ext cx="419100" cy="2228850"/>
            <a:chOff x="2316" y="1182"/>
            <a:chExt cx="264" cy="1404"/>
          </a:xfrm>
        </p:grpSpPr>
        <p:sp>
          <p:nvSpPr>
            <p:cNvPr id="29713" name="任意多边形 346129"/>
            <p:cNvSpPr/>
            <p:nvPr/>
          </p:nvSpPr>
          <p:spPr>
            <a:xfrm>
              <a:off x="2454" y="1806"/>
              <a:ext cx="1" cy="780"/>
            </a:xfrm>
            <a:custGeom>
              <a:cxnLst>
                <a:cxn ang="0">
                  <a:pos x="0" y="0"/>
                </a:cxn>
                <a:cxn ang="0">
                  <a:pos x="0" y="780"/>
                </a:cxn>
              </a:cxnLst>
              <a:rect l="l" t="t" r="r" b="b"/>
              <a:pathLst>
                <a:path w="1" h="780">
                  <a:moveTo>
                    <a:pt x="0" y="0"/>
                  </a:moveTo>
                  <a:lnTo>
                    <a:pt x="0" y="780"/>
                  </a:ln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14" name="任意多边形 346130"/>
            <p:cNvSpPr/>
            <p:nvPr/>
          </p:nvSpPr>
          <p:spPr>
            <a:xfrm>
              <a:off x="2316" y="1182"/>
              <a:ext cx="264" cy="608"/>
            </a:xfrm>
            <a:custGeom>
              <a:cxnLst>
                <a:cxn ang="0">
                  <a:pos x="264" y="0"/>
                </a:cxn>
                <a:cxn ang="0">
                  <a:pos x="150" y="480"/>
                </a:cxn>
                <a:cxn ang="0">
                  <a:pos x="138" y="606"/>
                </a:cxn>
                <a:cxn ang="0">
                  <a:pos x="120" y="468"/>
                </a:cxn>
                <a:cxn ang="0">
                  <a:pos x="0" y="6"/>
                </a:cxn>
              </a:cxnLst>
              <a:rect l="l" t="t" r="r" b="b"/>
              <a:pathLst>
                <a:path w="264" h="608">
                  <a:moveTo>
                    <a:pt x="264" y="0"/>
                  </a:moveTo>
                  <a:cubicBezTo>
                    <a:pt x="245" y="80"/>
                    <a:pt x="171" y="379"/>
                    <a:pt x="150" y="480"/>
                  </a:cubicBezTo>
                  <a:cubicBezTo>
                    <a:pt x="129" y="581"/>
                    <a:pt x="143" y="608"/>
                    <a:pt x="138" y="606"/>
                  </a:cubicBezTo>
                  <a:cubicBezTo>
                    <a:pt x="133" y="604"/>
                    <a:pt x="143" y="568"/>
                    <a:pt x="120" y="468"/>
                  </a:cubicBezTo>
                  <a:cubicBezTo>
                    <a:pt x="97" y="368"/>
                    <a:pt x="25" y="102"/>
                    <a:pt x="0" y="6"/>
                  </a:cubicBez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346131"/>
          <p:cNvGrpSpPr/>
          <p:nvPr/>
        </p:nvGrpSpPr>
        <p:grpSpPr>
          <a:xfrm>
            <a:off x="6494463" y="2111693"/>
            <a:ext cx="419100" cy="2228850"/>
            <a:chOff x="2316" y="1182"/>
            <a:chExt cx="264" cy="1404"/>
          </a:xfrm>
        </p:grpSpPr>
        <p:sp>
          <p:nvSpPr>
            <p:cNvPr id="29716" name="任意多边形 346132"/>
            <p:cNvSpPr/>
            <p:nvPr/>
          </p:nvSpPr>
          <p:spPr>
            <a:xfrm>
              <a:off x="2454" y="1806"/>
              <a:ext cx="1" cy="780"/>
            </a:xfrm>
            <a:custGeom>
              <a:cxnLst>
                <a:cxn ang="0">
                  <a:pos x="0" y="0"/>
                </a:cxn>
                <a:cxn ang="0">
                  <a:pos x="0" y="780"/>
                </a:cxn>
              </a:cxnLst>
              <a:rect l="l" t="t" r="r" b="b"/>
              <a:pathLst>
                <a:path w="1" h="780">
                  <a:moveTo>
                    <a:pt x="0" y="0"/>
                  </a:moveTo>
                  <a:lnTo>
                    <a:pt x="0" y="780"/>
                  </a:ln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17" name="任意多边形 346133"/>
            <p:cNvSpPr/>
            <p:nvPr/>
          </p:nvSpPr>
          <p:spPr>
            <a:xfrm>
              <a:off x="2316" y="1182"/>
              <a:ext cx="264" cy="608"/>
            </a:xfrm>
            <a:custGeom>
              <a:cxnLst>
                <a:cxn ang="0">
                  <a:pos x="264" y="0"/>
                </a:cxn>
                <a:cxn ang="0">
                  <a:pos x="150" y="480"/>
                </a:cxn>
                <a:cxn ang="0">
                  <a:pos x="138" y="606"/>
                </a:cxn>
                <a:cxn ang="0">
                  <a:pos x="120" y="468"/>
                </a:cxn>
                <a:cxn ang="0">
                  <a:pos x="0" y="6"/>
                </a:cxn>
              </a:cxnLst>
              <a:rect l="l" t="t" r="r" b="b"/>
              <a:pathLst>
                <a:path w="264" h="608">
                  <a:moveTo>
                    <a:pt x="264" y="0"/>
                  </a:moveTo>
                  <a:cubicBezTo>
                    <a:pt x="245" y="80"/>
                    <a:pt x="171" y="379"/>
                    <a:pt x="150" y="480"/>
                  </a:cubicBezTo>
                  <a:cubicBezTo>
                    <a:pt x="129" y="581"/>
                    <a:pt x="143" y="608"/>
                    <a:pt x="138" y="606"/>
                  </a:cubicBezTo>
                  <a:cubicBezTo>
                    <a:pt x="133" y="604"/>
                    <a:pt x="143" y="568"/>
                    <a:pt x="120" y="468"/>
                  </a:cubicBezTo>
                  <a:cubicBezTo>
                    <a:pt x="97" y="368"/>
                    <a:pt x="25" y="102"/>
                    <a:pt x="0" y="6"/>
                  </a:cubicBezTo>
                </a:path>
              </a:pathLst>
            </a:custGeom>
            <a:noFill/>
            <a:ln w="28575" cap="flat" cmpd="sng">
              <a:solidFill>
                <a:schemeClr val="folHlink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9718" name="直接连接符 346134"/>
          <p:cNvSpPr/>
          <p:nvPr/>
        </p:nvSpPr>
        <p:spPr>
          <a:xfrm flipH="1">
            <a:off x="3951288" y="2132330"/>
            <a:ext cx="0" cy="2160588"/>
          </a:xfrm>
          <a:prstGeom prst="line">
            <a:avLst/>
          </a:prstGeom>
          <a:ln w="2857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6136" name="矩形 346135"/>
          <p:cNvSpPr/>
          <p:nvPr/>
        </p:nvSpPr>
        <p:spPr>
          <a:xfrm>
            <a:off x="2170113" y="5670233"/>
            <a:ext cx="7559675" cy="829945"/>
          </a:xfrm>
          <a:prstGeom prst="rect">
            <a:avLst/>
          </a:prstGeom>
          <a:noFill/>
          <a:ln w="2857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Blip>
                <a:blip r:embed="rId2"/>
              </a:buBlip>
            </a:pP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 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工程测量采用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3 </a:t>
            </a:r>
            <a:r>
              <a:rPr lang="en-US" altLang="zh-CN" sz="2400">
                <a:latin typeface="宋体" panose="02010600030101010101" pitchFamily="2" charset="-122"/>
                <a:ea typeface="华文新魏" pitchFamily="2" charset="-122"/>
              </a:rPr>
              <a:t>º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带，特殊工程可采用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1.5 </a:t>
            </a:r>
            <a:r>
              <a:rPr lang="en-US" altLang="zh-CN" sz="2400">
                <a:latin typeface="宋体" panose="02010600030101010101" pitchFamily="2" charset="-122"/>
                <a:ea typeface="华文新魏" pitchFamily="2" charset="-122"/>
              </a:rPr>
              <a:t>º</a:t>
            </a:r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带或任意带。</a:t>
            </a:r>
          </a:p>
        </p:txBody>
      </p:sp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5805" y="143256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6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46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46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46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46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46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461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3461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46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61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138" name="文本框 347137"/>
          <p:cNvSpPr txBox="1"/>
          <p:nvPr/>
        </p:nvSpPr>
        <p:spPr>
          <a:xfrm>
            <a:off x="2135188" y="992505"/>
            <a:ext cx="7921625" cy="549529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按照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6º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划分的规定，第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带中央子午线的经度为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，其余各带中央子午线经度与带号的关系是：</a:t>
            </a:r>
            <a:r>
              <a:rPr lang="zh-CN" altLang="en-US" sz="2800" b="1">
                <a:solidFill>
                  <a:srgbClr val="F95503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L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=6ºN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－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en-US" altLang="zh-CN" sz="2800" b="1">
                <a:solidFill>
                  <a:srgbClr val="F95503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N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为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6º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带的带号）</a:t>
            </a: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例：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20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带中央子午线的经度为</a:t>
            </a:r>
          </a:p>
          <a:p>
            <a:pPr>
              <a:lnSpc>
                <a:spcPct val="120000"/>
              </a:lnSpc>
            </a:pP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        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L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。＝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6º× 20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－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＝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117 º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</a:p>
          <a:p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</a:t>
            </a: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按照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划分的规定，第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带中央子午线的经度为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，其余各带中央子午线经度与带号的关系是：</a:t>
            </a:r>
            <a:r>
              <a:rPr lang="zh-CN" altLang="en-US" sz="2800" b="1">
                <a:solidFill>
                  <a:srgbClr val="F95503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L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=3ºn</a:t>
            </a:r>
            <a:r>
              <a:rPr lang="en-US" altLang="zh-CN" sz="2800" b="1">
                <a:solidFill>
                  <a:srgbClr val="F95503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 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（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n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为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带的带号）</a:t>
            </a:r>
          </a:p>
          <a:p>
            <a:endParaRPr lang="zh-CN" altLang="en-US" sz="2800" b="1">
              <a:solidFill>
                <a:srgbClr val="F95503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例：</a:t>
            </a:r>
            <a:r>
              <a:rPr lang="en-US" altLang="zh-CN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120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带中央子午线的经度为</a:t>
            </a: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             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L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。＝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3º× 120</a:t>
            </a:r>
            <a:r>
              <a:rPr lang="zh-CN" altLang="en-US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＝</a:t>
            </a:r>
            <a:r>
              <a:rPr lang="en-US" altLang="zh-CN" sz="2800" b="1">
                <a:solidFill>
                  <a:schemeClr val="folHlink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360 º</a:t>
            </a:r>
          </a:p>
        </p:txBody>
      </p:sp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5805" y="143256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8">
                                            <p:txEl>
                                              <p:charRg st="79" end="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8">
                                            <p:txEl>
                                              <p:charRg st="95" end="1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8">
                                            <p:txEl>
                                              <p:charRg st="135" end="2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8">
                                            <p:txEl>
                                              <p:char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8">
                                            <p:txEl>
                                              <p:charRg st="212" end="2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8">
                                            <p:txEl>
                                              <p:charRg st="229" end="25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62" name="文本框 348161"/>
          <p:cNvSpPr txBox="1"/>
          <p:nvPr/>
        </p:nvSpPr>
        <p:spPr>
          <a:xfrm>
            <a:off x="2387283" y="992505"/>
            <a:ext cx="7416800" cy="452310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若已知某点的经度为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L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，则该点的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6º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带的带号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N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由下式计算： </a:t>
            </a:r>
          </a:p>
          <a:p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             </a:t>
            </a:r>
          </a:p>
          <a:p>
            <a:r>
              <a:rPr lang="zh-CN" altLang="en-US" sz="3200" b="1">
                <a:solidFill>
                  <a:srgbClr val="F95503"/>
                </a:solidFill>
                <a:latin typeface="华文新魏" pitchFamily="2" charset="-122"/>
                <a:ea typeface="华文新魏" pitchFamily="2" charset="-122"/>
              </a:rPr>
              <a:t>         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N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zh-CN" altLang="en-US" sz="3200" b="1">
                <a:solidFill>
                  <a:srgbClr val="F95503"/>
                </a:solidFill>
                <a:latin typeface="华文新魏" pitchFamily="2" charset="-122"/>
                <a:ea typeface="华文新魏" pitchFamily="2" charset="-122"/>
              </a:rPr>
              <a:t>    （取整）</a:t>
            </a:r>
            <a:r>
              <a:rPr lang="en-US" altLang="zh-CN" sz="3200" b="1">
                <a:solidFill>
                  <a:srgbClr val="F95503"/>
                </a:solidFill>
                <a:latin typeface="华文新魏" pitchFamily="2" charset="-122"/>
                <a:ea typeface="华文新魏" pitchFamily="2" charset="-122"/>
              </a:rPr>
              <a:t>+1</a:t>
            </a:r>
          </a:p>
          <a:p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       </a:t>
            </a:r>
          </a:p>
          <a:p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       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若已知某点的经度为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L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，则该点所在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3º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带的带号按下式计算：</a:t>
            </a:r>
          </a:p>
          <a:p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         </a:t>
            </a:r>
            <a:endParaRPr lang="zh-CN" altLang="en-US" sz="3200" b="1">
              <a:solidFill>
                <a:srgbClr val="F95503"/>
              </a:solidFill>
              <a:latin typeface="华文新魏" pitchFamily="2" charset="-122"/>
              <a:ea typeface="华文新魏" pitchFamily="2" charset="-122"/>
            </a:endParaRPr>
          </a:p>
          <a:p>
            <a:r>
              <a:rPr lang="zh-CN" altLang="en-US" sz="3200" b="1">
                <a:solidFill>
                  <a:srgbClr val="F95503"/>
                </a:solidFill>
                <a:latin typeface="华文新魏" pitchFamily="2" charset="-122"/>
                <a:ea typeface="华文新魏" pitchFamily="2" charset="-122"/>
              </a:rPr>
              <a:t>         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n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＝</a:t>
            </a:r>
            <a:r>
              <a:rPr lang="zh-CN" altLang="en-US" sz="3200" b="1">
                <a:solidFill>
                  <a:srgbClr val="F95503"/>
                </a:solidFill>
                <a:latin typeface="华文新魏" pitchFamily="2" charset="-122"/>
                <a:ea typeface="华文新魏" pitchFamily="2" charset="-122"/>
              </a:rPr>
              <a:t>     （四舍五入）</a:t>
            </a:r>
          </a:p>
        </p:txBody>
      </p:sp>
      <p:graphicFrame>
        <p:nvGraphicFramePr>
          <p:cNvPr id="31746" name="对象 348162"/>
          <p:cNvGraphicFramePr>
            <a:graphicFrameLocks noChangeAspect="1"/>
          </p:cNvGraphicFramePr>
          <p:nvPr/>
        </p:nvGraphicFramePr>
        <p:xfrm>
          <a:off x="5411153" y="2195513"/>
          <a:ext cx="422275" cy="10080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65100" imgH="393065" progId="Equation.3">
                  <p:embed/>
                </p:oleObj>
              </mc:Choice>
              <mc:Fallback>
                <p:oleObj r:id="rId2" imgW="165100" imgH="3930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411153" y="2195513"/>
                        <a:ext cx="422275" cy="1008062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164" name="对象 348163"/>
          <p:cNvGraphicFramePr>
            <a:graphicFrameLocks noChangeAspect="1"/>
          </p:cNvGraphicFramePr>
          <p:nvPr/>
        </p:nvGraphicFramePr>
        <p:xfrm>
          <a:off x="5304790" y="4582478"/>
          <a:ext cx="390525" cy="1152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254000" imgH="748665" progId="Equation.3">
                  <p:embed/>
                </p:oleObj>
              </mc:Choice>
              <mc:Fallback>
                <p:oleObj r:id="rId4" imgW="254000" imgH="7486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04790" y="4582478"/>
                        <a:ext cx="390525" cy="11525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5805" y="143256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186" name="任意多边形 349185"/>
          <p:cNvSpPr/>
          <p:nvPr/>
        </p:nvSpPr>
        <p:spPr>
          <a:xfrm>
            <a:off x="8039100" y="2640013"/>
            <a:ext cx="976313" cy="3095625"/>
          </a:xfrm>
          <a:custGeom>
            <a:cxnLst>
              <a:cxn ang="0">
                <a:pos x="312" y="1"/>
              </a:cxn>
              <a:cxn ang="0">
                <a:pos x="614" y="1034"/>
              </a:cxn>
              <a:cxn ang="0">
                <a:pos x="318" y="1949"/>
              </a:cxn>
              <a:cxn ang="0">
                <a:pos x="1" y="1041"/>
              </a:cxn>
              <a:cxn ang="0">
                <a:pos x="312" y="1"/>
              </a:cxn>
            </a:cxnLst>
            <a:rect l="l" t="t" r="r" b="b"/>
            <a:pathLst>
              <a:path w="615" h="1950">
                <a:moveTo>
                  <a:pt x="312" y="1"/>
                </a:moveTo>
                <a:cubicBezTo>
                  <a:pt x="414" y="0"/>
                  <a:pt x="613" y="709"/>
                  <a:pt x="614" y="1034"/>
                </a:cubicBezTo>
                <a:cubicBezTo>
                  <a:pt x="615" y="1359"/>
                  <a:pt x="420" y="1948"/>
                  <a:pt x="318" y="1949"/>
                </a:cubicBezTo>
                <a:cubicBezTo>
                  <a:pt x="216" y="1950"/>
                  <a:pt x="2" y="1366"/>
                  <a:pt x="1" y="1041"/>
                </a:cubicBezTo>
                <a:cubicBezTo>
                  <a:pt x="0" y="716"/>
                  <a:pt x="206" y="1"/>
                  <a:pt x="312" y="1"/>
                </a:cubicBezTo>
                <a:close/>
              </a:path>
            </a:pathLst>
          </a:custGeom>
          <a:solidFill>
            <a:srgbClr val="E1FFE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9187" name="文本框 349186"/>
          <p:cNvSpPr txBox="1"/>
          <p:nvPr/>
        </p:nvSpPr>
        <p:spPr>
          <a:xfrm>
            <a:off x="1919288" y="908050"/>
            <a:ext cx="5976938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defRPr/>
            </a:pPr>
            <a:r>
              <a:rPr kumimoji="0" lang="zh-CN" altLang="en-US" sz="3200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华文新魏" pitchFamily="2" charset="-122"/>
                <a:ea typeface="华文新魏" pitchFamily="2" charset="-122"/>
                <a:cs typeface="+mn-cs"/>
              </a:rPr>
              <a:t>高斯平面直角坐标系</a:t>
            </a:r>
          </a:p>
        </p:txBody>
      </p:sp>
      <p:sp>
        <p:nvSpPr>
          <p:cNvPr id="349188" name="文本框 349187"/>
          <p:cNvSpPr txBox="1"/>
          <p:nvPr/>
        </p:nvSpPr>
        <p:spPr>
          <a:xfrm>
            <a:off x="1992313" y="1773238"/>
            <a:ext cx="5399087" cy="29095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  <a:ea typeface="华文新魏" pitchFamily="2" charset="-122"/>
              </a:rPr>
              <a:t>坐标系的建立：</a:t>
            </a:r>
          </a:p>
          <a:p>
            <a:pPr>
              <a:lnSpc>
                <a:spcPct val="13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en-US" altLang="zh-CN" sz="28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x</a:t>
            </a:r>
            <a:r>
              <a:rPr lang="zh-CN" altLang="en-US" sz="28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轴</a:t>
            </a:r>
            <a:r>
              <a:rPr lang="zh-CN" altLang="en-US" sz="2800" b="1">
                <a:solidFill>
                  <a:srgbClr val="CC0000"/>
                </a:solidFill>
                <a:latin typeface="华文新魏" pitchFamily="2" charset="-122"/>
                <a:ea typeface="华文新魏" pitchFamily="2" charset="-122"/>
              </a:rPr>
              <a:t> 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—</a:t>
            </a:r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中央子午线的投影</a:t>
            </a:r>
          </a:p>
          <a:p>
            <a:pPr>
              <a:lnSpc>
                <a:spcPct val="13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en-US" altLang="zh-CN" sz="28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y</a:t>
            </a:r>
            <a:r>
              <a:rPr lang="zh-CN" altLang="en-US" sz="28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轴 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— 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赤道的投影</a:t>
            </a:r>
          </a:p>
          <a:p>
            <a:pPr>
              <a:lnSpc>
                <a:spcPct val="13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zh-CN" altLang="en-US" sz="28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原点</a:t>
            </a:r>
            <a:r>
              <a:rPr lang="en-US" altLang="zh-CN" sz="24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O </a:t>
            </a:r>
            <a:r>
              <a:rPr lang="en-US" altLang="zh-CN" sz="2400">
                <a:latin typeface="华文新魏" pitchFamily="2" charset="-122"/>
                <a:ea typeface="华文新魏" pitchFamily="2" charset="-122"/>
              </a:rPr>
              <a:t> 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— 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两轴的交点</a:t>
            </a:r>
          </a:p>
        </p:txBody>
      </p:sp>
      <p:sp>
        <p:nvSpPr>
          <p:cNvPr id="349189" name="任意多边形 349188"/>
          <p:cNvSpPr/>
          <p:nvPr/>
        </p:nvSpPr>
        <p:spPr>
          <a:xfrm>
            <a:off x="8534400" y="2147888"/>
            <a:ext cx="14288" cy="3990975"/>
          </a:xfrm>
          <a:custGeom>
            <a:cxnLst>
              <a:cxn ang="0">
                <a:pos x="9" y="2514"/>
              </a:cxn>
              <a:cxn ang="0">
                <a:pos x="0" y="0"/>
              </a:cxn>
            </a:cxnLst>
            <a:rect l="l" t="t" r="r" b="b"/>
            <a:pathLst>
              <a:path w="9" h="2514">
                <a:moveTo>
                  <a:pt x="9" y="2514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9190" name="直接连接符 349189"/>
          <p:cNvSpPr/>
          <p:nvPr/>
        </p:nvSpPr>
        <p:spPr>
          <a:xfrm>
            <a:off x="7175500" y="4292600"/>
            <a:ext cx="2736850" cy="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9191" name="文本框 349190"/>
          <p:cNvSpPr txBox="1"/>
          <p:nvPr/>
        </p:nvSpPr>
        <p:spPr>
          <a:xfrm>
            <a:off x="8183563" y="4286250"/>
            <a:ext cx="360362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O</a:t>
            </a:r>
          </a:p>
        </p:txBody>
      </p:sp>
      <p:sp>
        <p:nvSpPr>
          <p:cNvPr id="349192" name="文本框 349191"/>
          <p:cNvSpPr txBox="1"/>
          <p:nvPr/>
        </p:nvSpPr>
        <p:spPr>
          <a:xfrm>
            <a:off x="8183563" y="2133600"/>
            <a:ext cx="28892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49193" name="文本框 349192"/>
          <p:cNvSpPr txBox="1"/>
          <p:nvPr/>
        </p:nvSpPr>
        <p:spPr>
          <a:xfrm>
            <a:off x="9696450" y="4221163"/>
            <a:ext cx="35877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0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49194" name="椭圆 349193"/>
          <p:cNvSpPr/>
          <p:nvPr/>
        </p:nvSpPr>
        <p:spPr>
          <a:xfrm>
            <a:off x="8759825" y="3644900"/>
            <a:ext cx="73025" cy="71438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9195" name="直接连接符 349194"/>
          <p:cNvSpPr/>
          <p:nvPr/>
        </p:nvSpPr>
        <p:spPr>
          <a:xfrm>
            <a:off x="8543925" y="3644900"/>
            <a:ext cx="2159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9196" name="直接连接符 349195"/>
          <p:cNvSpPr/>
          <p:nvPr/>
        </p:nvSpPr>
        <p:spPr>
          <a:xfrm flipH="1">
            <a:off x="8832850" y="3716338"/>
            <a:ext cx="0" cy="57626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9197" name="文本框 349196"/>
          <p:cNvSpPr txBox="1"/>
          <p:nvPr/>
        </p:nvSpPr>
        <p:spPr>
          <a:xfrm>
            <a:off x="8616950" y="3284538"/>
            <a:ext cx="360363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20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P</a:t>
            </a:r>
          </a:p>
        </p:txBody>
      </p:sp>
      <p:sp>
        <p:nvSpPr>
          <p:cNvPr id="349198" name="文本框 349197"/>
          <p:cNvSpPr txBox="1"/>
          <p:nvPr/>
        </p:nvSpPr>
        <p:spPr>
          <a:xfrm>
            <a:off x="8759825" y="3284538"/>
            <a:ext cx="1223963" cy="3371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6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en-US" altLang="zh-CN" sz="16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X</a:t>
            </a:r>
            <a:r>
              <a:rPr lang="zh-CN" altLang="en-US" sz="16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en-US" altLang="zh-CN" sz="16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Y</a:t>
            </a:r>
            <a:r>
              <a:rPr lang="zh-CN" altLang="en-US" sz="16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）</a:t>
            </a:r>
          </a:p>
        </p:txBody>
      </p:sp>
      <p:sp>
        <p:nvSpPr>
          <p:cNvPr id="349199" name="圆角矩形标注 349198"/>
          <p:cNvSpPr/>
          <p:nvPr/>
        </p:nvSpPr>
        <p:spPr>
          <a:xfrm>
            <a:off x="9048750" y="2276475"/>
            <a:ext cx="1079500" cy="720725"/>
          </a:xfrm>
          <a:prstGeom prst="wedgeRoundRectCallout">
            <a:avLst>
              <a:gd name="adj1" fmla="val -32500"/>
              <a:gd name="adj2" fmla="val 90310"/>
              <a:gd name="adj3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高斯自然坐标</a:t>
            </a:r>
          </a:p>
        </p:txBody>
      </p:sp>
      <p:sp>
        <p:nvSpPr>
          <p:cNvPr id="349200" name="文本框 349199"/>
          <p:cNvSpPr txBox="1"/>
          <p:nvPr/>
        </p:nvSpPr>
        <p:spPr>
          <a:xfrm>
            <a:off x="1919288" y="4868863"/>
            <a:ext cx="5400675" cy="13220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注：</a:t>
            </a:r>
            <a:r>
              <a:rPr lang="en-US" altLang="zh-CN" sz="2400" b="1">
                <a:solidFill>
                  <a:schemeClr val="folHlink"/>
                </a:solidFill>
                <a:latin typeface="Times New Roman" panose="02020603050405020304" pitchFamily="18" charset="0"/>
                <a:ea typeface="华文新魏" pitchFamily="2" charset="-122"/>
              </a:rPr>
              <a:t>X</a:t>
            </a: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轴向</a:t>
            </a:r>
            <a:r>
              <a:rPr lang="zh-CN" altLang="en-US" sz="3200" b="1">
                <a:solidFill>
                  <a:schemeClr val="folHlink"/>
                </a:solidFill>
                <a:latin typeface="Times New Roman" panose="02020603050405020304" pitchFamily="18" charset="0"/>
                <a:ea typeface="华文新魏" pitchFamily="2" charset="-122"/>
              </a:rPr>
              <a:t>北</a:t>
            </a: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为</a:t>
            </a:r>
            <a:r>
              <a:rPr lang="zh-CN" altLang="en-US" sz="3200" b="1">
                <a:solidFill>
                  <a:schemeClr val="folHlink"/>
                </a:solidFill>
                <a:latin typeface="Times New Roman" panose="02020603050405020304" pitchFamily="18" charset="0"/>
                <a:ea typeface="华文新魏" pitchFamily="2" charset="-122"/>
              </a:rPr>
              <a:t>正</a:t>
            </a: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，</a:t>
            </a:r>
          </a:p>
          <a:p>
            <a:pPr>
              <a:spcBef>
                <a:spcPct val="50000"/>
              </a:spcBef>
            </a:pP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        </a:t>
            </a:r>
            <a:r>
              <a:rPr lang="en-US" altLang="zh-CN" sz="3200" b="1">
                <a:solidFill>
                  <a:schemeClr val="folHlink"/>
                </a:solidFill>
                <a:latin typeface="Times New Roman" panose="02020603050405020304" pitchFamily="18" charset="0"/>
                <a:ea typeface="华文新魏" pitchFamily="2" charset="-122"/>
              </a:rPr>
              <a:t>y</a:t>
            </a: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轴向</a:t>
            </a:r>
            <a:r>
              <a:rPr lang="zh-CN" altLang="en-US" sz="3200" b="1">
                <a:solidFill>
                  <a:schemeClr val="folHlink"/>
                </a:solidFill>
                <a:latin typeface="Times New Roman" panose="02020603050405020304" pitchFamily="18" charset="0"/>
                <a:ea typeface="华文新魏" pitchFamily="2" charset="-122"/>
              </a:rPr>
              <a:t>东</a:t>
            </a: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为</a:t>
            </a:r>
            <a:r>
              <a:rPr lang="zh-CN" altLang="en-US" sz="3200" b="1">
                <a:solidFill>
                  <a:schemeClr val="folHlink"/>
                </a:solidFill>
                <a:latin typeface="Times New Roman" panose="02020603050405020304" pitchFamily="18" charset="0"/>
                <a:ea typeface="华文新魏" pitchFamily="2" charset="-122"/>
              </a:rPr>
              <a:t>正</a:t>
            </a:r>
            <a:r>
              <a:rPr lang="zh-CN" altLang="en-US" sz="3200" b="1">
                <a:latin typeface="Times New Roman" panose="02020603050405020304" pitchFamily="18" charset="0"/>
                <a:ea typeface="华文新魏" pitchFamily="2" charset="-122"/>
              </a:rPr>
              <a:t>。</a:t>
            </a:r>
          </a:p>
        </p:txBody>
      </p:sp>
      <p:sp>
        <p:nvSpPr>
          <p:cNvPr id="349201" name="文本框 349200"/>
          <p:cNvSpPr txBox="1"/>
          <p:nvPr/>
        </p:nvSpPr>
        <p:spPr>
          <a:xfrm>
            <a:off x="6888163" y="3860800"/>
            <a:ext cx="720725" cy="3987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Times New Roman" panose="02020603050405020304" pitchFamily="18" charset="0"/>
                <a:ea typeface="黑体" panose="02010609060101010101" pitchFamily="2" charset="-122"/>
              </a:rPr>
              <a:t>赤道</a:t>
            </a:r>
          </a:p>
        </p:txBody>
      </p:sp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5805" y="143256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349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349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1"/>
                            </p:stCondLst>
                            <p:childTnLst>
                              <p:par>
                                <p:cTn id="2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91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49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57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49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49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6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9188" grpId="0"/>
      <p:bldP spid="349191" grpId="0"/>
      <p:bldP spid="349192" grpId="0"/>
      <p:bldP spid="349193" grpId="0"/>
      <p:bldP spid="349197" grpId="0"/>
      <p:bldP spid="349198" grpId="0"/>
      <p:bldP spid="349199" grpId="0"/>
      <p:bldP spid="349200" grpId="0"/>
      <p:bldP spid="34920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3" name="文本框 350209"/>
          <p:cNvSpPr txBox="1"/>
          <p:nvPr/>
        </p:nvSpPr>
        <p:spPr>
          <a:xfrm>
            <a:off x="1992313" y="908050"/>
            <a:ext cx="3959225" cy="417703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     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由于我国的位于北半球，东西横跨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12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个</a:t>
            </a:r>
            <a:r>
              <a:rPr lang="en-US" altLang="zh-CN" sz="3200" b="1">
                <a:latin typeface="华文新魏" pitchFamily="2" charset="-122"/>
                <a:ea typeface="华文新魏" pitchFamily="2" charset="-122"/>
              </a:rPr>
              <a:t>6º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带，各带又独自构成直角坐标系。</a:t>
            </a:r>
          </a:p>
          <a:p>
            <a:pPr>
              <a:lnSpc>
                <a:spcPct val="105000"/>
              </a:lnSpc>
              <a:spcBef>
                <a:spcPct val="50000"/>
              </a:spcBef>
              <a:buBlip>
                <a:blip r:embed="rId2"/>
              </a:buBlip>
            </a:pPr>
            <a:r>
              <a:rPr lang="zh-CN" altLang="en-US" sz="32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  故：</a:t>
            </a:r>
            <a:r>
              <a:rPr lang="en-US" altLang="zh-CN" sz="32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X</a:t>
            </a:r>
            <a:r>
              <a:rPr lang="zh-CN" altLang="en-US" sz="32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值均为正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，</a:t>
            </a:r>
          </a:p>
          <a:p>
            <a:pPr>
              <a:lnSpc>
                <a:spcPct val="1050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  而</a:t>
            </a:r>
            <a:r>
              <a:rPr lang="en-US" altLang="zh-CN" sz="32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Y</a:t>
            </a:r>
            <a:r>
              <a:rPr lang="zh-CN" altLang="en-US" sz="3200" b="1">
                <a:solidFill>
                  <a:schemeClr val="folHlink"/>
                </a:solidFill>
                <a:latin typeface="华文新魏" pitchFamily="2" charset="-122"/>
                <a:ea typeface="华文新魏" pitchFamily="2" charset="-122"/>
              </a:rPr>
              <a:t>值则有正有负</a:t>
            </a:r>
            <a:r>
              <a:rPr lang="zh-CN" altLang="en-US" sz="3200" b="1">
                <a:latin typeface="华文新魏" pitchFamily="2" charset="-122"/>
                <a:ea typeface="华文新魏" pitchFamily="2" charset="-122"/>
              </a:rPr>
              <a:t>。</a:t>
            </a:r>
            <a:endParaRPr lang="zh-CN" altLang="en-US" sz="3200" b="1" u="sng">
              <a:solidFill>
                <a:srgbClr val="F894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grpSp>
        <p:nvGrpSpPr>
          <p:cNvPr id="33794" name="组合 350210"/>
          <p:cNvGrpSpPr/>
          <p:nvPr/>
        </p:nvGrpSpPr>
        <p:grpSpPr>
          <a:xfrm>
            <a:off x="6456363" y="1628775"/>
            <a:ext cx="3960812" cy="3554805"/>
            <a:chOff x="3288" y="1117"/>
            <a:chExt cx="2359" cy="1993"/>
          </a:xfrm>
        </p:grpSpPr>
        <p:pic>
          <p:nvPicPr>
            <p:cNvPr id="33795" name="图片 350211" descr="地图">
              <a:hlinkClick action="ppaction://noaction">
                <a:snd r:embed="rId4" name="chimes.wav"/>
              </a:hlinkClick>
            </p:cNvPr>
            <p:cNvPicPr>
              <a:picLocks noChangeAspect="1"/>
            </p:cNvPicPr>
            <p:nvPr/>
          </p:nvPicPr>
          <p:blipFill>
            <a:blip r:embed="rId3"/>
            <a:srcRect b="10828"/>
            <a:stretch>
              <a:fillRect/>
            </a:stretch>
          </p:blipFill>
          <p:spPr>
            <a:xfrm>
              <a:off x="3288" y="1117"/>
              <a:ext cx="2359" cy="1462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33796" name="组合 350212"/>
            <p:cNvGrpSpPr/>
            <p:nvPr/>
          </p:nvGrpSpPr>
          <p:grpSpPr>
            <a:xfrm>
              <a:off x="3424" y="1933"/>
              <a:ext cx="2041" cy="1177"/>
              <a:chOff x="3424" y="1933"/>
              <a:chExt cx="2041" cy="1177"/>
            </a:xfrm>
          </p:grpSpPr>
          <p:sp>
            <p:nvSpPr>
              <p:cNvPr id="33797" name="文本框 350213"/>
              <p:cNvSpPr txBox="1"/>
              <p:nvPr/>
            </p:nvSpPr>
            <p:spPr>
              <a:xfrm>
                <a:off x="4105" y="2886"/>
                <a:ext cx="907" cy="224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 sz="2000" b="1">
                    <a:latin typeface="Arial" pitchFamily="34" charset="0"/>
                    <a:ea typeface="黑体" panose="02010609060101010101" pitchFamily="2" charset="-122"/>
                  </a:rPr>
                  <a:t>世界地图</a:t>
                </a:r>
              </a:p>
            </p:txBody>
          </p:sp>
          <p:sp>
            <p:nvSpPr>
              <p:cNvPr id="33798" name="直接连接符 350214"/>
              <p:cNvSpPr/>
              <p:nvPr/>
            </p:nvSpPr>
            <p:spPr>
              <a:xfrm>
                <a:off x="3424" y="1933"/>
                <a:ext cx="2041" cy="0"/>
              </a:xfrm>
              <a:prstGeom prst="line">
                <a:avLst/>
              </a:prstGeom>
              <a:ln w="28575" cap="flat" cmpd="sng">
                <a:solidFill>
                  <a:srgbClr val="FF33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3799" name="文本框 350215"/>
              <p:cNvSpPr txBox="1"/>
              <p:nvPr/>
            </p:nvSpPr>
            <p:spPr>
              <a:xfrm>
                <a:off x="4059" y="1979"/>
                <a:ext cx="817" cy="20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1" i="0" u="none" kern="1200" baseline="0">
                    <a:solidFill>
                      <a:schemeClr val="tx1"/>
                    </a:solidFill>
                    <a:latin typeface="Verdan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spcBef>
                    <a:spcPct val="50000"/>
                  </a:spcBef>
                </a:pPr>
                <a:r>
                  <a:rPr lang="zh-CN" altLang="en-US" b="1">
                    <a:solidFill>
                      <a:srgbClr val="FF3300"/>
                    </a:solidFill>
                    <a:latin typeface="Arial" pitchFamily="34" charset="0"/>
                    <a:ea typeface="宋体" panose="02010600030101010101" pitchFamily="2" charset="-122"/>
                  </a:rPr>
                  <a:t>赤   道</a:t>
                </a:r>
              </a:p>
            </p:txBody>
          </p:sp>
        </p:grpSp>
      </p:grpSp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5805" y="143256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</p:spTree>
  </p:cSld>
  <p:clrMapOvr>
    <a:masterClrMapping/>
  </p:clrMapOvr>
  <p:transition>
    <p:blinds dir="vert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17" name="图片 351233" descr="0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033" y="839788"/>
            <a:ext cx="2190750" cy="990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51235" name="圆角矩形标注 351234"/>
          <p:cNvSpPr/>
          <p:nvPr/>
        </p:nvSpPr>
        <p:spPr>
          <a:xfrm>
            <a:off x="4224338" y="1844675"/>
            <a:ext cx="2232025" cy="819150"/>
          </a:xfrm>
          <a:prstGeom prst="wedgeRoundRectCallout">
            <a:avLst>
              <a:gd name="adj1" fmla="val 44880"/>
              <a:gd name="adj2" fmla="val 93796"/>
              <a:gd name="adj3" fmla="val 16667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19" name="任意多边形 351235"/>
          <p:cNvSpPr/>
          <p:nvPr/>
        </p:nvSpPr>
        <p:spPr>
          <a:xfrm>
            <a:off x="6527800" y="2349500"/>
            <a:ext cx="976313" cy="3095625"/>
          </a:xfrm>
          <a:custGeom>
            <a:cxnLst>
              <a:cxn ang="0">
                <a:pos x="312" y="1"/>
              </a:cxn>
              <a:cxn ang="0">
                <a:pos x="614" y="1034"/>
              </a:cxn>
              <a:cxn ang="0">
                <a:pos x="318" y="1949"/>
              </a:cxn>
              <a:cxn ang="0">
                <a:pos x="1" y="1041"/>
              </a:cxn>
              <a:cxn ang="0">
                <a:pos x="312" y="1"/>
              </a:cxn>
            </a:cxnLst>
            <a:rect l="l" t="t" r="r" b="b"/>
            <a:pathLst>
              <a:path w="615" h="1950">
                <a:moveTo>
                  <a:pt x="312" y="1"/>
                </a:moveTo>
                <a:cubicBezTo>
                  <a:pt x="414" y="0"/>
                  <a:pt x="613" y="709"/>
                  <a:pt x="614" y="1034"/>
                </a:cubicBezTo>
                <a:cubicBezTo>
                  <a:pt x="615" y="1359"/>
                  <a:pt x="420" y="1948"/>
                  <a:pt x="318" y="1949"/>
                </a:cubicBezTo>
                <a:cubicBezTo>
                  <a:pt x="216" y="1950"/>
                  <a:pt x="2" y="1366"/>
                  <a:pt x="1" y="1041"/>
                </a:cubicBezTo>
                <a:cubicBezTo>
                  <a:pt x="0" y="716"/>
                  <a:pt x="206" y="1"/>
                  <a:pt x="312" y="1"/>
                </a:cubicBezTo>
                <a:close/>
              </a:path>
            </a:pathLst>
          </a:cu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1237" name="直接连接符 351236"/>
          <p:cNvSpPr/>
          <p:nvPr/>
        </p:nvSpPr>
        <p:spPr>
          <a:xfrm flipH="1" flipV="1">
            <a:off x="7032625" y="2062163"/>
            <a:ext cx="0" cy="4103687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821" name="直接连接符 351237"/>
          <p:cNvSpPr/>
          <p:nvPr/>
        </p:nvSpPr>
        <p:spPr>
          <a:xfrm>
            <a:off x="5159375" y="3860800"/>
            <a:ext cx="3673475" cy="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pic>
        <p:nvPicPr>
          <p:cNvPr id="34822" name="图片 351238" descr="铅笔">
            <a:hlinkClick action="ppaction://noaction">
              <a:snd r:embed="rId4" name="hammer.wav"/>
            </a:hlinkClick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0188" y="5516563"/>
            <a:ext cx="666750" cy="6667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4823" name="文本框 351239"/>
          <p:cNvSpPr txBox="1"/>
          <p:nvPr/>
        </p:nvSpPr>
        <p:spPr>
          <a:xfrm>
            <a:off x="6527800" y="1916113"/>
            <a:ext cx="360363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b="1">
                <a:solidFill>
                  <a:schemeClr val="accent2"/>
                </a:solidFill>
                <a:latin typeface="Arial" pitchFamily="34" charset="0"/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4824" name="文本框 351240"/>
          <p:cNvSpPr txBox="1"/>
          <p:nvPr/>
        </p:nvSpPr>
        <p:spPr>
          <a:xfrm>
            <a:off x="8688388" y="3860800"/>
            <a:ext cx="287337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51242" name="文本框 351241"/>
          <p:cNvSpPr txBox="1"/>
          <p:nvPr/>
        </p:nvSpPr>
        <p:spPr>
          <a:xfrm>
            <a:off x="6672263" y="3789363"/>
            <a:ext cx="360362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o</a:t>
            </a:r>
          </a:p>
        </p:txBody>
      </p:sp>
      <p:sp>
        <p:nvSpPr>
          <p:cNvPr id="34826" name="流程图: 联系 351242"/>
          <p:cNvSpPr/>
          <p:nvPr/>
        </p:nvSpPr>
        <p:spPr>
          <a:xfrm>
            <a:off x="7175500" y="2924175"/>
            <a:ext cx="73025" cy="73025"/>
          </a:xfrm>
          <a:prstGeom prst="flowChartConnector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7" name="流程图: 联系 351243"/>
          <p:cNvSpPr/>
          <p:nvPr/>
        </p:nvSpPr>
        <p:spPr>
          <a:xfrm>
            <a:off x="6743700" y="3213100"/>
            <a:ext cx="73025" cy="73025"/>
          </a:xfrm>
          <a:prstGeom prst="flowChartConnector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4828" name="直接连接符 351244"/>
          <p:cNvSpPr/>
          <p:nvPr/>
        </p:nvSpPr>
        <p:spPr>
          <a:xfrm>
            <a:off x="7032625" y="2924175"/>
            <a:ext cx="142875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829" name="直接连接符 351245"/>
          <p:cNvSpPr/>
          <p:nvPr/>
        </p:nvSpPr>
        <p:spPr>
          <a:xfrm flipH="1">
            <a:off x="7248525" y="2997200"/>
            <a:ext cx="0" cy="8636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830" name="直接连接符 351246"/>
          <p:cNvSpPr/>
          <p:nvPr/>
        </p:nvSpPr>
        <p:spPr>
          <a:xfrm>
            <a:off x="6816725" y="3213100"/>
            <a:ext cx="2159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831" name="直接连接符 351247"/>
          <p:cNvSpPr/>
          <p:nvPr/>
        </p:nvSpPr>
        <p:spPr>
          <a:xfrm flipH="1">
            <a:off x="6743700" y="3284538"/>
            <a:ext cx="0" cy="576262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34832" name="对象 351248"/>
          <p:cNvGraphicFramePr>
            <a:graphicFrameLocks noChangeAspect="1"/>
          </p:cNvGraphicFramePr>
          <p:nvPr/>
        </p:nvGraphicFramePr>
        <p:xfrm>
          <a:off x="7339013" y="2674938"/>
          <a:ext cx="228600" cy="317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5" imgW="228600" imgH="317500" progId="Equation.3">
                  <p:embed/>
                </p:oleObj>
              </mc:Choice>
              <mc:Fallback>
                <p:oleObj r:id="rId5" imgW="228600" imgH="3175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7339013" y="2674938"/>
                        <a:ext cx="228600" cy="3175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833" name="对象 351249"/>
          <p:cNvGraphicFramePr>
            <a:graphicFrameLocks noChangeAspect="1"/>
          </p:cNvGraphicFramePr>
          <p:nvPr/>
        </p:nvGraphicFramePr>
        <p:xfrm>
          <a:off x="6383338" y="2924175"/>
          <a:ext cx="254000" cy="317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7" imgW="254000" imgH="317500" progId="Equation.3">
                  <p:embed/>
                </p:oleObj>
              </mc:Choice>
              <mc:Fallback>
                <p:oleObj r:id="rId7" imgW="254000" imgH="3175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383338" y="2924175"/>
                        <a:ext cx="254000" cy="3175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51" name="圆角矩形标注 351250"/>
          <p:cNvSpPr/>
          <p:nvPr/>
        </p:nvSpPr>
        <p:spPr>
          <a:xfrm>
            <a:off x="7608888" y="1844675"/>
            <a:ext cx="2232025" cy="792163"/>
          </a:xfrm>
          <a:prstGeom prst="wedgeRoundRectCallout">
            <a:avLst>
              <a:gd name="adj1" fmla="val -54551"/>
              <a:gd name="adj2" fmla="val 71241"/>
              <a:gd name="adj3" fmla="val 16667"/>
            </a:avLst>
          </a:prstGeom>
          <a:solidFill>
            <a:srgbClr val="FF99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51252" name="直接连接符 351251"/>
          <p:cNvSpPr/>
          <p:nvPr/>
        </p:nvSpPr>
        <p:spPr>
          <a:xfrm flipH="1" flipV="1">
            <a:off x="7032625" y="2062163"/>
            <a:ext cx="0" cy="4103687"/>
          </a:xfrm>
          <a:prstGeom prst="line">
            <a:avLst/>
          </a:prstGeom>
          <a:ln w="28575" cap="flat" cmpd="sng">
            <a:solidFill>
              <a:srgbClr val="AC0E0A"/>
            </a:solidFill>
            <a:prstDash val="dash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graphicFrame>
        <p:nvGraphicFramePr>
          <p:cNvPr id="351253" name="对象 351252"/>
          <p:cNvGraphicFramePr>
            <a:graphicFrameLocks noChangeAspect="1"/>
          </p:cNvGraphicFramePr>
          <p:nvPr/>
        </p:nvGraphicFramePr>
        <p:xfrm>
          <a:off x="4291013" y="1941513"/>
          <a:ext cx="2171700" cy="711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9" imgW="2171065" imgH="711200" progId="Equation.3">
                  <p:embed/>
                </p:oleObj>
              </mc:Choice>
              <mc:Fallback>
                <p:oleObj r:id="rId9" imgW="2171065" imgH="711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291013" y="1941513"/>
                        <a:ext cx="2171700" cy="711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1254" name="对象 351253"/>
          <p:cNvGraphicFramePr>
            <a:graphicFrameLocks noChangeAspect="1"/>
          </p:cNvGraphicFramePr>
          <p:nvPr/>
        </p:nvGraphicFramePr>
        <p:xfrm>
          <a:off x="7675563" y="1870075"/>
          <a:ext cx="2159000" cy="711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11" imgW="2158365" imgH="711200" progId="Equation.3">
                  <p:embed/>
                </p:oleObj>
              </mc:Choice>
              <mc:Fallback>
                <p:oleObj r:id="rId11" imgW="2158365" imgH="711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7675563" y="1870075"/>
                        <a:ext cx="2159000" cy="7112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55" name="直接连接符 351254"/>
          <p:cNvSpPr/>
          <p:nvPr/>
        </p:nvSpPr>
        <p:spPr>
          <a:xfrm flipH="1">
            <a:off x="5591175" y="3213100"/>
            <a:ext cx="1152525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51256" name="直接连接符 351255"/>
          <p:cNvSpPr/>
          <p:nvPr/>
        </p:nvSpPr>
        <p:spPr>
          <a:xfrm flipH="1">
            <a:off x="5591175" y="2924175"/>
            <a:ext cx="1584325" cy="0"/>
          </a:xfrm>
          <a:prstGeom prst="line">
            <a:avLst/>
          </a:prstGeom>
          <a:ln w="28575" cap="flat" cmpd="sng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51257" name="直接连接符 351256"/>
          <p:cNvSpPr/>
          <p:nvPr/>
        </p:nvSpPr>
        <p:spPr>
          <a:xfrm flipH="1">
            <a:off x="6743700" y="3213100"/>
            <a:ext cx="0" cy="647700"/>
          </a:xfrm>
          <a:prstGeom prst="line">
            <a:avLst/>
          </a:prstGeom>
          <a:ln w="28575" cap="flat" cmpd="sng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51258" name="直接连接符 351257"/>
          <p:cNvSpPr/>
          <p:nvPr/>
        </p:nvSpPr>
        <p:spPr>
          <a:xfrm flipH="1">
            <a:off x="7248525" y="2924175"/>
            <a:ext cx="0" cy="936625"/>
          </a:xfrm>
          <a:prstGeom prst="line">
            <a:avLst/>
          </a:prstGeom>
          <a:ln w="28575" cap="flat" cmpd="sng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51259" name="圆角矩形标注 351258"/>
          <p:cNvSpPr/>
          <p:nvPr/>
        </p:nvSpPr>
        <p:spPr>
          <a:xfrm>
            <a:off x="3305175" y="1835150"/>
            <a:ext cx="3168650" cy="828675"/>
          </a:xfrm>
          <a:prstGeom prst="wedgeRoundRectCallout">
            <a:avLst>
              <a:gd name="adj1" fmla="val 47796"/>
              <a:gd name="adj2" fmla="val 90806"/>
              <a:gd name="adj3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351260" name="对象 351259"/>
          <p:cNvGraphicFramePr>
            <a:graphicFrameLocks noChangeAspect="1"/>
          </p:cNvGraphicFramePr>
          <p:nvPr/>
        </p:nvGraphicFramePr>
        <p:xfrm>
          <a:off x="3440113" y="1830388"/>
          <a:ext cx="2925762" cy="8778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3" imgW="1778000" imgH="508000" progId="Equation.3">
                  <p:embed/>
                </p:oleObj>
              </mc:Choice>
              <mc:Fallback>
                <p:oleObj r:id="rId13" imgW="1778000" imgH="5080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440113" y="1830388"/>
                        <a:ext cx="2925762" cy="87788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61" name="圆角矩形标注 351260"/>
          <p:cNvSpPr/>
          <p:nvPr/>
        </p:nvSpPr>
        <p:spPr>
          <a:xfrm>
            <a:off x="7175500" y="1844675"/>
            <a:ext cx="3241675" cy="792163"/>
          </a:xfrm>
          <a:prstGeom prst="wedgeRoundRectCallout">
            <a:avLst>
              <a:gd name="adj1" fmla="val -40204"/>
              <a:gd name="adj2" fmla="val 67634"/>
              <a:gd name="adj3" fmla="val 16667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graphicFrame>
        <p:nvGraphicFramePr>
          <p:cNvPr id="351262" name="对象 351261"/>
          <p:cNvGraphicFramePr>
            <a:graphicFrameLocks noChangeAspect="1"/>
          </p:cNvGraphicFramePr>
          <p:nvPr/>
        </p:nvGraphicFramePr>
        <p:xfrm>
          <a:off x="7445375" y="1847850"/>
          <a:ext cx="2841625" cy="815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5" imgW="1714500" imgH="508000" progId="Equation.3">
                  <p:embed/>
                </p:oleObj>
              </mc:Choice>
              <mc:Fallback>
                <p:oleObj r:id="rId15" imgW="1714500" imgH="5080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7445375" y="1847850"/>
                        <a:ext cx="2841625" cy="8159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63" name="直接连接符 351262"/>
          <p:cNvSpPr/>
          <p:nvPr/>
        </p:nvSpPr>
        <p:spPr>
          <a:xfrm flipH="1">
            <a:off x="5591175" y="5084763"/>
            <a:ext cx="144145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triangl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51264" name="文本框 351263"/>
          <p:cNvSpPr txBox="1"/>
          <p:nvPr/>
        </p:nvSpPr>
        <p:spPr>
          <a:xfrm>
            <a:off x="5735638" y="4724400"/>
            <a:ext cx="1081087" cy="33718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1600" b="1">
                <a:solidFill>
                  <a:srgbClr val="5151C5"/>
                </a:solidFill>
                <a:latin typeface="Arial" pitchFamily="34" charset="0"/>
                <a:ea typeface="宋体" panose="02010600030101010101" pitchFamily="2" charset="-122"/>
              </a:rPr>
              <a:t>500km</a:t>
            </a:r>
          </a:p>
        </p:txBody>
      </p:sp>
      <p:sp>
        <p:nvSpPr>
          <p:cNvPr id="351265" name="文本框 351264"/>
          <p:cNvSpPr txBox="1"/>
          <p:nvPr/>
        </p:nvSpPr>
        <p:spPr>
          <a:xfrm>
            <a:off x="2181225" y="3968750"/>
            <a:ext cx="4608513" cy="21685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en-US" altLang="zh-CN" b="1">
              <a:latin typeface="Arial" pitchFamily="34" charset="0"/>
              <a:ea typeface="宋体" panose="02010600030101010101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   =500000+          </a:t>
            </a:r>
          </a:p>
          <a:p>
            <a:pPr>
              <a:lnSpc>
                <a:spcPct val="150000"/>
              </a:lnSpc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=+            636780.360m</a:t>
            </a:r>
          </a:p>
          <a:p>
            <a:pPr>
              <a:lnSpc>
                <a:spcPct val="150000"/>
              </a:lnSpc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   =</a:t>
            </a:r>
            <a:r>
              <a:rPr lang="en-US" altLang="zh-CN" b="1">
                <a:solidFill>
                  <a:srgbClr val="07078F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500000+        </a:t>
            </a:r>
          </a:p>
          <a:p>
            <a:pPr>
              <a:lnSpc>
                <a:spcPct val="150000"/>
              </a:lnSpc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   =+            227559.720m</a:t>
            </a:r>
          </a:p>
        </p:txBody>
      </p:sp>
      <p:graphicFrame>
        <p:nvGraphicFramePr>
          <p:cNvPr id="351266" name="对象 351265"/>
          <p:cNvGraphicFramePr>
            <a:graphicFrameLocks noChangeAspect="1"/>
          </p:cNvGraphicFramePr>
          <p:nvPr/>
        </p:nvGraphicFramePr>
        <p:xfrm>
          <a:off x="2051050" y="4416425"/>
          <a:ext cx="444500" cy="498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7" imgW="317500" imgH="355600" progId="Equation.3">
                  <p:embed/>
                </p:oleObj>
              </mc:Choice>
              <mc:Fallback>
                <p:oleObj r:id="rId17" imgW="317500" imgH="355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2051050" y="4416425"/>
                        <a:ext cx="444500" cy="498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1267" name="对象 351266"/>
          <p:cNvGraphicFramePr>
            <a:graphicFrameLocks noChangeAspect="1"/>
          </p:cNvGraphicFramePr>
          <p:nvPr/>
        </p:nvGraphicFramePr>
        <p:xfrm>
          <a:off x="2090738" y="5229225"/>
          <a:ext cx="342900" cy="4333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9" imgW="342900" imgH="355600" progId="Equation.3">
                  <p:embed/>
                </p:oleObj>
              </mc:Choice>
              <mc:Fallback>
                <p:oleObj r:id="rId19" imgW="342900" imgH="355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2090738" y="5229225"/>
                        <a:ext cx="342900" cy="43338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1268" name="对象 351267"/>
          <p:cNvGraphicFramePr>
            <a:graphicFrameLocks noChangeAspect="1"/>
          </p:cNvGraphicFramePr>
          <p:nvPr/>
        </p:nvGraphicFramePr>
        <p:xfrm>
          <a:off x="3621088" y="5273675"/>
          <a:ext cx="415925" cy="506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1" imgW="355600" imgH="355600" progId="Equation.3">
                  <p:embed/>
                </p:oleObj>
              </mc:Choice>
              <mc:Fallback>
                <p:oleObj r:id="rId21" imgW="355600" imgH="355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3621088" y="5273675"/>
                        <a:ext cx="415925" cy="5064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1269" name="对象 351268"/>
          <p:cNvGraphicFramePr>
            <a:graphicFrameLocks noChangeAspect="1"/>
          </p:cNvGraphicFramePr>
          <p:nvPr/>
        </p:nvGraphicFramePr>
        <p:xfrm>
          <a:off x="3575050" y="4419600"/>
          <a:ext cx="401638" cy="506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3" imgW="342900" imgH="355600" progId="Equation.3">
                  <p:embed/>
                </p:oleObj>
              </mc:Choice>
              <mc:Fallback>
                <p:oleObj r:id="rId23" imgW="342900" imgH="355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3575050" y="4419600"/>
                        <a:ext cx="401638" cy="5064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70" name="文本框 351269"/>
          <p:cNvSpPr txBox="1"/>
          <p:nvPr/>
        </p:nvSpPr>
        <p:spPr>
          <a:xfrm>
            <a:off x="1685925" y="3024188"/>
            <a:ext cx="2744788" cy="52197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800" b="1">
                <a:solidFill>
                  <a:schemeClr val="folHlink"/>
                </a:solidFill>
                <a:latin typeface="Arial" pitchFamily="34" charset="0"/>
                <a:ea typeface="华文新魏" pitchFamily="2" charset="-122"/>
              </a:rPr>
              <a:t>国家统一坐标：</a:t>
            </a:r>
          </a:p>
        </p:txBody>
      </p:sp>
      <p:graphicFrame>
        <p:nvGraphicFramePr>
          <p:cNvPr id="351271" name="对象 351270"/>
          <p:cNvGraphicFramePr>
            <a:graphicFrameLocks noChangeAspect="1"/>
          </p:cNvGraphicFramePr>
          <p:nvPr/>
        </p:nvGraphicFramePr>
        <p:xfrm>
          <a:off x="2000250" y="3743325"/>
          <a:ext cx="2520950" cy="4873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5" imgW="1839595" imgH="355600" progId="Equation.3">
                  <p:embed/>
                </p:oleObj>
              </mc:Choice>
              <mc:Fallback>
                <p:oleObj r:id="rId25" imgW="1839595" imgH="355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2000250" y="3743325"/>
                        <a:ext cx="2520950" cy="4873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1272" name="直接连接符 351271"/>
          <p:cNvSpPr/>
          <p:nvPr/>
        </p:nvSpPr>
        <p:spPr>
          <a:xfrm flipH="1" flipV="1">
            <a:off x="7032625" y="2133600"/>
            <a:ext cx="0" cy="403225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4856" name="直接连接符 351272"/>
          <p:cNvSpPr/>
          <p:nvPr/>
        </p:nvSpPr>
        <p:spPr>
          <a:xfrm>
            <a:off x="5159375" y="3860800"/>
            <a:ext cx="3673475" cy="0"/>
          </a:xfrm>
          <a:prstGeom prst="line">
            <a:avLst/>
          </a:prstGeom>
          <a:ln w="9525" cap="flat" cmpd="sng">
            <a:solidFill>
              <a:srgbClr val="AC0E0A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351274" name="文本框 351273"/>
          <p:cNvSpPr txBox="1"/>
          <p:nvPr/>
        </p:nvSpPr>
        <p:spPr>
          <a:xfrm>
            <a:off x="2316163" y="4914900"/>
            <a:ext cx="1225550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（带号）</a:t>
            </a:r>
          </a:p>
        </p:txBody>
      </p:sp>
      <p:sp>
        <p:nvSpPr>
          <p:cNvPr id="351275" name="文本框 351274"/>
          <p:cNvSpPr txBox="1"/>
          <p:nvPr/>
        </p:nvSpPr>
        <p:spPr>
          <a:xfrm>
            <a:off x="2495550" y="5718175"/>
            <a:ext cx="1225550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（带号）</a:t>
            </a:r>
          </a:p>
        </p:txBody>
      </p:sp>
      <p:sp>
        <p:nvSpPr>
          <p:cNvPr id="34859" name="直接连接符 351275"/>
          <p:cNvSpPr/>
          <p:nvPr/>
        </p:nvSpPr>
        <p:spPr>
          <a:xfrm>
            <a:off x="3305175" y="1335088"/>
            <a:ext cx="6624638" cy="0"/>
          </a:xfrm>
          <a:prstGeom prst="line">
            <a:avLst/>
          </a:prstGeom>
          <a:ln w="9525" cap="flat" cmpd="sng">
            <a:solidFill>
              <a:srgbClr val="99CCFF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</p:txBody>
      </p:sp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725805" y="1432560"/>
            <a:ext cx="675005" cy="36150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高斯坐标系的建立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07 0.00532 L -0.15764 0.00532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3512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00" y="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5" presetClass="path" presetSubtype="0" dur="200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2.89017E-06 L -0.16146 -0.00555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512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100" y="-30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2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512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3512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351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2" presetClass="exit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3512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1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5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74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7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8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8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9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9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102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10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1235" grpId="0"/>
      <p:bldP spid="351235" grpId="1"/>
      <p:bldP spid="351242" grpId="0"/>
      <p:bldP spid="351251" grpId="0"/>
      <p:bldP spid="351251" grpId="1"/>
      <p:bldP spid="351259" grpId="0"/>
      <p:bldP spid="351261" grpId="0"/>
      <p:bldP spid="351264" grpId="0"/>
      <p:bldP spid="351270" grpId="0"/>
      <p:bldP spid="351274" grpId="0"/>
      <p:bldP spid="35127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258" name="文本框 352257"/>
          <p:cNvSpPr txBox="1"/>
          <p:nvPr/>
        </p:nvSpPr>
        <p:spPr>
          <a:xfrm>
            <a:off x="1810385" y="889000"/>
            <a:ext cx="8497888" cy="504634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chemeClr val="accent2"/>
                </a:solidFill>
                <a:latin typeface="华文新魏" pitchFamily="2" charset="-122"/>
                <a:ea typeface="华文新魏" pitchFamily="2" charset="-122"/>
              </a:rPr>
              <a:t>例：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有一国家控制点的坐标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:</a:t>
            </a:r>
          </a:p>
          <a:p>
            <a:pPr>
              <a:spcBef>
                <a:spcPct val="50000"/>
              </a:spcBef>
            </a:pP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x=3102467.280m ,y=19367622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．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380m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，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（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1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）该点位于几度带的第几带？</a:t>
            </a:r>
            <a:endParaRPr lang="zh-CN" altLang="en-US" sz="2800" b="1">
              <a:solidFill>
                <a:schemeClr val="hlink"/>
              </a:solidFill>
              <a:latin typeface="华文新魏" pitchFamily="2" charset="-122"/>
              <a:ea typeface="华文新魏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（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2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）该带中央子午线经度是多少？</a:t>
            </a:r>
            <a:endParaRPr lang="zh-CN" altLang="en-US" sz="2800" b="1">
              <a:solidFill>
                <a:schemeClr val="hlink"/>
              </a:solidFill>
              <a:latin typeface="华文新魏" pitchFamily="2" charset="-122"/>
              <a:ea typeface="华文新魏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（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3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）该点在中央子午线的哪一侧？</a:t>
            </a:r>
          </a:p>
          <a:p>
            <a:pPr>
              <a:spcBef>
                <a:spcPct val="50000"/>
              </a:spcBef>
            </a:pPr>
            <a:endParaRPr lang="zh-CN" altLang="en-US" sz="2800" b="1">
              <a:latin typeface="华文新魏" pitchFamily="2" charset="-122"/>
              <a:ea typeface="华文新魏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 （</a:t>
            </a:r>
            <a:r>
              <a:rPr lang="en-US" altLang="zh-CN" sz="2800" b="1">
                <a:latin typeface="华文新魏" pitchFamily="2" charset="-122"/>
                <a:ea typeface="华文新魏" pitchFamily="2" charset="-122"/>
              </a:rPr>
              <a:t>4</a:t>
            </a:r>
            <a:r>
              <a:rPr lang="zh-CN" altLang="en-US" sz="2800" b="1">
                <a:latin typeface="华文新魏" pitchFamily="2" charset="-122"/>
                <a:ea typeface="华文新魏" pitchFamily="2" charset="-122"/>
              </a:rPr>
              <a:t>）该点距中央子午线和赤道的距离为多少？</a:t>
            </a:r>
          </a:p>
        </p:txBody>
      </p:sp>
      <p:sp>
        <p:nvSpPr>
          <p:cNvPr id="352259" name="文本框 352258"/>
          <p:cNvSpPr txBox="1"/>
          <p:nvPr/>
        </p:nvSpPr>
        <p:spPr>
          <a:xfrm>
            <a:off x="7319963" y="2708275"/>
            <a:ext cx="1582737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en-US" altLang="zh-CN">
                <a:solidFill>
                  <a:schemeClr val="hlink"/>
                </a:solidFill>
                <a:latin typeface="Arial" pitchFamily="34" charset="0"/>
                <a:sym typeface="+mn-ea"/>
              </a:rPr>
              <a:t>6º</a:t>
            </a:r>
            <a:r>
              <a:rPr lang="zh-CN" altLang="en-US">
                <a:solidFill>
                  <a:schemeClr val="hlink"/>
                </a:solidFill>
                <a:latin typeface="Arial" pitchFamily="34" charset="0"/>
                <a:sym typeface="+mn-ea"/>
              </a:rPr>
              <a:t>，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第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19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带）</a:t>
            </a:r>
          </a:p>
        </p:txBody>
      </p:sp>
      <p:sp>
        <p:nvSpPr>
          <p:cNvPr id="352260" name="文本框 352259"/>
          <p:cNvSpPr txBox="1"/>
          <p:nvPr/>
        </p:nvSpPr>
        <p:spPr>
          <a:xfrm>
            <a:off x="7212013" y="3357563"/>
            <a:ext cx="3455987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   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（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L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。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=6º</a:t>
            </a:r>
            <a:r>
              <a:rPr lang="en-US" altLang="zh-CN" b="1">
                <a:solidFill>
                  <a:schemeClr val="hlin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×19-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3º=111˚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）</a:t>
            </a:r>
          </a:p>
        </p:txBody>
      </p:sp>
      <p:sp>
        <p:nvSpPr>
          <p:cNvPr id="352261" name="文本框 352260"/>
          <p:cNvSpPr txBox="1"/>
          <p:nvPr/>
        </p:nvSpPr>
        <p:spPr>
          <a:xfrm>
            <a:off x="1955800" y="4581525"/>
            <a:ext cx="8712200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（先去掉带号，原来横坐标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y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＝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367622.380—500000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＝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-132377.620m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，在西侧）</a:t>
            </a:r>
          </a:p>
        </p:txBody>
      </p:sp>
      <p:sp>
        <p:nvSpPr>
          <p:cNvPr id="352262" name="文本框 352261"/>
          <p:cNvSpPr txBox="1"/>
          <p:nvPr/>
        </p:nvSpPr>
        <p:spPr>
          <a:xfrm>
            <a:off x="2135188" y="5949950"/>
            <a:ext cx="7848600" cy="3683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（距中央子午线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132377.620m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，距赤道</a:t>
            </a:r>
            <a:r>
              <a:rPr lang="en-US" altLang="zh-CN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3102467.280m</a:t>
            </a:r>
            <a:r>
              <a:rPr lang="zh-CN" altLang="en-US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）</a:t>
            </a:r>
          </a:p>
        </p:txBody>
      </p:sp>
      <p:sp>
        <p:nvSpPr>
          <p:cNvPr id="35846" name="十字星 352262">
            <a:hlinkClick r:id="rId2" action="ppaction://hlinksldjump?num=4"/>
          </p:cNvPr>
          <p:cNvSpPr/>
          <p:nvPr/>
        </p:nvSpPr>
        <p:spPr>
          <a:xfrm>
            <a:off x="9696450" y="5734050"/>
            <a:ext cx="827088" cy="790575"/>
          </a:xfrm>
          <a:prstGeom prst="star4">
            <a:avLst>
              <a:gd name="adj" fmla="val 12500"/>
            </a:avLst>
          </a:prstGeom>
          <a:solidFill>
            <a:srgbClr val="00008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4577" name="标题 340993"/>
          <p:cNvSpPr>
            <a:spLocks noGrp="1"/>
          </p:cNvSpPr>
          <p:nvPr/>
        </p:nvSpPr>
        <p:spPr>
          <a:xfrm>
            <a:off x="982663" y="0"/>
            <a:ext cx="6870700" cy="889000"/>
          </a:xfrm>
          <a:noFill/>
          <a:ln>
            <a:noFill/>
          </a:ln>
        </p:spPr>
        <p:txBody>
          <a:bodyPr anchor="b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i="0" u="none" kern="120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bg1"/>
                </a:solidFill>
                <a:ea typeface="黑体" panose="02010609060101010101" pitchFamily="2" charset="-122"/>
              </a:rPr>
              <a:t>地面点的坐标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58">
                                            <p:txEl>
                                              <p:charRg st="48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352258">
                                            <p:txEl>
                                              <p:charRg st="48" end="6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58">
                                            <p:txEl>
                                              <p:charRg st="65" end="8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352258">
                                            <p:txEl>
                                              <p:charRg st="65" end="8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58">
                                            <p:txEl>
                                              <p:charRg st="82" end="9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5" dur="500"/>
                                        <p:tgtEl>
                                          <p:spTgt spid="352258">
                                            <p:txEl>
                                              <p:charRg st="82" end="9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58">
                                            <p:txEl>
                                              <p:charRg st="100" end="1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2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2259" grpId="0"/>
      <p:bldP spid="352260" grpId="0"/>
      <p:bldP spid="35226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https://d.book118.com/238053035127006045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613"/>
  <p:tag name="KSO_WM_UNIT_ID" val="custom20181613_1*i*2"/>
  <p:tag name="KSO_WM_UNIT_INDEX" val="2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1613"/>
  <p:tag name="KSO_WM_UNIT_CLEAR" val="0"/>
  <p:tag name="KSO_WM_UNIT_COMPATIBLE" val="0"/>
  <p:tag name="KSO_WM_UNIT_HIGHLIGHT" val="0"/>
  <p:tag name="KSO_WM_UNIT_ID" val="custom20181613_1*a*1"/>
  <p:tag name="KSO_WM_UNIT_INDEX" val="1"/>
  <p:tag name="KSO_WM_UNIT_ISCONTENTSTITLE" val="0"/>
  <p:tag name="KSO_WM_UNIT_LAYERLEVEL" val="1"/>
  <p:tag name="KSO_WM_UNIT_PRESET_TEXT" val="Business templates"/>
  <p:tag name="KSO_WM_UNIT_TYPE" val="a"/>
  <p:tag name="KSO_WM_UNIT_VALUE" val="11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刘相法（2）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Times New Roman"/>
        <a:ea typeface="黑体"/>
        <a:cs typeface="Arial"/>
      </a:majorFont>
      <a:minorFont>
        <a:latin typeface="Times New Roman"/>
        <a:ea typeface="黑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Times New Roman</vt:lpstr>
      <vt:lpstr>黑体</vt:lpstr>
      <vt:lpstr>Wingdings</vt:lpstr>
      <vt:lpstr>楷体_GB2312</vt:lpstr>
      <vt:lpstr>宋体</vt:lpstr>
      <vt:lpstr>Verdana</vt:lpstr>
      <vt:lpstr>微软雅黑</vt:lpstr>
      <vt:lpstr>华文新魏</vt:lpstr>
      <vt:lpstr>仿宋</vt:lpstr>
      <vt:lpstr>Office Theme</vt:lpstr>
      <vt:lpstr>PowerPoint Presentation</vt:lpstr>
      <vt:lpstr>地面点的坐标</vt:lpstr>
      <vt:lpstr>地面点的坐标</vt:lpstr>
      <vt:lpstr>地面点的坐标</vt:lpstr>
      <vt:lpstr>地面点的坐标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2024-09-26T12:37:37.218</cp:lastPrinted>
  <dcterms:created xsi:type="dcterms:W3CDTF">2024-09-26T04:37:37Z</dcterms:created>
  <dcterms:modified xsi:type="dcterms:W3CDTF">2024-09-26T04:37:39Z</dcterms:modified>
</cp:coreProperties>
</file>