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4B7945-084E-684E-83FE-28B87A05E60B}" type="datetimeFigureOut">
              <a:rPr kumimoji="1" lang="zh-CN" altLang="en-US" smtClean="0"/>
              <a:t>2024/2/14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F1FF9B-E9E4-704B-8077-F8AA806467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51519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90166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038302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91331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70186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68816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90883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50765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19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36638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20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52317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1FF9B-E9E4-704B-8077-F8AA806467D3}" type="slidenum">
              <a:rPr kumimoji="1" lang="zh-CN" altLang="en-US" smtClean="0"/>
              <a:t>23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5620639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A6870-8DBF-45A9-A536-D46B6A09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6BA8A-6254-4BAF-AD76-1F2B368E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E5F6A-1646-4B1C-B845-6A32A84A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701B6-C1A4-48EE-928E-FB7E93C5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B5B41-35EA-4FD1-AB60-BF718627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8C989-FB44-4EFD-9C52-B6B799C4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47C0B-7037-4E20-8A5C-3DEB4C8C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EEB62-587A-46D1-B994-9A0AD8D3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DADCD-396C-4B3E-9A51-D03863C7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53AFF-9964-4EC6-88B0-3BAA6E44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1527-8F60-4D77-ACD5-06B4F084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173541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2761722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8060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00240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439" b="61550"/>
          <a:stretch>
            <a:fillRect/>
          </a:stretch>
        </p:blipFill>
        <p:spPr>
          <a:xfrm>
            <a:off x="1" y="0"/>
            <a:ext cx="12191999" cy="2636912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247324" y="3382199"/>
            <a:ext cx="103674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zh-CN" sz="5200">
                <a:latin typeface="方正大黑_GBK" panose="03000509000000000000" pitchFamily="65" charset="-122"/>
                <a:ea typeface="方正大黑_GBK" panose="03000509000000000000" pitchFamily="65" charset="-122"/>
              </a:rPr>
              <a:t>从国共合作到国共对立</a:t>
            </a: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71AB2B14-F914-4BEA-A701-430E123C4836}"/>
              </a:ext>
            </a:extLst>
          </p:cNvPr>
          <p:cNvSpPr/>
          <p:nvPr/>
        </p:nvSpPr>
        <p:spPr>
          <a:xfrm>
            <a:off x="1" y="2609977"/>
            <a:ext cx="12192000" cy="602999"/>
          </a:xfrm>
          <a:prstGeom prst="rect">
            <a:avLst/>
          </a:prstGeom>
          <a:solidFill>
            <a:srgbClr val="872A3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14" name="直接连接符 13"/>
          <p:cNvCxnSpPr/>
          <p:nvPr/>
        </p:nvCxnSpPr>
        <p:spPr>
          <a:xfrm>
            <a:off x="0" y="2911476"/>
            <a:ext cx="12192000" cy="0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>
            <a:extLst>
              <a:ext uri="{FF2B5EF4-FFF2-40B4-BE49-F238E27FC236}">
                <a16:creationId xmlns:a16="http://schemas.microsoft.com/office/drawing/2014/main" id="{71AB2B14-F914-4BEA-A701-430E123C4836}"/>
              </a:ext>
            </a:extLst>
          </p:cNvPr>
          <p:cNvSpPr/>
          <p:nvPr/>
        </p:nvSpPr>
        <p:spPr>
          <a:xfrm>
            <a:off x="9847059" y="2754551"/>
            <a:ext cx="1793557" cy="280762"/>
          </a:xfrm>
          <a:prstGeom prst="rect">
            <a:avLst/>
          </a:prstGeom>
          <a:solidFill>
            <a:srgbClr val="872A3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7ED3C7D7-9C7B-3F45-9D29-59967DA82A04}"/>
              </a:ext>
            </a:extLst>
          </p:cNvPr>
          <p:cNvSpPr txBox="1"/>
          <p:nvPr/>
        </p:nvSpPr>
        <p:spPr>
          <a:xfrm>
            <a:off x="9840416" y="2679303"/>
            <a:ext cx="17743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2400">
                <a:solidFill>
                  <a:schemeClr val="bg1"/>
                </a:solidFill>
                <a:latin typeface="+mj-ea"/>
                <a:ea typeface="+mj-ea"/>
                <a:cs typeface="仿宋_GB2312" panose="02010609030101010101" charset="-122"/>
              </a:rPr>
              <a:t>第十二单元</a:t>
            </a:r>
            <a:endParaRPr kumimoji="1" lang="zh-CN" altLang="en-US" sz="2400">
              <a:solidFill>
                <a:schemeClr val="bg1"/>
              </a:solidFill>
              <a:latin typeface="+mj-ea"/>
              <a:ea typeface="+mj-ea"/>
              <a:cs typeface="仿宋_GB2312" panose="0201060903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99924032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-1" y="268311"/>
            <a:ext cx="2086253" cy="588545"/>
          </a:xfrm>
          <a:prstGeom prst="rect">
            <a:avLst/>
          </a:prstGeom>
          <a:solidFill>
            <a:srgbClr val="872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10394" y="26831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n w="3175">
                  <a:noFill/>
                </a:ln>
                <a:solidFill>
                  <a:schemeClr val="bg1"/>
                </a:solidFill>
                <a:latin typeface="方正大黑_GBK" panose="03000509000000000000" pitchFamily="65" charset="-122"/>
                <a:ea typeface="方正大黑_GBK" panose="03000509000000000000" pitchFamily="65" charset="-122"/>
              </a:rPr>
              <a:t>时空坐标</a:t>
            </a:r>
            <a:endParaRPr lang="zh-CN" altLang="en-US" sz="2800">
              <a:ln w="3175">
                <a:noFill/>
              </a:ln>
              <a:solidFill>
                <a:schemeClr val="bg1"/>
              </a:solidFill>
              <a:latin typeface="方正大黑_GBK" panose="03000509000000000000" pitchFamily="65" charset="-122"/>
              <a:ea typeface="方正大黑_GBK" panose="03000509000000000000" pitchFamily="65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-39723" y="767814"/>
            <a:ext cx="1883420" cy="168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1843697" y="734763"/>
            <a:ext cx="78751" cy="787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6" name="Picture 2" descr="12-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4002" y="1405966"/>
            <a:ext cx="11483997" cy="4399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11900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文本框 24">
            <a:extLst>
              <a:ext uri="{FF2B5EF4-FFF2-40B4-BE49-F238E27FC236}">
                <a16:creationId xmlns:a16="http://schemas.microsoft.com/office/drawing/2014/main" id="{EB7F073E-0184-6F4A-BD30-D6029C73EF27}"/>
              </a:ext>
            </a:extLst>
          </p:cNvPr>
          <p:cNvSpPr txBox="1"/>
          <p:nvPr/>
        </p:nvSpPr>
        <p:spPr>
          <a:xfrm>
            <a:off x="499636" y="980728"/>
            <a:ext cx="11124992" cy="9694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200" kern="100">
                <a:latin typeface="Times New Roman" panose="02020603050405020304" pitchFamily="18" charset="0"/>
                <a:ea typeface="仿宋_GB2312" panose="02010609030101010101" pitchFamily="49" charset="-122"/>
                <a:cs typeface="Times New Roman" panose="02020603050405020304" pitchFamily="18" charset="0"/>
              </a:rPr>
              <a:t>第一次国共合作推动了国民革命运动的高涨。国共合作破裂后，中国共产党为反抗国民党的反动统治，进行工农武装革命，在农村建立根据地，探索中国革命的新道路</a:t>
            </a:r>
            <a:endParaRPr lang="zh-CN" altLang="zh-CN" sz="22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-1" y="268311"/>
            <a:ext cx="2086253" cy="588545"/>
          </a:xfrm>
          <a:prstGeom prst="rect">
            <a:avLst/>
          </a:prstGeom>
          <a:solidFill>
            <a:srgbClr val="872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10394" y="26831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n w="3175">
                  <a:noFill/>
                </a:ln>
                <a:solidFill>
                  <a:schemeClr val="bg1"/>
                </a:solidFill>
                <a:latin typeface="方正大黑_GBK" panose="03000509000000000000" pitchFamily="65" charset="-122"/>
                <a:ea typeface="方正大黑_GBK" panose="03000509000000000000" pitchFamily="65" charset="-122"/>
              </a:rPr>
              <a:t>阶段特征</a:t>
            </a:r>
            <a:endParaRPr lang="zh-CN" altLang="en-US" sz="2800">
              <a:ln w="3175">
                <a:noFill/>
              </a:ln>
              <a:solidFill>
                <a:schemeClr val="bg1"/>
              </a:solidFill>
              <a:latin typeface="方正大黑_GBK" panose="03000509000000000000" pitchFamily="65" charset="-122"/>
              <a:ea typeface="方正大黑_GBK" panose="03000509000000000000" pitchFamily="65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-39723" y="767814"/>
            <a:ext cx="1883420" cy="168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843697" y="734763"/>
            <a:ext cx="78751" cy="787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" name="表格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09835"/>
              </p:ext>
            </p:extLst>
          </p:nvPr>
        </p:nvGraphicFramePr>
        <p:xfrm>
          <a:off x="551384" y="2132856"/>
          <a:ext cx="11089232" cy="4348545"/>
        </p:xfrm>
        <a:graphic>
          <a:graphicData uri="http://schemas.openxmlformats.org/drawingml/2006/table">
            <a:tbl>
              <a:tblPr/>
              <a:tblGrid>
                <a:gridCol w="8640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25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435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政治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国共两党实现第一次合作，进行国民革命运动。国民党内反动集团叛变革命，中国共产党发动南昌起义、秋收起义等一系列武装起义反抗国民党反动派，逐渐探索出农村包围城市、武装夺取政权的革命新道路。</a:t>
                      </a:r>
                      <a:r>
                        <a:rPr lang="en-US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1934</a:t>
                      </a: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年，面对国民党军队的</a:t>
                      </a:r>
                      <a:r>
                        <a:rPr lang="en-US" sz="22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围剿</a:t>
                      </a:r>
                      <a:r>
                        <a:rPr lang="en-US" sz="22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，红军进行战略转移，打开了中国革命的新局面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285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经济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国民政府开展国民经济建设运动，民族资本主义也有了显著发展，但美国在华经济势力急剧增长。中国共产党在农村革命根据地实行土地革命，着手解决农民的土地问题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44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思想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2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在国民革命中，马克思主义和新三民主义共同指导中国革命，其中，新三民主义是国共合作的政治基础，是国民革命的主要指导思想</a:t>
                      </a:r>
                      <a:endParaRPr lang="zh-CN" sz="22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4268448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-1" y="268311"/>
            <a:ext cx="2086253" cy="588545"/>
          </a:xfrm>
          <a:prstGeom prst="rect">
            <a:avLst/>
          </a:prstGeom>
          <a:solidFill>
            <a:srgbClr val="872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10394" y="268311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n w="3175">
                  <a:noFill/>
                </a:ln>
                <a:solidFill>
                  <a:schemeClr val="bg1"/>
                </a:solidFill>
                <a:latin typeface="方正大黑_GBK" panose="03000509000000000000" pitchFamily="65" charset="-122"/>
                <a:ea typeface="方正大黑_GBK" panose="03000509000000000000" pitchFamily="65" charset="-122"/>
              </a:rPr>
              <a:t>思维导图</a:t>
            </a:r>
            <a:endParaRPr lang="zh-CN" altLang="en-US" sz="2800">
              <a:ln w="3175">
                <a:noFill/>
              </a:ln>
              <a:solidFill>
                <a:schemeClr val="bg1"/>
              </a:solidFill>
              <a:latin typeface="方正大黑_GBK" panose="03000509000000000000" pitchFamily="65" charset="-122"/>
              <a:ea typeface="方正大黑_GBK" panose="03000509000000000000" pitchFamily="65" charset="-122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-39723" y="767814"/>
            <a:ext cx="1883420" cy="168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1843697" y="734763"/>
            <a:ext cx="78751" cy="787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074" name="Picture 2" descr="12-1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7943" y="1484784"/>
            <a:ext cx="11556115" cy="3852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172847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0" y="0"/>
            <a:ext cx="12189600" cy="6858000"/>
          </a:xfrm>
          <a:prstGeom prst="rect">
            <a:avLst/>
          </a:prstGeom>
          <a:blipFill dpi="0" rotWithShape="1">
            <a:blip r:embed="rId2">
              <a:alphaModFix amt="40000"/>
            </a:blip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623392" y="1772816"/>
            <a:ext cx="11017224" cy="288032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540183" y="2612364"/>
            <a:ext cx="60485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>
                <a:ln w="28575">
                  <a:noFill/>
                </a:ln>
                <a:solidFill>
                  <a:srgbClr val="872A31"/>
                </a:solidFill>
                <a:latin typeface="方正大黑_GBK" panose="03000509000000000000" pitchFamily="65" charset="-122"/>
                <a:ea typeface="方正大黑_GBK" panose="03000509000000000000" pitchFamily="65" charset="-122"/>
              </a:rPr>
              <a:t>考点知识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1C069DB-73FB-4306-83D6-7AA10B7F15DF}"/>
              </a:ext>
            </a:extLst>
          </p:cNvPr>
          <p:cNvSpPr/>
          <p:nvPr/>
        </p:nvSpPr>
        <p:spPr>
          <a:xfrm>
            <a:off x="0" y="2060848"/>
            <a:ext cx="3791744" cy="2736304"/>
          </a:xfrm>
          <a:prstGeom prst="rect">
            <a:avLst/>
          </a:prstGeom>
          <a:noFill/>
          <a:ln w="19050">
            <a:solidFill>
              <a:srgbClr val="9537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961409" y="2289718"/>
            <a:ext cx="2470295" cy="2292915"/>
          </a:xfrm>
          <a:prstGeom prst="rect">
            <a:avLst/>
          </a:prstGeom>
          <a:solidFill>
            <a:srgbClr val="872A31">
              <a:alpha val="50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022464" y="2612364"/>
            <a:ext cx="23903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spc="600">
                <a:ln w="15875">
                  <a:noFill/>
                </a:ln>
                <a:solidFill>
                  <a:schemeClr val="bg1">
                    <a:lumMod val="85000"/>
                  </a:schemeClr>
                </a:solidFill>
                <a:latin typeface="+mn-ea"/>
              </a:rPr>
              <a:t>梳理</a:t>
            </a:r>
          </a:p>
        </p:txBody>
      </p:sp>
    </p:spTree>
    <p:extLst>
      <p:ext uri="{BB962C8B-B14F-4D97-AF65-F5344CB8AC3E}">
        <p14:creationId xmlns:p14="http://schemas.microsoft.com/office/powerpoint/2010/main" val="221520887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263353" y="106951"/>
            <a:ext cx="11928648" cy="651711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alpha val="0"/>
                </a:schemeClr>
              </a:gs>
              <a:gs pos="100000">
                <a:schemeClr val="bg2">
                  <a:lumMod val="9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hteck"/>
          <p:cNvSpPr/>
          <p:nvPr/>
        </p:nvSpPr>
        <p:spPr>
          <a:xfrm>
            <a:off x="-13718" y="168545"/>
            <a:ext cx="12205718" cy="50622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496577" y="175434"/>
            <a:ext cx="4920984" cy="523220"/>
            <a:chOff x="5439938" y="460736"/>
            <a:chExt cx="4920984" cy="523220"/>
          </a:xfrm>
        </p:grpSpPr>
        <p:sp>
          <p:nvSpPr>
            <p:cNvPr id="20" name="矩形 19"/>
            <p:cNvSpPr/>
            <p:nvPr/>
          </p:nvSpPr>
          <p:spPr>
            <a:xfrm>
              <a:off x="5439938" y="639588"/>
              <a:ext cx="144016" cy="1440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5667008" y="460736"/>
              <a:ext cx="469391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考点</a:t>
              </a:r>
              <a:r>
                <a:rPr lang="en-US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1</a:t>
              </a:r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　国共合作与北伐战争</a:t>
              </a:r>
            </a:p>
          </p:txBody>
        </p:sp>
      </p:grpSp>
      <p:cxnSp>
        <p:nvCxnSpPr>
          <p:cNvPr id="23" name="直接连接符 22"/>
          <p:cNvCxnSpPr/>
          <p:nvPr/>
        </p:nvCxnSpPr>
        <p:spPr>
          <a:xfrm flipH="1">
            <a:off x="191344" y="87644"/>
            <a:ext cx="0" cy="698050"/>
          </a:xfrm>
          <a:prstGeom prst="line">
            <a:avLst/>
          </a:prstGeom>
          <a:ln w="38100">
            <a:solidFill>
              <a:srgbClr val="DDD9C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665524" y="971674"/>
            <a:ext cx="10860953" cy="12167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9138">
              <a:lnSpc>
                <a:spcPct val="150000"/>
              </a:lnSpc>
            </a:pPr>
            <a:r>
              <a:rPr lang="en-US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2022</a:t>
            </a:r>
            <a:r>
              <a:rPr lang="zh-CN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版课程标准：了解第一次国共合作和北伐战争等国民革命的主要内容；知道南京国民政府的成立及性质。</a:t>
            </a:r>
          </a:p>
        </p:txBody>
      </p:sp>
      <p:sp>
        <p:nvSpPr>
          <p:cNvPr id="2" name="矩形 1"/>
          <p:cNvSpPr/>
          <p:nvPr/>
        </p:nvSpPr>
        <p:spPr>
          <a:xfrm>
            <a:off x="595988" y="925654"/>
            <a:ext cx="11000024" cy="130999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32666" y="2370086"/>
            <a:ext cx="11126669" cy="12182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第一次国共合作</a:t>
            </a:r>
            <a:r>
              <a:rPr lang="en-US" altLang="zh-CN" sz="26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(5</a:t>
            </a:r>
            <a:r>
              <a:rPr lang="zh-CN" altLang="zh-CN" sz="26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6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6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考</a:t>
            </a:r>
            <a:r>
              <a:rPr lang="en-US" altLang="zh-CN" sz="26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endParaRPr lang="zh-CN" altLang="zh-CN" sz="26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</a:rPr>
              <a:t>(1)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背景</a:t>
            </a:r>
            <a:endParaRPr lang="zh-CN" altLang="zh-CN" sz="26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14713"/>
              </p:ext>
            </p:extLst>
          </p:nvPr>
        </p:nvGraphicFramePr>
        <p:xfrm>
          <a:off x="599095" y="3725499"/>
          <a:ext cx="10993811" cy="2831720"/>
        </p:xfrm>
        <a:graphic>
          <a:graphicData uri="http://schemas.openxmlformats.org/drawingml/2006/table">
            <a:tbl>
              <a:tblPr/>
              <a:tblGrid>
                <a:gridCol w="1176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17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9614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中国</a:t>
                      </a:r>
                      <a:endParaRPr lang="en-US" altLang="zh-CN" sz="2600" kern="100" baseline="0"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共产党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京汉铁路工人大罢工的失败，使中国共产党认识到团结同盟者的重要性；</a:t>
                      </a:r>
                      <a:r>
                        <a:rPr lang="en-US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1923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年，</a:t>
                      </a:r>
                      <a:r>
                        <a:rPr lang="en-US" altLang="zh-CN" sz="26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正式决定同国民党合作，共产党员以个人身份加入国民党，建立革命统一战线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中国</a:t>
                      </a:r>
                      <a:endParaRPr lang="en-US" altLang="zh-CN" sz="2600" kern="100" baseline="0"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国民党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孙中山在经过多次反对北洋军阀斗争的失败后，决定改组国民党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矩形 7"/>
          <p:cNvSpPr/>
          <p:nvPr/>
        </p:nvSpPr>
        <p:spPr>
          <a:xfrm>
            <a:off x="4096710" y="4347044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中共三大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7131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51384" y="1556792"/>
            <a:ext cx="11089232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建立标志：</a:t>
            </a: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1924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年</a:t>
            </a: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月，中国国民党第一次全国代表大会在</a:t>
            </a:r>
            <a:r>
              <a:rPr lang="en-US" altLang="zh-CN" sz="2800" kern="100"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召开。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合作基础：</a:t>
            </a:r>
            <a:r>
              <a:rPr lang="en-US" altLang="zh-CN" sz="28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              </a:t>
            </a: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联俄、联共、扶助农工三大政策</a:t>
            </a: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目的：合作开展国民革命运动，完成反帝反封建的革命任务。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200456" y="164390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广州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864693" y="2904673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新三民主义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2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515172" y="44624"/>
            <a:ext cx="11089232" cy="6585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</a:rPr>
              <a:t>(5)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成果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7821295"/>
              </p:ext>
            </p:extLst>
          </p:nvPr>
        </p:nvGraphicFramePr>
        <p:xfrm>
          <a:off x="587388" y="773757"/>
          <a:ext cx="11017224" cy="5720715"/>
        </p:xfrm>
        <a:graphic>
          <a:graphicData uri="http://schemas.openxmlformats.org/drawingml/2006/table">
            <a:tbl>
              <a:tblPr/>
              <a:tblGrid>
                <a:gridCol w="8470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51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166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084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95662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创办黄埔军校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1924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5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月，孙中山在广州黄埔创办</a:t>
                      </a:r>
                      <a:r>
                        <a:rPr lang="zh-CN" sz="2600" kern="100" spc="25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中国国民党陆军军官学校，亦称</a:t>
                      </a:r>
                      <a:endParaRPr lang="en-US" altLang="zh-CN" sz="2600" kern="100" spc="250" baseline="0"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，孙中山兼任军校总理，蒋介石任校长，周恩来不久后担任政治部主任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783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培养出大批军事和政治人才，为国民革命军的建立和随后的北伐战争作了准备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1887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进行北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伐战争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1926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7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月，国共两党开始合作领导北伐战争，后基本推翻了北洋军阀的统治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9" name="Picture 2" descr="12-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9505" y="1086198"/>
            <a:ext cx="3228172" cy="2174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矩形 12"/>
          <p:cNvSpPr/>
          <p:nvPr/>
        </p:nvSpPr>
        <p:spPr>
          <a:xfrm>
            <a:off x="8040216" y="3305679"/>
            <a:ext cx="3392707" cy="20313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黄埔军校旧址大门</a:t>
            </a:r>
            <a:endParaRPr lang="zh-CN" altLang="zh-CN" sz="2800" b="1" kern="100">
              <a:latin typeface="楷体" panose="02010609060101010101" pitchFamily="49" charset="-122"/>
              <a:ea typeface="楷体" panose="02010609060101010101" pitchFamily="49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解读：见证了第一次</a:t>
            </a:r>
            <a:endParaRPr lang="en-US" altLang="zh-CN" sz="2800" kern="100">
              <a:latin typeface="Times New Roman" panose="02020603050405020304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国共合作</a:t>
            </a:r>
            <a:endParaRPr lang="zh-CN" altLang="en-US" sz="2800"/>
          </a:p>
        </p:txBody>
      </p:sp>
      <p:sp>
        <p:nvSpPr>
          <p:cNvPr id="14" name="矩形 13"/>
          <p:cNvSpPr/>
          <p:nvPr/>
        </p:nvSpPr>
        <p:spPr>
          <a:xfrm>
            <a:off x="2729730" y="1997893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黄埔军校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4376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443372" y="1628800"/>
            <a:ext cx="11305256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(6)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结果：蒋介石发动四一二反革命政变，汪精卫召开</a:t>
            </a:r>
            <a:r>
              <a:rPr lang="en-US" altLang="zh-CN" sz="28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分共会议</a:t>
            </a:r>
            <a:r>
              <a:rPr lang="en-US" altLang="zh-CN" sz="28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，屠杀共产党人和工农群众，国民革命失败，第一次国共合作破裂。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49947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443372" y="260648"/>
            <a:ext cx="11305256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北伐战争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(5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考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)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29454"/>
              </p:ext>
            </p:extLst>
          </p:nvPr>
        </p:nvGraphicFramePr>
        <p:xfrm>
          <a:off x="533382" y="1124744"/>
          <a:ext cx="11125236" cy="4754880"/>
        </p:xfrm>
        <a:graphic>
          <a:graphicData uri="http://schemas.openxmlformats.org/drawingml/2006/table">
            <a:tbl>
              <a:tblPr/>
              <a:tblGrid>
                <a:gridCol w="21962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1926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7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—1927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总司令：蒋介石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推翻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的统治，统一全国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前提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第一次国共合作的实现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对象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吴佩孚、孙传芳、张作霖等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初期主战场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湖南、湖北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主要战役：汀泗桥战役、贺胜桥战役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英雄部队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叶挺独立团为他所在的第四军赢得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的美誉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战果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从珠江流域打到长江流域，消灭了除张作霖以外的北洋军阀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30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胜利进军原因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国共两党合作；北伐方针正确；工农群众支持、北伐军将士英勇作战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矩形 6"/>
          <p:cNvSpPr/>
          <p:nvPr/>
        </p:nvSpPr>
        <p:spPr>
          <a:xfrm>
            <a:off x="5438875" y="1757270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北洋军阀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8742190" y="4149080"/>
            <a:ext cx="851515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铁军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4697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443372" y="780688"/>
            <a:ext cx="11305256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南京国民政府的建立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069665"/>
              </p:ext>
            </p:extLst>
          </p:nvPr>
        </p:nvGraphicFramePr>
        <p:xfrm>
          <a:off x="587388" y="1700808"/>
          <a:ext cx="11017224" cy="3149002"/>
        </p:xfrm>
        <a:graphic>
          <a:graphicData uri="http://schemas.openxmlformats.org/drawingml/2006/table">
            <a:tbl>
              <a:tblPr/>
              <a:tblGrid>
                <a:gridCol w="2232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849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8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1927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月，蒋介石在南京建立</a:t>
                      </a:r>
                      <a:r>
                        <a:rPr lang="en-US" sz="28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8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</a:t>
                      </a:r>
                      <a:r>
                        <a:rPr lang="en-US" sz="28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8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统一全国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1928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年底，</a:t>
                      </a:r>
                      <a:r>
                        <a:rPr lang="en-US" altLang="zh-CN" sz="28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改旗易帜，南京政府在名义上统一了全国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8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代表大地主大资产阶级的利益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8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统治政策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对内镇压人民革命运动，对外投靠帝国主义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8796092" y="1736604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国民政府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772697" y="2393729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张学良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6033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363716" y="605716"/>
            <a:ext cx="11464568" cy="4839508"/>
          </a:xfrm>
          <a:prstGeom prst="roundRect">
            <a:avLst>
              <a:gd name="adj" fmla="val 2778"/>
            </a:avLst>
          </a:prstGeom>
          <a:solidFill>
            <a:srgbClr val="F0EEE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同侧圆角矩形 5">
            <a:extLst>
              <a:ext uri="{FF2B5EF4-FFF2-40B4-BE49-F238E27FC236}">
                <a16:creationId xmlns:a16="http://schemas.microsoft.com/office/drawing/2014/main" id="{3C14B120-1A15-894D-BCBE-628939CBD189}"/>
              </a:ext>
            </a:extLst>
          </p:cNvPr>
          <p:cNvSpPr/>
          <p:nvPr/>
        </p:nvSpPr>
        <p:spPr>
          <a:xfrm rot="5400000">
            <a:off x="541016" y="-242590"/>
            <a:ext cx="535820" cy="1617851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CB5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" name="Rechteck"/>
          <p:cNvSpPr/>
          <p:nvPr/>
        </p:nvSpPr>
        <p:spPr>
          <a:xfrm>
            <a:off x="1" y="1"/>
            <a:ext cx="1617852" cy="83424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0A9BA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0A9BA0"/>
              </a:solidFill>
              <a:cs typeface="+mn-ea"/>
              <a:sym typeface="+mn-lt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81819" y="241598"/>
            <a:ext cx="1313180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>
                <a:solidFill>
                  <a:schemeClr val="bg1"/>
                </a:solidFill>
                <a:latin typeface="方正华隶简体" panose="03000509000000000000" pitchFamily="65" charset="-122"/>
                <a:ea typeface="方正华隶简体" panose="03000509000000000000" pitchFamily="65" charset="-122"/>
              </a:rPr>
              <a:t>知识拓展</a:t>
            </a:r>
            <a:endParaRPr lang="zh-CN" altLang="en-US" sz="2200">
              <a:solidFill>
                <a:schemeClr val="bg1"/>
              </a:solidFill>
              <a:latin typeface="方正华隶简体" panose="03000509000000000000" pitchFamily="65" charset="-122"/>
              <a:ea typeface="方正华隶简体" panose="03000509000000000000" pitchFamily="65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44870" y="1188696"/>
            <a:ext cx="10702261" cy="3869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国民革命失败的原因及经验教训</a:t>
            </a:r>
            <a:endParaRPr lang="zh-CN" altLang="zh-CN" sz="2800" kern="100">
              <a:solidFill>
                <a:schemeClr val="accent2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原因：</a:t>
            </a:r>
            <a:r>
              <a:rPr lang="en-US" altLang="zh-CN" sz="2800" kern="100">
                <a:solidFill>
                  <a:schemeClr val="accent2">
                    <a:lumMod val="50000"/>
                  </a:schemeClr>
                </a:solidFill>
                <a:latin typeface="宋体" panose="02010600030101010101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客观方面，中外反动势力过于强大，联合绞杀；国民党内反动集团叛变革命，国共合作遭到破坏。</a:t>
            </a:r>
            <a:r>
              <a:rPr lang="en-US" altLang="zh-CN" sz="2800" kern="100">
                <a:solidFill>
                  <a:schemeClr val="accent2">
                    <a:lumMod val="50000"/>
                  </a:schemeClr>
                </a:solidFill>
                <a:latin typeface="宋体" panose="02010600030101010101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主观方面，陈独秀及共产国际代表妥协退让，放弃对革命的领导权。</a:t>
            </a:r>
            <a:endParaRPr lang="zh-CN" altLang="zh-CN" sz="2800" kern="100">
              <a:solidFill>
                <a:schemeClr val="accent2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经验教训：中国共产党要领导人民取得革命胜利，必须坚持无产阶级对革命的领导权，必须掌握革命武装，坚持武装斗争等。</a:t>
            </a:r>
            <a:endParaRPr lang="zh-CN" altLang="zh-CN" sz="2800" kern="100">
              <a:solidFill>
                <a:schemeClr val="accent2">
                  <a:lumMod val="50000"/>
                </a:schemeClr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04685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720690" y="1012949"/>
            <a:ext cx="10750621" cy="18169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50000"/>
              </a:lnSpc>
            </a:pPr>
            <a:r>
              <a:rPr lang="en-US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2022</a:t>
            </a:r>
            <a:r>
              <a:rPr lang="zh-CN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版课程标准：通过了解南昌起义、八七会议、秋收起义、毛泽东与朱德井冈山会师、古田会议等基本史事，认识中国共产党创建人民军队和农村革命根据地的意义。</a:t>
            </a:r>
          </a:p>
        </p:txBody>
      </p:sp>
      <p:sp>
        <p:nvSpPr>
          <p:cNvPr id="12" name="矩形 11"/>
          <p:cNvSpPr/>
          <p:nvPr/>
        </p:nvSpPr>
        <p:spPr>
          <a:xfrm>
            <a:off x="263353" y="106951"/>
            <a:ext cx="11928648" cy="651711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alpha val="0"/>
                </a:schemeClr>
              </a:gs>
              <a:gs pos="100000">
                <a:schemeClr val="bg2">
                  <a:lumMod val="9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Rechteck"/>
          <p:cNvSpPr/>
          <p:nvPr/>
        </p:nvSpPr>
        <p:spPr>
          <a:xfrm>
            <a:off x="-13718" y="168545"/>
            <a:ext cx="12205718" cy="50622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496577" y="175434"/>
            <a:ext cx="5280056" cy="523220"/>
            <a:chOff x="5439938" y="460736"/>
            <a:chExt cx="5280056" cy="523220"/>
          </a:xfrm>
        </p:grpSpPr>
        <p:sp>
          <p:nvSpPr>
            <p:cNvPr id="15" name="矩形 14"/>
            <p:cNvSpPr/>
            <p:nvPr/>
          </p:nvSpPr>
          <p:spPr>
            <a:xfrm>
              <a:off x="5439938" y="639588"/>
              <a:ext cx="144016" cy="1440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5667008" y="460736"/>
              <a:ext cx="5052986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考点</a:t>
              </a:r>
              <a:r>
                <a:rPr lang="en-US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2</a:t>
              </a:r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　毛泽东开辟井冈山道路</a:t>
              </a:r>
            </a:p>
          </p:txBody>
        </p:sp>
      </p:grpSp>
      <p:cxnSp>
        <p:nvCxnSpPr>
          <p:cNvPr id="17" name="直接连接符 16"/>
          <p:cNvCxnSpPr/>
          <p:nvPr/>
        </p:nvCxnSpPr>
        <p:spPr>
          <a:xfrm flipH="1">
            <a:off x="191344" y="87644"/>
            <a:ext cx="0" cy="698050"/>
          </a:xfrm>
          <a:prstGeom prst="line">
            <a:avLst/>
          </a:prstGeom>
          <a:ln w="38100">
            <a:solidFill>
              <a:srgbClr val="DDD9C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515297" y="980728"/>
            <a:ext cx="11197327" cy="187628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532666" y="2924944"/>
            <a:ext cx="11126669" cy="6165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</a:rPr>
              <a:t>1.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南昌起义</a:t>
            </a:r>
            <a:endParaRPr lang="en-US" altLang="zh-CN" sz="2600" kern="100">
              <a:latin typeface="Times New Roman" panose="02020603050405020304" pitchFamily="18" charset="0"/>
              <a:ea typeface="等线" panose="020f0502020204030204"/>
              <a:cs typeface="Times New Roman" panose="02020603050405020304" pitchFamily="18" charset="0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364262"/>
              </p:ext>
            </p:extLst>
          </p:nvPr>
        </p:nvGraphicFramePr>
        <p:xfrm>
          <a:off x="576866" y="3645024"/>
          <a:ext cx="11038268" cy="2691386"/>
        </p:xfrm>
        <a:graphic>
          <a:graphicData uri="http://schemas.openxmlformats.org/drawingml/2006/table">
            <a:tbl>
              <a:tblPr/>
              <a:tblGrid>
                <a:gridCol w="13890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492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534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1927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8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日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34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江西南昌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34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领导人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、贺龙、叶挺、朱德、刘伯承等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069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打响了</a:t>
                      </a:r>
                      <a:r>
                        <a:rPr lang="en-US" altLang="zh-CN" sz="26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的第一枪，标志着中国共产党独立领导革命战争、</a:t>
                      </a:r>
                      <a:r>
                        <a:rPr lang="en-US" altLang="zh-CN" sz="26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      </a:t>
                      </a:r>
                      <a:r>
                        <a:rPr lang="zh-CN" sz="26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和武装夺取政权的开端</a:t>
                      </a:r>
                      <a:endParaRPr lang="zh-CN" sz="26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3890911" y="4743250"/>
            <a:ext cx="1184940" cy="62222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周恩来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134619" y="5319314"/>
            <a:ext cx="3518912" cy="62222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武装反抗国民党反动派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29291" y="5932483"/>
            <a:ext cx="2185214" cy="62222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创建人民军队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7849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407368" y="929516"/>
            <a:ext cx="536236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秋收起义与井冈山会师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(5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考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)</a:t>
            </a:r>
            <a:endParaRPr lang="zh-CN" altLang="en-US" sz="2800"/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9380344"/>
              </p:ext>
            </p:extLst>
          </p:nvPr>
        </p:nvGraphicFramePr>
        <p:xfrm>
          <a:off x="443372" y="1809028"/>
          <a:ext cx="11305256" cy="2880320"/>
        </p:xfrm>
        <a:graphic>
          <a:graphicData uri="http://schemas.openxmlformats.org/drawingml/2006/table">
            <a:tbl>
              <a:tblPr/>
              <a:tblGrid>
                <a:gridCol w="17512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06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418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670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944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008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八七会议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1927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8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7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日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汉口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6024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确定实行</a:t>
                      </a:r>
                      <a:r>
                        <a:rPr lang="en-US" altLang="zh-CN" sz="2800" u="sng" kern="100" baseline="0">
                          <a:solidFill>
                            <a:srgbClr val="C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和武装起义的方针，决定在秋收时节发动武装起义。会上毛泽东提出了</a:t>
                      </a:r>
                      <a:r>
                        <a:rPr lang="en-US" sz="28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800" u="none" kern="100" baseline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____________</a:t>
                      </a: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u="none" kern="100" baseline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___________</a:t>
                      </a:r>
                      <a:r>
                        <a:rPr lang="en-US" sz="2800" kern="100" baseline="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著名论断</a:t>
                      </a:r>
                      <a:endParaRPr lang="zh-CN" sz="2800" kern="100" baseline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4700120" y="2564904"/>
            <a:ext cx="1620957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土地革命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9264352" y="3218789"/>
            <a:ext cx="2339102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政权是由枪杆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287688" y="3866021"/>
            <a:ext cx="1980029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子中取得的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7449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表格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365065"/>
              </p:ext>
            </p:extLst>
          </p:nvPr>
        </p:nvGraphicFramePr>
        <p:xfrm>
          <a:off x="335361" y="710802"/>
          <a:ext cx="11521279" cy="5288612"/>
        </p:xfrm>
        <a:graphic>
          <a:graphicData uri="http://schemas.openxmlformats.org/drawingml/2006/table">
            <a:tbl>
              <a:tblPr/>
              <a:tblGrid>
                <a:gridCol w="10801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98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11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027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014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5790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25502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秋收起义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1927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9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湘赣边界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领导人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毛泽东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831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过程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1004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结果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1927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10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月，毛泽东创建第一个农村革命根据地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——</a:t>
                      </a:r>
                      <a:r>
                        <a:rPr lang="en-US" altLang="zh-CN" sz="2800" u="none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_____</a:t>
                      </a: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革命根据地，拉开了中国革命从城市转入农村、建立根据地的序幕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7" name="矩形 16"/>
          <p:cNvSpPr/>
          <p:nvPr/>
        </p:nvSpPr>
        <p:spPr>
          <a:xfrm>
            <a:off x="2567608" y="1820400"/>
            <a:ext cx="2874334" cy="19505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发动起义：毛泽东打出了</a:t>
            </a:r>
            <a:r>
              <a:rPr lang="en-US" altLang="zh-CN" sz="2800" kern="100"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工农革命军</a:t>
            </a:r>
            <a:r>
              <a:rPr lang="en-US" altLang="zh-CN" sz="2800" kern="100"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的旗帜</a:t>
            </a:r>
            <a:endParaRPr lang="zh-CN" altLang="en-US" sz="2800"/>
          </a:p>
        </p:txBody>
      </p:sp>
      <p:sp>
        <p:nvSpPr>
          <p:cNvPr id="18" name="矩形 17"/>
          <p:cNvSpPr/>
          <p:nvPr/>
        </p:nvSpPr>
        <p:spPr>
          <a:xfrm>
            <a:off x="5231904" y="2465218"/>
            <a:ext cx="543740" cy="68480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宋体" panose="02010600030101010101" pitchFamily="2" charset="-122"/>
                <a:ea typeface="GBK_S" panose="03000509000000000000" pitchFamily="65" charset="-122"/>
                <a:cs typeface="宋体-方正超大字符集" panose="03000509000000000000" pitchFamily="65" charset="-122"/>
              </a:rPr>
              <a:t>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663952" y="1476147"/>
            <a:ext cx="2874334" cy="25968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起义受挫：毛泽东率领起义部队向敌人统治力量薄弱的山区进军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8982306" y="1816425"/>
            <a:ext cx="2874334" cy="195450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三湾改编：从组织上确立了党对军队的领导</a:t>
            </a:r>
            <a:endParaRPr lang="zh-CN" altLang="en-US" sz="2800"/>
          </a:p>
        </p:txBody>
      </p:sp>
      <p:sp>
        <p:nvSpPr>
          <p:cNvPr id="21" name="矩形 20"/>
          <p:cNvSpPr/>
          <p:nvPr/>
        </p:nvSpPr>
        <p:spPr>
          <a:xfrm>
            <a:off x="8472264" y="2465218"/>
            <a:ext cx="543740" cy="68480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宋体" panose="02010600030101010101" pitchFamily="2" charset="-122"/>
                <a:ea typeface="GBK_S" panose="03000509000000000000" pitchFamily="65" charset="-122"/>
                <a:cs typeface="宋体-方正超大字符集" panose="03000509000000000000" pitchFamily="65" charset="-122"/>
              </a:rPr>
              <a:t>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0740724" y="4167186"/>
            <a:ext cx="902811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井冈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568948" y="4950221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山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45851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260922"/>
              </p:ext>
            </p:extLst>
          </p:nvPr>
        </p:nvGraphicFramePr>
        <p:xfrm>
          <a:off x="335361" y="1501524"/>
          <a:ext cx="11521279" cy="3259832"/>
        </p:xfrm>
        <a:graphic>
          <a:graphicData uri="http://schemas.openxmlformats.org/drawingml/2006/table">
            <a:tbl>
              <a:tblPr/>
              <a:tblGrid>
                <a:gridCol w="13681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0730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03933">
                <a:tc row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井冈山会师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1928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月，朱德、毛泽东率军会师井冈山，合编为</a:t>
                      </a:r>
                      <a:r>
                        <a:rPr lang="en-US" alt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</a:t>
                      </a: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______</a:t>
                      </a:r>
                      <a:r>
                        <a:rPr lang="en-US" alt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_________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，朱德任军长，毛泽东任党代表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196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开辟了农村包围城市、武装夺取政权道路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03933"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井冈山精神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坚定不移的革命信念，坚持党的绝对领导，密切联系人民群众的思想作风，一切从实际出发的思想路线，艰苦奋斗的作风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2927648" y="2078954"/>
            <a:ext cx="2698175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工农红军第四军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845609" y="1582893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中国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39715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5360" y="125685"/>
            <a:ext cx="11305256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工农武装割据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(5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考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)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440876"/>
              </p:ext>
            </p:extLst>
          </p:nvPr>
        </p:nvGraphicFramePr>
        <p:xfrm>
          <a:off x="416369" y="917773"/>
          <a:ext cx="11359262" cy="5600700"/>
        </p:xfrm>
        <a:graphic>
          <a:graphicData uri="http://schemas.openxmlformats.org/drawingml/2006/table">
            <a:tbl>
              <a:tblPr/>
              <a:tblGrid>
                <a:gridCol w="9901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69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639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开始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pc="-30" baseline="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毛泽东率领工农革命军在井冈山打土豪，分田地，建立革命政权，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开展土地革命和游击战争，创造了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8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       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的局面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6597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发展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(1)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古田会议：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1929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12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月召开，确立了</a:t>
                      </a:r>
                      <a:r>
                        <a:rPr lang="en-US" altLang="zh-CN" sz="28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                     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的原则。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(2)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根据地壮大：到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1930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年，全国各地创建了大小十几块革命根据地，其中，中央革命根据地面积最大。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(3)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成立政府：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1931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年冬，</a:t>
                      </a:r>
                      <a:r>
                        <a:rPr lang="en-US" altLang="zh-CN" sz="28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               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临时中央政府成立，定都瑞金，</a:t>
                      </a:r>
                      <a:r>
                        <a:rPr lang="en-US" altLang="zh-CN" sz="28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当选为中央执行委员会主席和中央执行委员会人民委员会主席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3" name="矩形 12"/>
          <p:cNvSpPr/>
          <p:nvPr/>
        </p:nvSpPr>
        <p:spPr>
          <a:xfrm>
            <a:off x="7249078" y="1475731"/>
            <a:ext cx="2339102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工农武装割据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761237" y="2088007"/>
            <a:ext cx="3416320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思想建党、政治建军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447928" y="4655960"/>
            <a:ext cx="3057247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中华苏维埃共和国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321948" y="5304448"/>
            <a:ext cx="1261884" cy="6629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毛泽东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87795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698104" y="1040449"/>
            <a:ext cx="10795793" cy="11467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40000"/>
              </a:lnSpc>
            </a:pPr>
            <a:r>
              <a:rPr lang="en-US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2022</a:t>
            </a:r>
            <a:r>
              <a:rPr lang="zh-CN" altLang="zh-CN" sz="2600" kern="100">
                <a:solidFill>
                  <a:srgbClr val="0070C0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版课程标准：认识遵义会议在中国革命史上的地位；通过了解长征途中红军爬雪山过草地等艰难历程的史事，感悟长征精神。</a:t>
            </a:r>
          </a:p>
        </p:txBody>
      </p:sp>
      <p:sp>
        <p:nvSpPr>
          <p:cNvPr id="16" name="矩形 15"/>
          <p:cNvSpPr/>
          <p:nvPr/>
        </p:nvSpPr>
        <p:spPr>
          <a:xfrm>
            <a:off x="263353" y="106951"/>
            <a:ext cx="11928648" cy="651711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alpha val="0"/>
                </a:schemeClr>
              </a:gs>
              <a:gs pos="100000">
                <a:schemeClr val="bg2">
                  <a:lumMod val="9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Rechteck"/>
          <p:cNvSpPr/>
          <p:nvPr/>
        </p:nvSpPr>
        <p:spPr>
          <a:xfrm>
            <a:off x="-13718" y="168545"/>
            <a:ext cx="12205718" cy="50622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496577" y="175434"/>
            <a:ext cx="4561911" cy="523220"/>
            <a:chOff x="5439938" y="460736"/>
            <a:chExt cx="4561911" cy="523220"/>
          </a:xfrm>
        </p:grpSpPr>
        <p:sp>
          <p:nvSpPr>
            <p:cNvPr id="25" name="矩形 24"/>
            <p:cNvSpPr/>
            <p:nvPr/>
          </p:nvSpPr>
          <p:spPr>
            <a:xfrm>
              <a:off x="5439938" y="639588"/>
              <a:ext cx="144016" cy="1440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5667008" y="460736"/>
              <a:ext cx="4334841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考点</a:t>
              </a:r>
              <a:r>
                <a:rPr lang="en-US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3</a:t>
              </a:r>
              <a:r>
                <a:rPr lang="zh-CN" altLang="zh-CN" sz="2800" kern="100">
                  <a:solidFill>
                    <a:schemeClr val="bg1"/>
                  </a:solidFill>
                  <a:latin typeface="方正大黑简体" panose="03000509000000000000" pitchFamily="65" charset="-122"/>
                  <a:ea typeface="方正大黑简体" panose="03000509000000000000" pitchFamily="65" charset="-122"/>
                  <a:cs typeface="Times New Roman" panose="02020603050405020304" pitchFamily="18" charset="0"/>
                </a:rPr>
                <a:t>　中国工农红军长征</a:t>
              </a:r>
            </a:p>
          </p:txBody>
        </p:sp>
      </p:grpSp>
      <p:cxnSp>
        <p:nvCxnSpPr>
          <p:cNvPr id="27" name="直接连接符 26"/>
          <p:cNvCxnSpPr/>
          <p:nvPr/>
        </p:nvCxnSpPr>
        <p:spPr>
          <a:xfrm flipH="1">
            <a:off x="191344" y="87644"/>
            <a:ext cx="0" cy="698050"/>
          </a:xfrm>
          <a:prstGeom prst="line">
            <a:avLst/>
          </a:prstGeom>
          <a:ln w="38100">
            <a:solidFill>
              <a:srgbClr val="DDD9C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矩形 27"/>
          <p:cNvSpPr/>
          <p:nvPr/>
        </p:nvSpPr>
        <p:spPr>
          <a:xfrm>
            <a:off x="485438" y="963038"/>
            <a:ext cx="11221124" cy="1296144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443164" y="2448047"/>
            <a:ext cx="11263398" cy="42934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时间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：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1934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年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10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月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—1936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年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10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月。</a:t>
            </a:r>
            <a:endParaRPr lang="zh-CN" altLang="zh-CN" sz="26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2.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原因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：博古、李德等人在军事指挥上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“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左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”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的错误，使红军第</a:t>
            </a:r>
            <a:r>
              <a:rPr lang="en-US" altLang="zh-CN" sz="26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次反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“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围剿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”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失利。</a:t>
            </a:r>
            <a:endParaRPr lang="zh-CN" altLang="zh-CN" sz="26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3.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路线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：</a:t>
            </a:r>
            <a:r>
              <a:rPr lang="en-US" altLang="zh-CN" sz="26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出发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冲破封锁线、渡湘江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强渡乌江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攻克遵义，召开遵义会议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转折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)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四渡赤水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打乱敌人的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“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追剿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”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计划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)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巧过金沙江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跳出敌人包围圈</a:t>
            </a:r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)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强渡大渡河、飞夺</a:t>
            </a:r>
            <a:r>
              <a:rPr lang="en-US" altLang="zh-CN" sz="26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   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翻雪山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过草地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突破腊子口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吴起镇会师</a:t>
            </a:r>
            <a:r>
              <a:rPr lang="en-US" altLang="zh-CN" sz="2600" kern="100">
                <a:latin typeface="宋体" panose="02010600030101010101" pitchFamily="2" charset="-122"/>
                <a:ea typeface="等线" panose="020f0502020204030204"/>
                <a:cs typeface="Times New Roman" panose="02020603050405020304" pitchFamily="18" charset="0"/>
              </a:rPr>
              <a:t>→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红军三大主力</a:t>
            </a:r>
            <a:r>
              <a:rPr lang="en-US" altLang="zh-CN" sz="26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 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会师，长征胜利结束。</a:t>
            </a:r>
            <a:endParaRPr lang="zh-CN" altLang="zh-CN" sz="26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732196" y="2996952"/>
            <a:ext cx="518091" cy="6165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五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802679" y="4176239"/>
            <a:ext cx="851515" cy="6165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瑞金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214739" y="5364163"/>
            <a:ext cx="1184940" cy="6165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泸定桥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161778" y="5953583"/>
            <a:ext cx="851515" cy="61657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会宁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2198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335360" y="620688"/>
            <a:ext cx="2768707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kern="100">
                <a:latin typeface="Times New Roman" panose="02020603050405020304" pitchFamily="18" charset="0"/>
                <a:ea typeface="等线" panose="020f0502020204030204"/>
              </a:rPr>
              <a:t>4.</a:t>
            </a:r>
            <a:r>
              <a:rPr lang="zh-CN" altLang="zh-CN" sz="26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转折</a:t>
            </a:r>
            <a:r>
              <a:rPr lang="zh-CN" altLang="zh-CN" sz="26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：遵义会议</a:t>
            </a:r>
            <a:endParaRPr lang="zh-CN" altLang="en-US" sz="2600"/>
          </a:p>
        </p:txBody>
      </p:sp>
      <p:pic>
        <p:nvPicPr>
          <p:cNvPr id="13" name="Picture 2" descr="12-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95172" y="2573957"/>
            <a:ext cx="2372603" cy="1523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矩形 13"/>
          <p:cNvSpPr/>
          <p:nvPr/>
        </p:nvSpPr>
        <p:spPr>
          <a:xfrm>
            <a:off x="9311922" y="4241758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遵义会议会址</a:t>
            </a:r>
            <a:endParaRPr lang="zh-CN" altLang="en-US" sz="2800" b="1">
              <a:ea typeface="楷体" panose="02010609060101010101" pitchFamily="49" charset="-122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060599"/>
              </p:ext>
            </p:extLst>
          </p:nvPr>
        </p:nvGraphicFramePr>
        <p:xfrm>
          <a:off x="401293" y="1410424"/>
          <a:ext cx="11389414" cy="4531995"/>
        </p:xfrm>
        <a:graphic>
          <a:graphicData uri="http://schemas.openxmlformats.org/drawingml/2006/table">
            <a:tbl>
              <a:tblPr/>
              <a:tblGrid>
                <a:gridCol w="10584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21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598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4406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983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19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1935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月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贵州遵义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875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纠正博古等人在军事上和组织上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的错误，肯定了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的正确军事主张，增选毛泽东为中央政治局常委，取消博古、李德的军事最高指挥权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49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开始确立以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为主要代表的马克思主义正确路线在中共中央的领导地位；在极其危急的情况下，挽救了党，挽救了红军，挽救了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，是中国共产党历史上一个</a:t>
                      </a:r>
                      <a:r>
                        <a:rPr lang="en-US" altLang="zh-CN" sz="2600" u="sng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                  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的转折点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6528048" y="2031626"/>
            <a:ext cx="518091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左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264870" y="2608747"/>
            <a:ext cx="1184940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毛泽东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251476" y="3798093"/>
            <a:ext cx="1184940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毛泽东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176645" y="4988577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中国革命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232845" y="5573694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生死攸关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7284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/>
      <p:bldP spid="17" grpId="0"/>
      <p:bldP spid="18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80625" y="1549833"/>
            <a:ext cx="11331999" cy="19511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5.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意义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：红军长征的胜利，粉碎了</a:t>
            </a:r>
            <a:r>
              <a:rPr lang="en-US" altLang="zh-CN" sz="28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              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消灭红军的企图，保存了党和红军的基干力量，使中国革命转危为安，红军长征播下了革命种子，铸就了</a:t>
            </a:r>
            <a:r>
              <a:rPr lang="en-US" altLang="zh-CN" sz="2800" u="sng" kern="100">
                <a:solidFill>
                  <a:srgbClr val="C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精神，打开了中国革命的新局面。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764888" y="1639947"/>
            <a:ext cx="218521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国民党反动派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292157" y="2927038"/>
            <a:ext cx="851515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kern="100">
                <a:solidFill>
                  <a:srgbClr val="C0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长征</a:t>
            </a:r>
            <a:endParaRPr lang="zh-CN" altLang="en-US" sz="2600" kern="100">
              <a:solidFill>
                <a:srgbClr val="C0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157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363716" y="605716"/>
            <a:ext cx="11464568" cy="4695492"/>
          </a:xfrm>
          <a:prstGeom prst="roundRect">
            <a:avLst>
              <a:gd name="adj" fmla="val 2778"/>
            </a:avLst>
          </a:prstGeom>
          <a:solidFill>
            <a:srgbClr val="F0EEE4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同侧圆角矩形 5">
            <a:extLst>
              <a:ext uri="{FF2B5EF4-FFF2-40B4-BE49-F238E27FC236}">
                <a16:creationId xmlns:a16="http://schemas.microsoft.com/office/drawing/2014/main" id="{3C14B120-1A15-894D-BCBE-628939CBD189}"/>
              </a:ext>
            </a:extLst>
          </p:cNvPr>
          <p:cNvSpPr/>
          <p:nvPr/>
        </p:nvSpPr>
        <p:spPr>
          <a:xfrm rot="5400000">
            <a:off x="541016" y="-242590"/>
            <a:ext cx="535820" cy="1617851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CB5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" name="Rechteck"/>
          <p:cNvSpPr/>
          <p:nvPr/>
        </p:nvSpPr>
        <p:spPr>
          <a:xfrm>
            <a:off x="1" y="1"/>
            <a:ext cx="1617852" cy="83424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0A9BA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0A9BA0"/>
              </a:solidFill>
              <a:cs typeface="+mn-ea"/>
              <a:sym typeface="+mn-lt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81819" y="241598"/>
            <a:ext cx="1313180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>
                <a:solidFill>
                  <a:schemeClr val="bg1"/>
                </a:solidFill>
                <a:latin typeface="方正华隶简体" panose="03000509000000000000" pitchFamily="65" charset="-122"/>
                <a:ea typeface="方正华隶简体" panose="03000509000000000000" pitchFamily="65" charset="-122"/>
              </a:rPr>
              <a:t>拓展延伸</a:t>
            </a:r>
            <a:endParaRPr lang="zh-CN" altLang="en-US" sz="2200">
              <a:solidFill>
                <a:schemeClr val="bg1"/>
              </a:solidFill>
              <a:latin typeface="方正华隶简体" panose="03000509000000000000" pitchFamily="65" charset="-122"/>
              <a:ea typeface="方正华隶简体" panose="03000509000000000000" pitchFamily="65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49260" y="1124744"/>
            <a:ext cx="10603324" cy="3869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长征精神：把全国人民和中华民族的根本利益看得高于一切，坚定革命的理想和信念，坚信正义事业必然胜利的精神；为了救国救民，不怕任何艰难险阻，不惜付出一切牺牲的精神；坚持独立自主、实事求是，一切从实际出发的精神；顾全大局、严守纪律、紧密团结的精神；紧紧依靠人民群众，同人民群众生死相依、患难与共、艰苦奋斗的精神。</a:t>
            </a:r>
            <a:endParaRPr lang="zh-CN" altLang="zh-CN" sz="2800" kern="100">
              <a:solidFill>
                <a:schemeClr val="accent2">
                  <a:lumMod val="50000"/>
                </a:schemeClr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574445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0" y="0"/>
            <a:ext cx="12189600" cy="6858000"/>
          </a:xfrm>
          <a:prstGeom prst="rect">
            <a:avLst/>
          </a:prstGeom>
          <a:blipFill dpi="0" rotWithShape="1">
            <a:blip r:embed="rId2">
              <a:alphaModFix amt="40000"/>
            </a:blip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623392" y="1772816"/>
            <a:ext cx="11017224" cy="288032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540183" y="2612364"/>
            <a:ext cx="60485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>
                <a:ln w="28575">
                  <a:noFill/>
                </a:ln>
                <a:solidFill>
                  <a:srgbClr val="872A31"/>
                </a:solidFill>
                <a:latin typeface="方正大黑_GBK" panose="03000509000000000000" pitchFamily="65" charset="-122"/>
                <a:ea typeface="方正大黑_GBK" panose="03000509000000000000" pitchFamily="65" charset="-122"/>
              </a:rPr>
              <a:t>高频考点</a:t>
            </a:r>
            <a:endParaRPr lang="zh-CN" altLang="en-US" sz="8800">
              <a:ln w="28575">
                <a:noFill/>
              </a:ln>
              <a:solidFill>
                <a:srgbClr val="872A31"/>
              </a:solidFill>
              <a:latin typeface="方正大黑_GBK" panose="03000509000000000000" pitchFamily="65" charset="-122"/>
              <a:ea typeface="方正大黑_GBK" panose="03000509000000000000" pitchFamily="65" charset="-122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A1C069DB-73FB-4306-83D6-7AA10B7F15DF}"/>
              </a:ext>
            </a:extLst>
          </p:cNvPr>
          <p:cNvSpPr/>
          <p:nvPr/>
        </p:nvSpPr>
        <p:spPr>
          <a:xfrm>
            <a:off x="0" y="2060848"/>
            <a:ext cx="3791744" cy="2736304"/>
          </a:xfrm>
          <a:prstGeom prst="rect">
            <a:avLst/>
          </a:prstGeom>
          <a:noFill/>
          <a:ln w="19050">
            <a:solidFill>
              <a:srgbClr val="95373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87278D21-3067-4C0B-943D-D54DE1293836}"/>
              </a:ext>
            </a:extLst>
          </p:cNvPr>
          <p:cNvSpPr/>
          <p:nvPr/>
        </p:nvSpPr>
        <p:spPr>
          <a:xfrm>
            <a:off x="961409" y="2289718"/>
            <a:ext cx="2470295" cy="2292915"/>
          </a:xfrm>
          <a:prstGeom prst="rect">
            <a:avLst/>
          </a:prstGeom>
          <a:solidFill>
            <a:srgbClr val="872A31">
              <a:alpha val="50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022464" y="2612364"/>
            <a:ext cx="23903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spc="600">
                <a:ln w="15875">
                  <a:noFill/>
                </a:ln>
                <a:solidFill>
                  <a:schemeClr val="bg1">
                    <a:lumMod val="85000"/>
                  </a:schemeClr>
                </a:solidFill>
                <a:latin typeface="+mn-ea"/>
              </a:rPr>
              <a:t>探究</a:t>
            </a:r>
            <a:endParaRPr lang="zh-CN" altLang="en-US" sz="8000" spc="600">
              <a:ln w="15875">
                <a:noFill/>
              </a:ln>
              <a:solidFill>
                <a:schemeClr val="bg1">
                  <a:lumMod val="85000"/>
                </a:schemeClr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92247587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90000" y="783754"/>
            <a:ext cx="1141200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自从有了中国共产党，中国革命的面貌就焕然一新了。根据国情，因地制宜地开展革命斗争是我党的成功经验。阅读材料，完成下列问题。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材料一　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1921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年时的中共一大会址处于法租界新辟区域的边缘地带。会场南面不远处便是农田；中共二大会址，正好处于公共租界与法租界交界线上。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r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——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摘编自熊月之《上海城市的国际性与</a:t>
            </a:r>
            <a:endParaRPr lang="en-US" altLang="zh-CN" sz="2800" kern="100">
              <a:latin typeface="Times New Roman" panose="02020603050405020304" pitchFamily="18" charset="0"/>
              <a:ea typeface="等线" panose="020f0502020204030204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中共的创立及早期发展》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390000" y="5355549"/>
            <a:ext cx="11412000" cy="656846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等线" panose="020f0502020204030204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f0502020204030204"/>
                <a:cs typeface="Times New Roman" panose="02020603050405020304" pitchFamily="18" charset="0"/>
              </a:rPr>
              <a:t>根据材料一，概括指出中共一大、二大的选址特点。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390000" y="6102821"/>
            <a:ext cx="11412000" cy="6578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提示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选址特点：在租界新辟区域或租界交界处。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63353" y="106951"/>
            <a:ext cx="11928648" cy="651711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alpha val="0"/>
                </a:schemeClr>
              </a:gs>
              <a:gs pos="100000">
                <a:schemeClr val="bg2">
                  <a:lumMod val="9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Rechteck"/>
          <p:cNvSpPr/>
          <p:nvPr/>
        </p:nvSpPr>
        <p:spPr>
          <a:xfrm>
            <a:off x="-13717" y="168545"/>
            <a:ext cx="1717230" cy="50622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miter lim="400000"/>
          </a:ln>
        </p:spPr>
        <p:txBody>
          <a:bodyPr lIns="25400" tIns="25400" rIns="25400" bIns="254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12750" hangingPunct="0">
              <a:defRPr sz="3200" spc="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496577" y="175434"/>
            <a:ext cx="1078585" cy="492443"/>
            <a:chOff x="5439938" y="460736"/>
            <a:chExt cx="1078585" cy="492443"/>
          </a:xfrm>
        </p:grpSpPr>
        <p:sp>
          <p:nvSpPr>
            <p:cNvPr id="17" name="矩形 16"/>
            <p:cNvSpPr/>
            <p:nvPr/>
          </p:nvSpPr>
          <p:spPr>
            <a:xfrm>
              <a:off x="5439938" y="639588"/>
              <a:ext cx="144016" cy="1440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/>
          </p:nvSpPr>
          <p:spPr>
            <a:xfrm>
              <a:off x="5667008" y="460736"/>
              <a:ext cx="851515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600" b="1">
                  <a:solidFill>
                    <a:schemeClr val="bg1"/>
                  </a:solidFill>
                </a:rPr>
                <a:t>探究</a:t>
              </a:r>
              <a:endParaRPr lang="zh-CN" altLang="en-US" sz="2600" b="1">
                <a:solidFill>
                  <a:schemeClr val="bg1"/>
                </a:solidFill>
              </a:endParaRPr>
            </a:p>
          </p:txBody>
        </p:sp>
      </p:grpSp>
      <p:cxnSp>
        <p:nvCxnSpPr>
          <p:cNvPr id="19" name="直接连接符 18"/>
          <p:cNvCxnSpPr/>
          <p:nvPr/>
        </p:nvCxnSpPr>
        <p:spPr>
          <a:xfrm flipH="1">
            <a:off x="191344" y="87644"/>
            <a:ext cx="0" cy="69805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1775521" y="150426"/>
            <a:ext cx="1002647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 sz="2800" b="1" kern="1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中国农村革命根据地</a:t>
            </a:r>
          </a:p>
        </p:txBody>
      </p:sp>
    </p:spTree>
    <p:extLst>
      <p:ext uri="{BB962C8B-B14F-4D97-AF65-F5344CB8AC3E}">
        <p14:creationId xmlns:p14="http://schemas.microsoft.com/office/powerpoint/2010/main" val="38595958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https://d.book118.com/238060024017006036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haoqing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演示文稿1" id="{93839E16-1218-4D33-878B-398FF0D34803}" vid="{3150DE73-8EBB-4C95-9D95-914E3E908A2E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24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43">
      <vt:lpstr>Arial</vt:lpstr>
      <vt:lpstr>Calibri</vt:lpstr>
      <vt:lpstr>微软雅黑</vt:lpstr>
      <vt:lpstr>方正大黑_GBK</vt:lpstr>
      <vt:lpstr>仿宋_GB2312</vt:lpstr>
      <vt:lpstr>Times New Roman</vt:lpstr>
      <vt:lpstr>宋体</vt:lpstr>
      <vt:lpstr>Courier New</vt:lpstr>
      <vt:lpstr>Helvetica Light</vt:lpstr>
      <vt:lpstr>方正大黑简体</vt:lpstr>
      <vt:lpstr>楷体_GB2312</vt:lpstr>
      <vt:lpstr>等线</vt:lpstr>
      <vt:lpstr>黑体</vt:lpstr>
      <vt:lpstr>等线 Light</vt:lpstr>
      <vt:lpstr>楷体</vt:lpstr>
      <vt:lpstr>方正华隶简体</vt:lpstr>
      <vt:lpstr>GBK_S</vt:lpstr>
      <vt:lpstr>宋体-方正超大字符集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2024-09-15T06:30:38.835</cp:lastPrinted>
  <dcterms:created xsi:type="dcterms:W3CDTF">2024-09-14T22:30:38Z</dcterms:created>
  <dcterms:modified xsi:type="dcterms:W3CDTF">2024-09-14T22:30:40Z</dcterms:modified>
</cp:coreProperties>
</file>