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F55B8C-49F7-4D48-AF89-82C44DA0C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85E5BC-39ED-4582-B39C-72352704F9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585CF5-D4FE-4FDF-82D5-A9505B1D0D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0D88D4-50C4-437A-8739-DAF1073183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5ADE8E-145A-4682-BD7D-8A67F5B8EA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0EDAF3-352B-42CD-8752-6D18D93F76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680D13-A7CF-4441-9FD6-65689D3A71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6CA800-65DE-4946-AB0F-5A45D6FDCA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9483C8-60E1-43CE-B2CF-6DF2D187D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A3116D-C8C6-46FA-B9EE-2B08B7298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93D37F-98CE-46B0-8936-6625C7A41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0206312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2024-01-24</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卓越农林人才培养计划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卓越农林人才培养目标与定位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卓越农林人才培养内容与措施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卓越农林人才培养实施路径与策略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卓越农林人才培养质量评价与保障</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卓越农林人才培养计划预期成果与影响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应对全球农业挑战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随着全球气候变化和粮食安全问题日益严峻，培养具备创新能力和国际视野的农林人才对于应对全球农业挑战具有重要意义。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推动农业现代化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农林人才是推动农业现代化的重要力量，通过培养卓越农林人才，可以推动农业科技创新和产业升级，提高农业生产效率和质量。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促进乡村振兴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实施卓越农林人才培养计划，可以为乡村振兴提供强有力的人才支撑，推动乡村经济、文化、生态等全面发展。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国际化程度不够</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随着全球化进程的加速，农林业的国际化合作与交流日益频繁。然而，我国农林人才的国际化程度相对较低，缺乏参与国际竞争与合作的能力。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培养数量不足</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当前，我国农林人才培养数量相对较少，难以满足农业现代化和乡村振兴的需求。</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培养质量有待提高</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部分农林院校存在师资力量薄弱、实践教学不足等问题，导致农林人才培养质量有待提高。</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人才流失严重</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由于农林行业工作条件相对艰苦，部分优秀农林人才选择转行或流失到其他行业，加剧了农林人才短缺的问题。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农林人才培养现状与挑战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卓越农林人才培养目标与定位</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培养目标</a:t>
              </a:r>
            </a:p>
          </p:txBody>
        </p:sp>
      </p:grpSp>
      <p:grpSp>
        <p:nvGrpSpPr>
          <p:cNvPr id="25" name="Group 25"/>
          <p:cNvGrpSpPr/>
          <p:nvPr/>
        </p:nvGrpSpPr>
        <p:grpSpPr>
          <a:xfrm>
            <a:off x="2005013" y="2780824"/>
            <a:ext cx="2267763" cy="1552257"/>
            <a:chOff x="2005013" y="2780824"/>
            <a:chExt cx="2267763" cy="1552257"/>
          </a:xfrm>
        </p:grpSpPr>
        <p:sp>
          <p:nvSpPr>
            <p:cNvPr id="26" name="TextBox 26"/>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培养具备现代农林科技知识、创新能力和实践能力的卓越农林人才。</a:t>
              </a:r>
            </a:p>
          </p:txBody>
        </p:sp>
      </p:grpSp>
      <p:grpSp>
        <p:nvGrpSpPr>
          <p:cNvPr id="27" name="Group 27"/>
          <p:cNvGrpSpPr/>
          <p:nvPr/>
        </p:nvGrpSpPr>
        <p:grpSpPr>
          <a:xfrm>
            <a:off x="5850265" y="2780824"/>
            <a:ext cx="2267763" cy="1552257"/>
            <a:chOff x="5850265" y="2780824"/>
            <a:chExt cx="2267763" cy="1552257"/>
          </a:xfrm>
        </p:grpSpPr>
        <p:sp>
          <p:nvSpPr>
            <p:cNvPr id="28" name="TextBox 28"/>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培养具有国际视野、能够参与国际竞争与合作的农林人才。</a:t>
              </a:r>
            </a:p>
          </p:txBody>
        </p:sp>
      </p:grpSp>
      <p:grpSp>
        <p:nvGrpSpPr>
          <p:cNvPr id="29" name="Group 29"/>
          <p:cNvGrpSpPr/>
          <p:nvPr/>
        </p:nvGrpSpPr>
        <p:grpSpPr>
          <a:xfrm>
            <a:off x="9743259" y="2780824"/>
            <a:ext cx="2267763" cy="1552257"/>
            <a:chOff x="9743259" y="2780824"/>
            <a:chExt cx="2267763" cy="1552257"/>
          </a:xfrm>
        </p:grpSpPr>
        <p:sp>
          <p:nvSpPr>
            <p:cNvPr id="30" name="TextBox 30"/>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培养具备良好职业道德、社会责任感和可持续发展意识的农林人才。</a:t>
              </a:r>
            </a:p>
          </p:txBody>
        </p:sp>
      </p:gr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突出实践能力和创新创业精神培养，强化实践教学和产学研合作教育，提高学生综合素质和就业竞争力。</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注重学科交叉融合，鼓励学生跨学科选修课程，拓宽知识面和视野，培养多元化、综合性农林人才。</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8868" r="886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立足于国家重大战略需求和现代农业、林业发展需求，培养高层次、复合型、创新型农林人才。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卓越农林人才培养内容与措施</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推进课程教学内容更新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及时将农林领域的新知识、新技术、新成果引入课程教学内容，保持课程内容的先进性和时效性。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构建以能力培养为核心的课程体系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围绕农林人才培养目标，优化课程设置，加强课程整合，形成模块化、层次化的课程体系。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强化实践教学环节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加大实践教学比重，增设实验、实训、课程设计等实践教学环节，培养学生实践能力和创新精神。</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课程体系建设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推进产学研合作育人</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深化与农林企业和科研院所的合作，共同建设实践教学基地，开展产学研合作项目，提升学生实践能力和职业素养。</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创新实践教学模式</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鼓励教师开展探究性实验、创新性实训等实践教学模式的改革与探索，激发学生实践兴趣和创新潜能。</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加强校内实践教学基地建设</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加大投入力度，完善校内实践教学基地设施，提高基地使用效率和管理水平。</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实践教学改革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健全教师培养和激励机制</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完善教师职业发展和激励机制，加强教师教学能力培训和学术素养提升，激发教师教学科研活力。</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推进教师分类管理</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实施教师分类管理制度，明确各类教师岗位职责和聘任条件，优化教师队伍结构。</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加强高层次人才引进</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加大高层次人才引进力度，引进一批具有国际视野和学术影响力的领军人才和优秀团队。</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24183" r="24183"/>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师资队伍优化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167" r="221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拓展国际交流渠道</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积极与国外高水平大学、科研机构建立合作关系，开展学生交换、教师互访、科研合作等交流活动。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提升国际化办学水平</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引进国际优质教育资源，推动中外合作办学项目和国际化课程建设，提高学生国际视野和跨文化交流能力。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加强国际科研合作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鼓励教师参与国际科研合作项目，提升学校在国际学术领域的影响力和竞争力。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国际交流与合作加强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https://d.book118.com/238102063127006043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2024-09-23T14:51:43.454</cp:lastPrinted>
  <dcterms:created xsi:type="dcterms:W3CDTF">2024-09-23T06:51:43Z</dcterms:created>
  <dcterms:modified xsi:type="dcterms:W3CDTF">2024-09-23T06:51:45Z</dcterms:modified>
</cp:coreProperties>
</file>