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0693400" cy="756285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A35C8-799C-42FC-9C42-4A4954A9B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A656B-D395-423F-99D0-4CCB80D76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DF93B-7270-4EFB-AD1B-AA7E8B82D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A1F8C-DDD9-4B3E-A0D3-6EB477BE9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D62FEE-3DF9-402F-A332-01805046E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D03B93-47F8-4D30-AD34-90DD837B8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4BA24A-1930-4C8A-950C-A792D6CBE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87967-9FAA-4940-B4E4-754952622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83BC5-4D97-4812-A60A-7DF160C17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5444C-47A2-44A5-8BE3-95A354DCE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A32CF-E07E-4FE6-86D5-4CF44D6D8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file:///D:\qq&#25991;&#20214;\712321467\Image\C2C\Image2\%7b75232B38-A165-1FB7-499C-2E1C792CACB5%7d.png" TargetMode="External" /><Relationship Id="rId3" Type="http://schemas.openxmlformats.org/officeDocument/2006/relationships/image" Target="../media/image1.png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7.png" /><Relationship Id="rId4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Relationship Id="rId3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0603610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 title=""/>
          <p:cNvSpPr/>
          <p:nvPr/>
        </p:nvSpPr>
        <p:spPr>
          <a:xfrm>
            <a:off x="1460529" y="2624346"/>
            <a:ext cx="7715884" cy="1054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en-US" altLang="en-US" sz="100"/>
          </a:p>
          <a:p>
            <a:pPr algn="r" rtl="0" eaLnBrk="0">
              <a:lnSpc>
                <a:spcPct val="96000"/>
              </a:lnSpc>
            </a:pPr>
            <a:r>
              <a:rPr sz="6500" kern="0" spc="-46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根</a:t>
            </a:r>
            <a:r>
              <a:rPr sz="6500" kern="0" spc="197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6500" kern="0" spc="-46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本</a:t>
            </a:r>
            <a:r>
              <a:rPr sz="6500" kern="0" spc="118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6500" kern="0" spc="-45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政</a:t>
            </a:r>
            <a:r>
              <a:rPr sz="6500" kern="0" spc="120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6500" kern="0" spc="-45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治</a:t>
            </a:r>
            <a:r>
              <a:rPr sz="6500" kern="0" spc="129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7000" kern="0" spc="-45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制</a:t>
            </a:r>
            <a:r>
              <a:rPr sz="7000" kern="0" spc="147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6500" kern="0" spc="-31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度</a:t>
            </a:r>
            <a:endParaRPr lang="en-US" altLang="en-US" sz="6500" kern="0" spc="-310">
              <a:solidFill>
                <a:srgbClr val="FF0000">
                  <a:alpha val="100000"/>
                </a:srgbClr>
              </a:solidFill>
              <a:latin typeface="SimHei"/>
              <a:ea typeface="SimHei"/>
              <a:cs typeface="SimHei"/>
            </a:endParaRPr>
          </a:p>
        </p:txBody>
      </p:sp>
      <p:sp>
        <p:nvSpPr>
          <p:cNvPr id="6" name="textbox 6" title=""/>
          <p:cNvSpPr/>
          <p:nvPr/>
        </p:nvSpPr>
        <p:spPr>
          <a:xfrm>
            <a:off x="7332451" y="6690987"/>
            <a:ext cx="784859" cy="1416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800" i="1" kern="0" spc="-5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解人民大团结万装</a:t>
            </a:r>
            <a:endParaRPr lang="en-US" altLang="en-US" sz="8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62987" y="5854704"/>
            <a:ext cx="1587435" cy="1346187"/>
          </a:xfrm>
          <a:prstGeom prst="rect">
            <a:avLst/>
          </a:prstGeom>
        </p:spPr>
      </p:pic>
      <p:sp>
        <p:nvSpPr>
          <p:cNvPr id="10" name="textbox 10" title=""/>
          <p:cNvSpPr/>
          <p:nvPr/>
        </p:nvSpPr>
        <p:spPr>
          <a:xfrm>
            <a:off x="762036" y="896218"/>
            <a:ext cx="8693150" cy="5105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2804160" algn="l" rtl="0" eaLnBrk="0">
              <a:lnSpc>
                <a:spcPct val="97000"/>
              </a:lnSpc>
            </a:pPr>
            <a:r>
              <a:rPr sz="5600" b="1" kern="0" spc="-470"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学</a:t>
            </a:r>
            <a:r>
              <a:rPr sz="5600" kern="0" spc="300"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5600" b="1" kern="0" spc="-470"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习</a:t>
            </a:r>
            <a:r>
              <a:rPr sz="5600" kern="0" spc="400"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5600" b="1" kern="0" spc="-470"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</a:t>
            </a:r>
            <a:r>
              <a:rPr sz="5600" kern="0" spc="-410"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5600" b="1" kern="0" spc="-470"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标</a:t>
            </a:r>
            <a:endParaRPr lang="en-US" altLang="en-US" sz="5600"/>
          </a:p>
          <a:p>
            <a:pPr algn="l" rtl="0" eaLnBrk="0">
              <a:lnSpc>
                <a:spcPct val="199000"/>
              </a:lnSpc>
            </a:pPr>
            <a:endParaRPr lang="en-US" altLang="en-US" sz="1000"/>
          </a:p>
          <a:p>
            <a:pPr marL="1402715" algn="l" rtl="0" eaLnBrk="0">
              <a:lnSpc>
                <a:spcPct val="96000"/>
              </a:lnSpc>
              <a:spcBef>
                <a:spcPts val="1060"/>
              </a:spcBef>
            </a:pPr>
            <a:r>
              <a:rPr sz="3500" b="1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1.知道人民代表大会制度的地位、</a:t>
            </a:r>
            <a:endParaRPr lang="en-US" altLang="en-US" sz="3500"/>
          </a:p>
          <a:p>
            <a:pPr algn="l" rtl="0" eaLnBrk="0">
              <a:lnSpc>
                <a:spcPct val="104000"/>
              </a:lnSpc>
            </a:pPr>
            <a:endParaRPr lang="en-US" altLang="en-US" sz="1000"/>
          </a:p>
          <a:p>
            <a:pPr algn="r" rtl="0" eaLnBrk="0">
              <a:lnSpc>
                <a:spcPct val="92000"/>
              </a:lnSpc>
              <a:spcBef>
                <a:spcPts val="1060"/>
              </a:spcBef>
            </a:pPr>
            <a:r>
              <a:rPr sz="35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基本内容；知道人大代表的职权和义务</a:t>
            </a:r>
            <a:r>
              <a:rPr sz="3500" kern="0" spc="-25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en-US" altLang="en-US" sz="3500"/>
          </a:p>
          <a:p>
            <a:pPr algn="l" rtl="0" eaLnBrk="0">
              <a:lnSpc>
                <a:spcPct val="136000"/>
              </a:lnSpc>
            </a:pPr>
            <a:endParaRPr lang="en-US" altLang="en-US" sz="1000"/>
          </a:p>
          <a:p>
            <a:pPr marL="1402715" algn="l" rtl="0" eaLnBrk="0">
              <a:lnSpc>
                <a:spcPct val="92000"/>
              </a:lnSpc>
              <a:spcBef>
                <a:spcPts val="1055"/>
              </a:spcBef>
            </a:pPr>
            <a:r>
              <a:rPr sz="35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2.通过学习，认识到我国的根本政</a:t>
            </a:r>
            <a:endParaRPr lang="en-US" altLang="en-US" sz="3500"/>
          </a:p>
          <a:p>
            <a:pPr algn="l" rtl="0" eaLnBrk="0">
              <a:lnSpc>
                <a:spcPct val="145000"/>
              </a:lnSpc>
            </a:pPr>
            <a:endParaRPr lang="en-US" altLang="en-US" sz="1000"/>
          </a:p>
          <a:p>
            <a:pPr marL="565150" algn="l" rtl="0" eaLnBrk="0">
              <a:lnSpc>
                <a:spcPct val="96000"/>
              </a:lnSpc>
              <a:spcBef>
                <a:spcPts val="1055"/>
              </a:spcBef>
            </a:pPr>
            <a:r>
              <a:rPr sz="3500" b="1" kern="0" spc="-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治制度的优越性。</a:t>
            </a:r>
            <a:endParaRPr lang="en-US" altLang="en-US" sz="3500"/>
          </a:p>
          <a:p>
            <a:pPr algn="l" rtl="0" eaLnBrk="0">
              <a:lnSpc>
                <a:spcPct val="114000"/>
              </a:lnSpc>
            </a:pPr>
            <a:endParaRPr lang="en-US" altLang="en-US" sz="1000"/>
          </a:p>
          <a:p>
            <a:pPr algn="l" rtl="0" eaLnBrk="0">
              <a:lnSpc>
                <a:spcPct val="109000"/>
              </a:lnSpc>
            </a:pPr>
            <a:endParaRPr lang="en-US" altLang="en-US" sz="800"/>
          </a:p>
          <a:p>
            <a:pPr marL="12700" algn="l" rtl="0" eaLnBrk="0">
              <a:lnSpc>
                <a:spcPct val="96000"/>
              </a:lnSpc>
              <a:spcBef>
                <a:spcPts val="5"/>
              </a:spcBef>
              <a:tabLst>
                <a:tab pos="1402080"/>
              </a:tabLst>
            </a:pPr>
            <a:r>
              <a:rPr sz="3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3500" b="1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3.增强对国家根本政治制度的</a:t>
            </a:r>
            <a:r>
              <a:rPr sz="3500" b="1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热爱。</a:t>
            </a:r>
            <a:endParaRPr lang="en-US" altLang="en-US" sz="35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1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43953" y="5829293"/>
            <a:ext cx="1625503" cy="1390656"/>
          </a:xfrm>
          <a:prstGeom prst="rect">
            <a:avLst/>
          </a:prstGeom>
        </p:spPr>
      </p:pic>
      <p:pic>
        <p:nvPicPr>
          <p:cNvPr id="14" name="picture 14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55702" y="5149846"/>
            <a:ext cx="2825731" cy="2082808"/>
          </a:xfrm>
          <a:prstGeom prst="rect">
            <a:avLst/>
          </a:prstGeom>
        </p:spPr>
      </p:pic>
      <p:sp>
        <p:nvSpPr>
          <p:cNvPr id="16" name="textbox 16" title=""/>
          <p:cNvSpPr/>
          <p:nvPr/>
        </p:nvSpPr>
        <p:spPr>
          <a:xfrm>
            <a:off x="965211" y="900627"/>
            <a:ext cx="8373109" cy="5480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en-US" altLang="en-US" sz="100"/>
          </a:p>
          <a:p>
            <a:pPr marL="2916555" algn="l" rtl="0" eaLnBrk="0">
              <a:lnSpc>
                <a:spcPct val="95000"/>
              </a:lnSpc>
              <a:spcBef>
                <a:spcPct val="0"/>
              </a:spcBef>
            </a:pPr>
            <a:r>
              <a:rPr sz="4900" b="1" kern="0" spc="-390">
                <a:solidFill>
                  <a:srgbClr val="FD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</a:t>
            </a:r>
            <a:r>
              <a:rPr sz="4900" kern="0" spc="280">
                <a:solidFill>
                  <a:srgbClr val="FD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4900" b="1" kern="0" spc="-390">
                <a:solidFill>
                  <a:srgbClr val="FD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学</a:t>
            </a:r>
            <a:r>
              <a:rPr sz="4900" kern="0" spc="180">
                <a:solidFill>
                  <a:srgbClr val="FD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4900" b="1" kern="0" spc="-390">
                <a:solidFill>
                  <a:srgbClr val="FD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导</a:t>
            </a:r>
            <a:r>
              <a:rPr sz="4900" kern="0" spc="60">
                <a:solidFill>
                  <a:srgbClr val="FD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4900" b="1" kern="0" spc="-390">
                <a:solidFill>
                  <a:srgbClr val="FD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航</a:t>
            </a:r>
            <a:endParaRPr lang="en-US" altLang="en-US" sz="4900"/>
          </a:p>
          <a:p>
            <a:pPr marL="1358265" algn="l" rtl="0" eaLnBrk="0">
              <a:lnSpc>
                <a:spcPct val="86000"/>
              </a:lnSpc>
              <a:spcBef>
                <a:spcPts val="1905"/>
              </a:spcBef>
            </a:pPr>
            <a:r>
              <a:rPr sz="3400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请同学们认真阅读课本内容，思</a:t>
            </a:r>
            <a:r>
              <a:rPr sz="3400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考</a:t>
            </a:r>
            <a:endParaRPr lang="en-US" altLang="en-US" sz="3400"/>
          </a:p>
          <a:p>
            <a:pPr marL="457200" algn="l" rtl="0" eaLnBrk="0">
              <a:lnSpc>
                <a:spcPts val="5550"/>
              </a:lnSpc>
            </a:pPr>
            <a:r>
              <a:rPr sz="34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下列问题，并在课本上做标记。</a:t>
            </a:r>
            <a:endParaRPr lang="en-US" altLang="en-US" sz="34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marL="457200" algn="l" rtl="0" eaLnBrk="0">
              <a:lnSpc>
                <a:spcPct val="96000"/>
              </a:lnSpc>
              <a:spcBef>
                <a:spcPts val="900"/>
              </a:spcBef>
            </a:pPr>
            <a:r>
              <a:rPr sz="3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</a:t>
            </a:r>
            <a:r>
              <a:rPr sz="30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★人民代表大会制度的</a:t>
            </a:r>
            <a:r>
              <a:rPr sz="3000" b="1" kern="0" spc="11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地位</a:t>
            </a:r>
            <a:r>
              <a:rPr sz="30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</a:t>
            </a:r>
            <a:r>
              <a:rPr sz="3000" b="1" kern="0" spc="11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基</a:t>
            </a:r>
            <a:r>
              <a:rPr sz="3000" b="1" kern="0" spc="10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本内容</a:t>
            </a:r>
            <a:r>
              <a:rPr sz="3000" kern="0" spc="-81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0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?</a:t>
            </a:r>
            <a:endParaRPr lang="en-US" altLang="en-US" sz="3000"/>
          </a:p>
          <a:p>
            <a:pPr algn="r" rtl="0" eaLnBrk="0">
              <a:lnSpc>
                <a:spcPct val="95000"/>
              </a:lnSpc>
              <a:spcBef>
                <a:spcPts val="1555"/>
              </a:spcBef>
            </a:pPr>
            <a:r>
              <a:rPr sz="30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2.★人大代表的</a:t>
            </a:r>
            <a:r>
              <a:rPr sz="3000" b="1" kern="0" spc="46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权利(职权)和义务</a:t>
            </a:r>
            <a:r>
              <a:rPr sz="3000" b="1" kern="0" spc="4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是什么?</a:t>
            </a:r>
            <a:endParaRPr lang="en-US" altLang="en-US" sz="3000"/>
          </a:p>
          <a:p>
            <a:pPr marL="462280" algn="l" rtl="0" eaLnBrk="0">
              <a:lnSpc>
                <a:spcPct val="85000"/>
              </a:lnSpc>
              <a:spcBef>
                <a:spcPts val="1550"/>
              </a:spcBef>
            </a:pPr>
            <a:r>
              <a:rPr sz="3000" b="1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3.★为什么要坚持和完善人民代表大会制度?</a:t>
            </a:r>
            <a:endParaRPr lang="en-US" altLang="en-US" sz="3000"/>
          </a:p>
          <a:p>
            <a:pPr marL="12700" algn="l" rtl="0" eaLnBrk="0">
              <a:lnSpc>
                <a:spcPts val="5660"/>
              </a:lnSpc>
            </a:pPr>
            <a:r>
              <a:rPr sz="3000" kern="0" spc="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6  </a:t>
            </a:r>
            <a:r>
              <a:rPr sz="3000" b="1" kern="0" spc="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(人民代表大会制度的</a:t>
            </a:r>
            <a:r>
              <a:rPr sz="3000" b="1" kern="0" spc="23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优越性</a:t>
            </a:r>
            <a:r>
              <a:rPr sz="3000" b="1" kern="0" spc="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)</a:t>
            </a:r>
            <a:endParaRPr lang="en-US" altLang="en-US" sz="3000"/>
          </a:p>
          <a:p>
            <a:pPr algn="l" rtl="0" eaLnBrk="0">
              <a:lnSpc>
                <a:spcPct val="104000"/>
              </a:lnSpc>
            </a:pPr>
            <a:endParaRPr lang="en-US" altLang="en-US" sz="1600"/>
          </a:p>
          <a:p>
            <a:pPr algn="l" rtl="0" eaLnBrk="0">
              <a:lnSpc>
                <a:spcPct val="11000"/>
              </a:lnSpc>
            </a:pPr>
            <a:endParaRPr lang="en-US" altLang="en-US" sz="100"/>
          </a:p>
          <a:p>
            <a:pPr marL="462280" algn="l" rtl="0" eaLnBrk="0">
              <a:lnSpc>
                <a:spcPct val="95000"/>
              </a:lnSpc>
            </a:pPr>
            <a:r>
              <a:rPr sz="3000" b="1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4.大如何</a:t>
            </a:r>
            <a:r>
              <a:rPr sz="3000" b="1" kern="0" spc="18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坚持和完善</a:t>
            </a:r>
            <a:r>
              <a:rPr sz="3000" b="1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人民代表大会制度?</a:t>
            </a:r>
            <a:endParaRPr lang="en-US" altLang="en-US" sz="30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picture 1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842" y="1276382"/>
            <a:ext cx="8642299" cy="5918156"/>
          </a:xfrm>
          <a:prstGeom prst="rect">
            <a:avLst/>
          </a:prstGeom>
        </p:spPr>
      </p:pic>
      <p:sp>
        <p:nvSpPr>
          <p:cNvPr id="20" name="textbox 20" title=""/>
          <p:cNvSpPr/>
          <p:nvPr/>
        </p:nvSpPr>
        <p:spPr>
          <a:xfrm>
            <a:off x="2858454" y="4748747"/>
            <a:ext cx="6451600" cy="21742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279400" algn="l" rtl="0" eaLnBrk="0">
              <a:lnSpc>
                <a:spcPct val="97000"/>
              </a:lnSpc>
            </a:pPr>
            <a:r>
              <a:rPr sz="4000" b="1" kern="0" spc="310">
                <a:solidFill>
                  <a:srgbClr val="B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人民代表大会制度</a:t>
            </a:r>
            <a:endParaRPr lang="en-US" altLang="en-US" sz="4000"/>
          </a:p>
          <a:p>
            <a:pPr algn="l" rtl="0" eaLnBrk="0">
              <a:lnSpc>
                <a:spcPct val="106000"/>
              </a:lnSpc>
            </a:pPr>
            <a:endParaRPr lang="en-US" altLang="en-US" sz="1000"/>
          </a:p>
          <a:p>
            <a:pPr algn="l" rtl="0" eaLnBrk="0">
              <a:lnSpc>
                <a:spcPct val="107000"/>
              </a:lnSpc>
            </a:pPr>
            <a:endParaRPr lang="en-US" altLang="en-US" sz="1000"/>
          </a:p>
          <a:p>
            <a:pPr algn="l" rtl="0" eaLnBrk="0">
              <a:lnSpc>
                <a:spcPct val="107000"/>
              </a:lnSpc>
            </a:pPr>
            <a:endParaRPr lang="en-US" altLang="en-US" sz="1000"/>
          </a:p>
          <a:p>
            <a:pPr algn="l" rtl="0" eaLnBrk="0">
              <a:lnSpc>
                <a:spcPct val="107000"/>
              </a:lnSpc>
            </a:pPr>
            <a:endParaRPr lang="en-US" altLang="en-US" sz="1000"/>
          </a:p>
          <a:p>
            <a:pPr algn="l" rtl="0" eaLnBrk="0">
              <a:lnSpc>
                <a:spcPct val="107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marL="12700" algn="l" rtl="0" eaLnBrk="0">
              <a:lnSpc>
                <a:spcPct val="97000"/>
              </a:lnSpc>
              <a:spcBef>
                <a:spcPts val="5"/>
              </a:spcBef>
            </a:pPr>
            <a:r>
              <a:rPr sz="4000" b="1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我国的根本政治制度(地</a:t>
            </a:r>
            <a:r>
              <a:rPr sz="4000" b="1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位)</a:t>
            </a:r>
            <a:endParaRPr lang="en-US" altLang="en-US" sz="4000"/>
          </a:p>
        </p:txBody>
      </p:sp>
      <p:sp>
        <p:nvSpPr>
          <p:cNvPr id="22" name="textbox 22" title=""/>
          <p:cNvSpPr/>
          <p:nvPr/>
        </p:nvSpPr>
        <p:spPr>
          <a:xfrm>
            <a:off x="2792559" y="1472670"/>
            <a:ext cx="2962910" cy="240601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63195" algn="l" rtl="0" eaLnBrk="0">
              <a:lnSpc>
                <a:spcPct val="94000"/>
              </a:lnSpc>
            </a:pPr>
            <a:r>
              <a:rPr sz="2400" kern="0" spc="400">
                <a:solidFill>
                  <a:srgbClr val="B2000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国家权力机关</a:t>
            </a:r>
            <a:endParaRPr lang="en-US" altLang="en-US" sz="2400"/>
          </a:p>
          <a:p>
            <a:pPr algn="l" rtl="0" eaLnBrk="0">
              <a:lnSpc>
                <a:spcPct val="103000"/>
              </a:lnSpc>
            </a:pPr>
            <a:endParaRPr lang="en-US" altLang="en-US" sz="1000"/>
          </a:p>
          <a:p>
            <a:pPr marL="1120140" algn="l" rtl="0" eaLnBrk="0">
              <a:lnSpc>
                <a:spcPct val="77000"/>
              </a:lnSpc>
              <a:spcBef>
                <a:spcPts val="590"/>
              </a:spcBef>
            </a:pPr>
            <a:r>
              <a:rPr sz="1900" kern="0" spc="10">
                <a:solidFill>
                  <a:srgbClr val="AB000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</a:t>
            </a:r>
            <a:endParaRPr lang="en-US" altLang="en-US" sz="1900"/>
          </a:p>
          <a:p>
            <a:pPr marL="1120140" algn="l" rtl="0" eaLnBrk="0">
              <a:lnSpc>
                <a:spcPts val="2595"/>
              </a:lnSpc>
            </a:pPr>
            <a:r>
              <a:rPr sz="1900" kern="0" spc="10">
                <a:solidFill>
                  <a:srgbClr val="AB000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作</a:t>
            </a:r>
            <a:endParaRPr lang="en-US" altLang="en-US" sz="1900"/>
          </a:p>
          <a:p>
            <a:pPr marL="12700" algn="l" rtl="0" eaLnBrk="0">
              <a:lnSpc>
                <a:spcPct val="94000"/>
              </a:lnSpc>
              <a:spcBef>
                <a:spcPts val="1705"/>
              </a:spcBef>
            </a:pPr>
            <a:r>
              <a:rPr sz="2000" kern="0" spc="340">
                <a:solidFill>
                  <a:srgbClr val="AA000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各级人民代表大会</a:t>
            </a:r>
            <a:endParaRPr lang="en-US" altLang="en-US" sz="2000"/>
          </a:p>
          <a:p>
            <a:pPr marL="1102360" algn="l" rtl="0" eaLnBrk="0">
              <a:lnSpc>
                <a:spcPct val="79000"/>
              </a:lnSpc>
              <a:spcBef>
                <a:spcPts val="1710"/>
              </a:spcBef>
            </a:pPr>
            <a:r>
              <a:rPr sz="1900" kern="0" spc="10">
                <a:solidFill>
                  <a:srgbClr val="9A000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成</a:t>
            </a:r>
            <a:endParaRPr lang="en-US" altLang="en-US" sz="1900"/>
          </a:p>
          <a:p>
            <a:pPr marL="1102360" algn="l" rtl="0" eaLnBrk="0">
              <a:lnSpc>
                <a:spcPct val="96000"/>
              </a:lnSpc>
              <a:spcBef>
                <a:spcPts val="5"/>
              </a:spcBef>
            </a:pPr>
            <a:r>
              <a:rPr sz="1900" kern="0" spc="10">
                <a:solidFill>
                  <a:srgbClr val="9A000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组</a:t>
            </a:r>
            <a:endParaRPr lang="en-US" altLang="en-US" sz="1900"/>
          </a:p>
          <a:p>
            <a:pPr algn="l" rtl="0" eaLnBrk="0">
              <a:lnSpc>
                <a:spcPct val="108000"/>
              </a:lnSpc>
            </a:pPr>
            <a:endParaRPr lang="en-US" altLang="en-US" sz="700"/>
          </a:p>
          <a:p>
            <a:pPr marL="377825" algn="l" rtl="0" eaLnBrk="0">
              <a:lnSpc>
                <a:spcPct val="94000"/>
              </a:lnSpc>
              <a:spcBef>
                <a:spcPts val="5"/>
              </a:spcBef>
            </a:pPr>
            <a:r>
              <a:rPr sz="3000" kern="0" spc="220">
                <a:solidFill>
                  <a:srgbClr val="CE000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人大代表</a:t>
            </a:r>
            <a:endParaRPr lang="en-US" altLang="en-US" sz="3000"/>
          </a:p>
        </p:txBody>
      </p:sp>
      <p:sp>
        <p:nvSpPr>
          <p:cNvPr id="24" name="textbox 24" title=""/>
          <p:cNvSpPr/>
          <p:nvPr/>
        </p:nvSpPr>
        <p:spPr>
          <a:xfrm>
            <a:off x="1309451" y="647245"/>
            <a:ext cx="7733665" cy="645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4200" b="1" kern="0" spc="260"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人民代表大会制度的基本内容?</a:t>
            </a:r>
            <a:endParaRPr lang="en-US" altLang="en-US" sz="4200"/>
          </a:p>
        </p:txBody>
      </p:sp>
      <p:sp>
        <p:nvSpPr>
          <p:cNvPr id="26" name="textbox 26" title=""/>
          <p:cNvSpPr/>
          <p:nvPr/>
        </p:nvSpPr>
        <p:spPr>
          <a:xfrm>
            <a:off x="6978644" y="1769996"/>
            <a:ext cx="1301750" cy="21266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2300" kern="0" spc="120">
                <a:solidFill>
                  <a:srgbClr val="C0000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行政机关</a:t>
            </a:r>
            <a:endParaRPr lang="en-US" altLang="en-US" sz="2300"/>
          </a:p>
          <a:p>
            <a:pPr marL="12700" algn="l" rtl="0" eaLnBrk="0">
              <a:lnSpc>
                <a:spcPct val="98000"/>
              </a:lnSpc>
              <a:spcBef>
                <a:spcPts val="1760"/>
              </a:spcBef>
            </a:pPr>
            <a:r>
              <a:rPr sz="2300" kern="0" spc="90">
                <a:solidFill>
                  <a:srgbClr val="CB000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审判机关</a:t>
            </a:r>
            <a:endParaRPr lang="en-US" altLang="en-US" sz="2300"/>
          </a:p>
          <a:p>
            <a:pPr algn="l" rtl="0" eaLnBrk="0">
              <a:lnSpc>
                <a:spcPct val="119000"/>
              </a:lnSpc>
            </a:pPr>
            <a:endParaRPr lang="en-US" altLang="en-US" sz="1000"/>
          </a:p>
          <a:p>
            <a:pPr marL="12700" algn="l" rtl="0" eaLnBrk="0">
              <a:lnSpc>
                <a:spcPct val="98000"/>
              </a:lnSpc>
              <a:spcBef>
                <a:spcPts val="700"/>
              </a:spcBef>
            </a:pPr>
            <a:r>
              <a:rPr sz="2300" kern="0" spc="120">
                <a:solidFill>
                  <a:srgbClr val="CA000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检察机关</a:t>
            </a:r>
            <a:endParaRPr lang="en-US" altLang="en-US" sz="2300"/>
          </a:p>
          <a:p>
            <a:pPr algn="l" rtl="0" eaLnBrk="0">
              <a:lnSpc>
                <a:spcPct val="102000"/>
              </a:lnSpc>
            </a:pPr>
            <a:endParaRPr lang="en-US" altLang="en-US" sz="1500"/>
          </a:p>
          <a:p>
            <a:pPr algn="l" rtl="0" eaLnBrk="0">
              <a:lnSpc>
                <a:spcPct val="8000"/>
              </a:lnSpc>
            </a:pPr>
            <a:endParaRPr lang="en-US" altLang="en-US" sz="100"/>
          </a:p>
          <a:p>
            <a:pPr marL="62865" algn="l" rtl="0" eaLnBrk="0">
              <a:lnSpc>
                <a:spcPct val="98000"/>
              </a:lnSpc>
            </a:pPr>
            <a:r>
              <a:rPr sz="2300" kern="0" spc="100">
                <a:solidFill>
                  <a:srgbClr val="B1000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监察机关</a:t>
            </a:r>
            <a:endParaRPr lang="en-US" altLang="en-US" sz="2300"/>
          </a:p>
        </p:txBody>
      </p:sp>
      <p:sp>
        <p:nvSpPr>
          <p:cNvPr id="28" name="textbox 28" title=""/>
          <p:cNvSpPr/>
          <p:nvPr/>
        </p:nvSpPr>
        <p:spPr>
          <a:xfrm>
            <a:off x="1301732" y="1789054"/>
            <a:ext cx="643255" cy="18376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en-US" altLang="en-US" sz="100"/>
          </a:p>
          <a:p>
            <a:pPr marL="12700" algn="l" rtl="0" eaLnBrk="0">
              <a:lnSpc>
                <a:spcPct val="103000"/>
              </a:lnSpc>
              <a:spcBef>
                <a:spcPct val="0"/>
              </a:spcBef>
            </a:pP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国家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一切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权力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属于</a:t>
            </a:r>
            <a:endParaRPr lang="en-US" altLang="en-US" sz="2300"/>
          </a:p>
          <a:p>
            <a:pPr marL="12700" algn="l" rtl="0" eaLnBrk="0">
              <a:lnSpc>
                <a:spcPct val="99000"/>
              </a:lnSpc>
              <a:spcBef>
                <a:spcPts val="125"/>
              </a:spcBef>
            </a:pPr>
            <a:r>
              <a:rPr sz="2300" kern="0" spc="120">
                <a:solidFill>
                  <a:srgbClr val="C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人民</a:t>
            </a:r>
            <a:endParaRPr lang="en-US" altLang="en-US" sz="2300"/>
          </a:p>
        </p:txBody>
      </p:sp>
      <p:sp>
        <p:nvSpPr>
          <p:cNvPr id="30" name="textbox 30" title=""/>
          <p:cNvSpPr/>
          <p:nvPr/>
        </p:nvSpPr>
        <p:spPr>
          <a:xfrm>
            <a:off x="6127770" y="1978265"/>
            <a:ext cx="514984" cy="1680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00"/>
              </a:lnSpc>
            </a:pPr>
            <a:endParaRPr lang="en-US" altLang="en-US" sz="100"/>
          </a:p>
          <a:p>
            <a:pPr marL="12700" algn="l" rtl="0" eaLnBrk="0">
              <a:lnSpc>
                <a:spcPct val="99000"/>
              </a:lnSpc>
            </a:pPr>
            <a:r>
              <a:rPr sz="1700" kern="0" spc="160">
                <a:solidFill>
                  <a:srgbClr val="AA202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产生</a:t>
            </a:r>
            <a:r>
              <a:rPr sz="1700" kern="0" spc="0">
                <a:solidFill>
                  <a:srgbClr val="AA202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-40">
                <a:solidFill>
                  <a:srgbClr val="AA202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监督</a:t>
            </a:r>
            <a:endParaRPr lang="en-US" altLang="en-US" sz="1900"/>
          </a:p>
          <a:p>
            <a:pPr algn="l" rtl="0" eaLnBrk="0">
              <a:lnSpc>
                <a:spcPct val="111000"/>
              </a:lnSpc>
            </a:pPr>
            <a:endParaRPr lang="en-US" altLang="en-US" sz="1000"/>
          </a:p>
          <a:p>
            <a:pPr algn="l" rtl="0" eaLnBrk="0">
              <a:lnSpc>
                <a:spcPct val="111000"/>
              </a:lnSpc>
            </a:pP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07000"/>
              </a:lnSpc>
            </a:pPr>
            <a:endParaRPr lang="en-US" altLang="en-US" sz="400"/>
          </a:p>
          <a:p>
            <a:pPr marL="12700" algn="l" rtl="0" eaLnBrk="0">
              <a:lnSpc>
                <a:spcPct val="104000"/>
              </a:lnSpc>
              <a:spcBef>
                <a:spcPct val="0"/>
              </a:spcBef>
            </a:pPr>
            <a:r>
              <a:rPr sz="1700" kern="0" spc="220">
                <a:solidFill>
                  <a:srgbClr val="C25A6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对其</a:t>
            </a:r>
            <a:r>
              <a:rPr sz="1700" kern="0" spc="-10">
                <a:solidFill>
                  <a:srgbClr val="C25A6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140">
                <a:solidFill>
                  <a:srgbClr val="C25A6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负责</a:t>
            </a:r>
            <a:endParaRPr lang="en-US" altLang="en-US" sz="1700"/>
          </a:p>
        </p:txBody>
      </p:sp>
      <p:sp>
        <p:nvSpPr>
          <p:cNvPr id="32" name="textbox 32" title=""/>
          <p:cNvSpPr/>
          <p:nvPr/>
        </p:nvSpPr>
        <p:spPr>
          <a:xfrm>
            <a:off x="9098343" y="1280740"/>
            <a:ext cx="374650" cy="2532379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2400" kern="0" spc="410">
                <a:solidFill>
                  <a:srgbClr val="C9000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实行民主集中制</a:t>
            </a:r>
            <a:endParaRPr lang="en-US" altLang="en-US" sz="2400"/>
          </a:p>
        </p:txBody>
      </p:sp>
      <p:sp>
        <p:nvSpPr>
          <p:cNvPr id="34" name="textbox 34" title=""/>
          <p:cNvSpPr/>
          <p:nvPr/>
        </p:nvSpPr>
        <p:spPr>
          <a:xfrm>
            <a:off x="2209816" y="2573645"/>
            <a:ext cx="457834" cy="499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000"/>
              </a:lnSpc>
            </a:pPr>
            <a:endParaRPr lang="en-US" altLang="en-US" sz="100"/>
          </a:p>
          <a:p>
            <a:pPr marL="18415" indent="-5715" algn="l" rtl="0" eaLnBrk="0">
              <a:lnSpc>
                <a:spcPct val="91000"/>
              </a:lnSpc>
            </a:pPr>
            <a:r>
              <a:rPr sz="1700" kern="0" spc="-10">
                <a:solidFill>
                  <a:srgbClr val="C6001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选举</a:t>
            </a:r>
            <a:r>
              <a:rPr sz="1700" kern="0" spc="0">
                <a:solidFill>
                  <a:srgbClr val="C6001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-40">
                <a:solidFill>
                  <a:srgbClr val="C6001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产生</a:t>
            </a:r>
            <a:endParaRPr lang="en-US" altLang="en-US" sz="1700"/>
          </a:p>
        </p:txBody>
      </p:sp>
      <p:pic>
        <p:nvPicPr>
          <p:cNvPr id="36" name="picture 36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582122" y="1301718"/>
            <a:ext cx="6350" cy="2476530"/>
          </a:xfrm>
          <a:prstGeom prst="rect">
            <a:avLst/>
          </a:prstGeom>
        </p:spPr>
      </p:pic>
      <p:pic>
        <p:nvPicPr>
          <p:cNvPr id="38" name="picture 38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080514" y="1250970"/>
            <a:ext cx="463558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" name="textbox 40" title=""/>
          <p:cNvSpPr/>
          <p:nvPr/>
        </p:nvSpPr>
        <p:spPr>
          <a:xfrm>
            <a:off x="1252439" y="748691"/>
            <a:ext cx="7634605" cy="2968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  <a:spcBef>
                <a:spcPct val="0"/>
              </a:spcBef>
            </a:pPr>
            <a:r>
              <a:rPr sz="4300" b="1" kern="0" spc="-4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易混知识点：</a:t>
            </a:r>
            <a:endParaRPr lang="en-US" altLang="en-US" sz="4300"/>
          </a:p>
          <a:p>
            <a:pPr algn="l" rtl="0" eaLnBrk="0">
              <a:lnSpc>
                <a:spcPct val="125000"/>
              </a:lnSpc>
            </a:pPr>
            <a:endParaRPr lang="en-US" altLang="en-US" sz="1000"/>
          </a:p>
          <a:p>
            <a:pPr marL="55880" algn="l" rtl="0" eaLnBrk="0">
              <a:lnSpc>
                <a:spcPct val="96000"/>
              </a:lnSpc>
              <a:spcBef>
                <a:spcPts val="1150"/>
              </a:spcBef>
            </a:pPr>
            <a:r>
              <a:rPr sz="3800" b="1" kern="0" spc="150">
                <a:solidFill>
                  <a:srgbClr val="FB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人民代表大会</a:t>
            </a:r>
            <a:r>
              <a:rPr sz="3800" b="1" kern="0" spc="1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和</a:t>
            </a:r>
            <a:r>
              <a:rPr sz="3800" b="1" kern="0" spc="150">
                <a:solidFill>
                  <a:srgbClr val="FB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人民代表大会制度</a:t>
            </a:r>
            <a:endParaRPr lang="en-US" altLang="en-US" sz="38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13000"/>
              </a:lnSpc>
            </a:pPr>
            <a:endParaRPr lang="en-US" altLang="en-US" sz="1000"/>
          </a:p>
          <a:p>
            <a:pPr algn="l" rtl="0" eaLnBrk="0">
              <a:lnSpc>
                <a:spcPct val="113000"/>
              </a:lnSpc>
            </a:pPr>
            <a:endParaRPr lang="en-US" altLang="en-US" sz="1000"/>
          </a:p>
          <a:p>
            <a:pPr algn="l" rtl="0" eaLnBrk="0">
              <a:lnSpc>
                <a:spcPct val="113000"/>
              </a:lnSpc>
            </a:pPr>
            <a:endParaRPr lang="en-US" altLang="en-US" sz="1000"/>
          </a:p>
          <a:p>
            <a:pPr algn="l" rtl="0" eaLnBrk="0">
              <a:lnSpc>
                <a:spcPct val="107000"/>
              </a:lnSpc>
            </a:pPr>
            <a:endParaRPr lang="en-US" altLang="en-US" sz="700"/>
          </a:p>
          <a:p>
            <a:pPr marL="391160" algn="l" rtl="0" eaLnBrk="0">
              <a:lnSpc>
                <a:spcPct val="99000"/>
              </a:lnSpc>
              <a:spcBef>
                <a:spcPts val="5"/>
              </a:spcBef>
            </a:pPr>
            <a:r>
              <a:rPr sz="3000" b="1" kern="0" spc="-2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区别：</a:t>
            </a:r>
            <a:endParaRPr lang="en-US" altLang="en-US" sz="3000"/>
          </a:p>
        </p:txBody>
      </p:sp>
      <p:pic>
        <p:nvPicPr>
          <p:cNvPr id="42" name="picture 4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42977" y="4565616"/>
            <a:ext cx="2736868" cy="2667039"/>
          </a:xfrm>
          <a:prstGeom prst="rect">
            <a:avLst/>
          </a:prstGeom>
        </p:spPr>
      </p:pic>
      <p:grpSp>
        <p:nvGrpSpPr>
          <p:cNvPr id="2" name="group 2" title=""/>
          <p:cNvGrpSpPr/>
          <p:nvPr/>
        </p:nvGrpSpPr>
        <p:grpSpPr>
          <a:xfrm rot="21600000">
            <a:off x="3149634" y="4762478"/>
            <a:ext cx="6394439" cy="1612929"/>
            <a:chExt cx="6394439" cy="1612929"/>
          </a:xfrm>
        </p:grpSpPr>
        <p:pic>
          <p:nvPicPr>
            <p:cNvPr id="44" name="picture 4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6394439" cy="1612929"/>
            </a:xfrm>
            <a:prstGeom prst="rect">
              <a:avLst/>
            </a:prstGeom>
          </p:spPr>
        </p:pic>
        <p:sp>
          <p:nvSpPr>
            <p:cNvPr id="46" name="textbox 46"/>
            <p:cNvSpPr/>
            <p:nvPr/>
          </p:nvSpPr>
          <p:spPr>
            <a:xfrm>
              <a:off x="-12700" y="-12700"/>
              <a:ext cx="6419850" cy="16916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en-US" altLang="en-US" sz="1000"/>
            </a:p>
            <a:p>
              <a:pPr algn="l" rtl="0" eaLnBrk="0">
                <a:lnSpc>
                  <a:spcPct val="7000"/>
                </a:lnSpc>
              </a:pPr>
              <a:endParaRPr lang="en-US" altLang="en-US" sz="100"/>
            </a:p>
            <a:p>
              <a:pPr marL="138430" indent="24765" algn="l" rtl="0" eaLnBrk="0">
                <a:lnSpc>
                  <a:spcPct val="99000"/>
                </a:lnSpc>
              </a:pPr>
              <a:r>
                <a:rPr sz="3100" b="1" kern="0" spc="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人民代表大会制度以人民</a:t>
              </a:r>
              <a:r>
                <a:rPr sz="3100" b="1" kern="0" spc="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代表大会</a:t>
              </a:r>
              <a:r>
                <a:rPr sz="31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</a:t>
              </a:r>
              <a:r>
                <a:rPr sz="3100" b="1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为</a:t>
              </a:r>
              <a:r>
                <a:rPr sz="3100" b="1" kern="0" spc="0">
                  <a:solidFill>
                    <a:srgbClr val="F8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基石，</a:t>
              </a:r>
              <a:r>
                <a:rPr sz="3100" kern="0" spc="-390">
                  <a:solidFill>
                    <a:srgbClr val="F8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3100" b="1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通过人民代表大会得以体</a:t>
              </a:r>
              <a:r>
                <a:rPr sz="31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</a:t>
              </a:r>
              <a:r>
                <a:rPr sz="3100" b="1" kern="0" spc="-1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现。</a:t>
              </a:r>
              <a:endParaRPr lang="en-US" altLang="en-US" sz="3100"/>
            </a:p>
          </p:txBody>
        </p:sp>
      </p:grpSp>
      <p:graphicFrame>
        <p:nvGraphicFramePr>
          <p:cNvPr id="48" name="table 48" title=""/>
          <p:cNvGraphicFramePr>
            <a:graphicFrameLocks noGrp="1"/>
          </p:cNvGraphicFramePr>
          <p:nvPr/>
        </p:nvGraphicFramePr>
        <p:xfrm>
          <a:off x="3219461" y="3321074"/>
          <a:ext cx="6324600" cy="1116964"/>
        </p:xfrm>
        <a:graphic>
          <a:graphicData uri="http://schemas.openxmlformats.org/drawingml/2006/table">
            <a:tbl>
              <a:tblPr/>
              <a:tblGrid>
                <a:gridCol w="6324600"/>
              </a:tblGrid>
              <a:tr h="11106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151765" algn="l" rtl="0" eaLnBrk="0">
                        <a:lnSpc>
                          <a:spcPct val="97000"/>
                        </a:lnSpc>
                      </a:pPr>
                      <a:r>
                        <a:rPr sz="31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人民代表大会制度是我国的</a:t>
                      </a:r>
                      <a:r>
                        <a:rPr sz="3100" b="1" kern="0" spc="60">
                          <a:solidFill>
                            <a:srgbClr val="FC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政体</a:t>
                      </a:r>
                      <a:r>
                        <a:rPr sz="3100" b="1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，</a:t>
                      </a:r>
                      <a:r>
                        <a:rPr sz="31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3100" b="1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是我国的</a:t>
                      </a:r>
                      <a:r>
                        <a:rPr sz="3100" b="1" kern="0" spc="80">
                          <a:solidFill>
                            <a:srgbClr val="FC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根本政治制度</a:t>
                      </a:r>
                      <a:r>
                        <a:rPr sz="3100" b="1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。</a:t>
                      </a:r>
                      <a:endParaRPr lang="en-US" altLang="en-US" sz="31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0" name="table 50" title=""/>
          <p:cNvGraphicFramePr>
            <a:graphicFrameLocks noGrp="1"/>
          </p:cNvGraphicFramePr>
          <p:nvPr/>
        </p:nvGraphicFramePr>
        <p:xfrm>
          <a:off x="3219461" y="2374886"/>
          <a:ext cx="6324600" cy="628650"/>
        </p:xfrm>
        <a:graphic>
          <a:graphicData uri="http://schemas.openxmlformats.org/drawingml/2006/table">
            <a:tbl>
              <a:tblPr/>
              <a:tblGrid>
                <a:gridCol w="6324600"/>
              </a:tblGrid>
              <a:tr h="6223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9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151765" algn="l" rtl="0" eaLnBrk="0">
                        <a:lnSpc>
                          <a:spcPct val="96000"/>
                        </a:lnSpc>
                      </a:pPr>
                      <a:r>
                        <a:rPr sz="3100" b="1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人民代表大会是我国的</a:t>
                      </a:r>
                      <a:r>
                        <a:rPr sz="3100" b="1" kern="0" spc="50">
                          <a:solidFill>
                            <a:srgbClr val="FB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权力机关</a:t>
                      </a:r>
                      <a:endParaRPr lang="en-US" altLang="en-US" sz="31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textbox 52" title=""/>
          <p:cNvSpPr/>
          <p:nvPr/>
        </p:nvSpPr>
        <p:spPr>
          <a:xfrm>
            <a:off x="1250259" y="1494837"/>
            <a:ext cx="8132444" cy="38658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en-US" altLang="en-US" sz="200"/>
          </a:p>
          <a:p>
            <a:pPr marL="12700" indent="546100" algn="l" rtl="0" eaLnBrk="0">
              <a:lnSpc>
                <a:spcPct val="101000"/>
              </a:lnSpc>
              <a:spcBef>
                <a:spcPct val="0"/>
              </a:spcBef>
            </a:pPr>
            <a:r>
              <a:rPr sz="3100" b="1" kern="0" spc="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2021年3月5日十三届审议权</a:t>
            </a:r>
            <a:r>
              <a:rPr sz="3100" kern="0" spc="5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3100" b="1" kern="0" spc="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会议在京</a:t>
            </a:r>
            <a:r>
              <a:rPr sz="3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1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举行，来自全国各地的2900名</a:t>
            </a:r>
            <a:r>
              <a:rPr sz="31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人大代表审议了</a:t>
            </a:r>
            <a:r>
              <a:rPr sz="3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1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全国人大组织法修正草案、全国人大议事规则</a:t>
            </a: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1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修正草案、全国人民代表大</a:t>
            </a:r>
            <a:r>
              <a:rPr sz="31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会关于完善香港特</a:t>
            </a: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100" b="1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别行政区选举制度的决定草案</a:t>
            </a:r>
            <a:r>
              <a:rPr sz="3100" b="1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。到3月8日12</a:t>
            </a:r>
            <a:r>
              <a:rPr sz="3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31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时，十三届全国人大四次会议秘书处共收到代</a:t>
            </a:r>
            <a:r>
              <a:rPr sz="3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100" b="1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表提出的议案473件</a:t>
            </a:r>
            <a:r>
              <a:rPr sz="3100" b="1" kern="0" spc="120"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r>
              <a:rPr sz="3100" b="1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其中，会议表决通过了</a:t>
            </a: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100" b="1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关于“十四王”规划和2035年远景</a:t>
            </a:r>
            <a:r>
              <a:rPr sz="3100" b="1" kern="0" spc="1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F</a:t>
            </a:r>
            <a:r>
              <a:rPr sz="3100" kern="0" spc="-3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3100" b="1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标</a:t>
            </a:r>
            <a:r>
              <a:rPr sz="3100" b="1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纲要</a:t>
            </a:r>
            <a:endParaRPr lang="en-US" altLang="en-US" sz="3100"/>
          </a:p>
        </p:txBody>
      </p:sp>
      <p:sp>
        <p:nvSpPr>
          <p:cNvPr id="54" name="textbox 54" title=""/>
          <p:cNvSpPr/>
          <p:nvPr/>
        </p:nvSpPr>
        <p:spPr>
          <a:xfrm>
            <a:off x="1054756" y="742489"/>
            <a:ext cx="8119109" cy="466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00"/>
              </a:lnSpc>
            </a:pPr>
            <a:endParaRPr lang="en-US" altLang="en-US" sz="100"/>
          </a:p>
          <a:p>
            <a:pPr marL="12700" algn="l" rtl="0" eaLnBrk="0">
              <a:lnSpc>
                <a:spcPct val="76000"/>
              </a:lnSpc>
            </a:pPr>
            <a:r>
              <a:rPr sz="3800" b="1" kern="0" spc="16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老江连环话--</a:t>
            </a:r>
            <a:r>
              <a:rPr sz="3800" b="1" kern="0" spc="160">
                <a:solidFill>
                  <a:srgbClr val="FB0000">
                    <a:alpha val="100000"/>
                  </a:srgbClr>
                </a:solidFill>
                <a:latin typeface="LiSu"/>
                <a:ea typeface="LiSu"/>
                <a:cs typeface="LiSu"/>
              </a:rPr>
              <a:t>人大代表</a:t>
            </a:r>
            <a:r>
              <a:rPr sz="3800" b="1" kern="0" spc="150">
                <a:solidFill>
                  <a:srgbClr val="FB0000">
                    <a:alpha val="100000"/>
                  </a:srgbClr>
                </a:solidFill>
                <a:latin typeface="LiSu"/>
                <a:ea typeface="LiSu"/>
                <a:cs typeface="LiSu"/>
              </a:rPr>
              <a:t>的职权和义务</a:t>
            </a:r>
            <a:endParaRPr lang="en-US" altLang="en-US" sz="3800"/>
          </a:p>
        </p:txBody>
      </p:sp>
      <p:pic>
        <p:nvPicPr>
          <p:cNvPr id="56" name="picture 5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56572" y="5867410"/>
            <a:ext cx="1606576" cy="1352540"/>
          </a:xfrm>
          <a:prstGeom prst="rect">
            <a:avLst/>
          </a:prstGeom>
        </p:spPr>
      </p:pic>
      <p:sp>
        <p:nvSpPr>
          <p:cNvPr id="58" name="textbox 58" title=""/>
          <p:cNvSpPr/>
          <p:nvPr/>
        </p:nvSpPr>
        <p:spPr>
          <a:xfrm>
            <a:off x="2049704" y="6290694"/>
            <a:ext cx="7032625" cy="410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00"/>
              </a:lnSpc>
            </a:pPr>
            <a:endParaRPr lang="en-US" altLang="en-US" sz="100"/>
          </a:p>
          <a:p>
            <a:pPr marL="12700" algn="l" rtl="0" eaLnBrk="0">
              <a:lnSpc>
                <a:spcPct val="93000"/>
              </a:lnSpc>
            </a:pPr>
            <a:r>
              <a:rPr sz="27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结合材料，谈谈人大代表行使的职权有哪些?</a:t>
            </a:r>
            <a:endParaRPr lang="en-US" altLang="en-US" sz="2700"/>
          </a:p>
        </p:txBody>
      </p:sp>
      <p:sp>
        <p:nvSpPr>
          <p:cNvPr id="60" name="textbox 60" title=""/>
          <p:cNvSpPr/>
          <p:nvPr/>
        </p:nvSpPr>
        <p:spPr>
          <a:xfrm>
            <a:off x="1250259" y="5387361"/>
            <a:ext cx="3629659" cy="577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4345"/>
              </a:lnSpc>
            </a:pPr>
            <a:r>
              <a:rPr sz="4700" b="1" kern="0" spc="-150" baseline="80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的决议。</a:t>
            </a:r>
            <a:r>
              <a:rPr sz="30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5300" b="1" kern="0" spc="-150" baseline="-50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提案</a:t>
            </a:r>
            <a:r>
              <a:rPr sz="5300" b="1" kern="0" spc="-160" baseline="-50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权</a:t>
            </a:r>
            <a:endParaRPr lang="en-US" altLang="en-US" sz="5300" baseline="-5000"/>
          </a:p>
        </p:txBody>
      </p:sp>
      <p:sp>
        <p:nvSpPr>
          <p:cNvPr id="62" name="textbox 62" title=""/>
          <p:cNvSpPr/>
          <p:nvPr/>
        </p:nvSpPr>
        <p:spPr>
          <a:xfrm>
            <a:off x="6622303" y="5648931"/>
            <a:ext cx="1381125" cy="4800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algn="r" rtl="0" eaLnBrk="0">
              <a:lnSpc>
                <a:spcPct val="96000"/>
              </a:lnSpc>
            </a:pPr>
            <a:r>
              <a:rPr sz="3100" b="1" kern="0" spc="4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表决权</a:t>
            </a:r>
            <a:endParaRPr lang="en-US" altLang="en-US" sz="3100"/>
          </a:p>
        </p:txBody>
      </p:sp>
      <p:sp>
        <p:nvSpPr>
          <p:cNvPr id="64" name="rect" title=""/>
          <p:cNvSpPr/>
          <p:nvPr/>
        </p:nvSpPr>
        <p:spPr>
          <a:xfrm>
            <a:off x="1162051" y="1358893"/>
            <a:ext cx="6309" cy="4578321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rect" title=""/>
          <p:cNvSpPr/>
          <p:nvPr/>
        </p:nvSpPr>
        <p:spPr>
          <a:xfrm>
            <a:off x="9658385" y="1365246"/>
            <a:ext cx="6309" cy="4559339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rect" title=""/>
          <p:cNvSpPr/>
          <p:nvPr/>
        </p:nvSpPr>
        <p:spPr>
          <a:xfrm>
            <a:off x="1136601" y="1384303"/>
            <a:ext cx="4495825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" name="textbox 70" title=""/>
          <p:cNvSpPr/>
          <p:nvPr/>
        </p:nvSpPr>
        <p:spPr>
          <a:xfrm>
            <a:off x="1739390" y="1554123"/>
            <a:ext cx="6916419" cy="4444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en-US" altLang="en-US" sz="100"/>
          </a:p>
          <a:p>
            <a:pPr marL="12700" algn="l" rtl="0" eaLnBrk="0">
              <a:lnSpc>
                <a:spcPct val="75000"/>
              </a:lnSpc>
            </a:pPr>
            <a:r>
              <a:rPr sz="6700" b="1" kern="0" spc="-330">
                <a:solidFill>
                  <a:srgbClr val="FD0000">
                    <a:alpha val="100000"/>
                  </a:srgbClr>
                </a:solidFill>
                <a:latin typeface="LiSu"/>
                <a:ea typeface="LiSu"/>
                <a:cs typeface="LiSu"/>
              </a:rPr>
              <a:t>人大代表的职权：</a:t>
            </a:r>
            <a:endParaRPr lang="en-US" altLang="en-US" sz="6700"/>
          </a:p>
          <a:p>
            <a:pPr marL="932180" algn="l" rtl="0" eaLnBrk="0">
              <a:lnSpc>
                <a:spcPts val="4345"/>
              </a:lnSpc>
              <a:spcBef>
                <a:spcPts val="1320"/>
              </a:spcBef>
            </a:pPr>
            <a:r>
              <a:rPr sz="6100" b="1" kern="0" spc="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1.审议权</a:t>
            </a:r>
            <a:endParaRPr lang="en-US" altLang="en-US" sz="6100"/>
          </a:p>
          <a:p>
            <a:pPr marL="881380" algn="l" rtl="0" eaLnBrk="0">
              <a:lnSpc>
                <a:spcPct val="99000"/>
              </a:lnSpc>
              <a:spcBef>
                <a:spcPts val="5"/>
              </a:spcBef>
            </a:pPr>
            <a:r>
              <a:rPr sz="6100" b="1" kern="0" spc="12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2.表决权</a:t>
            </a:r>
            <a:endParaRPr lang="en-US" altLang="en-US" sz="6100"/>
          </a:p>
          <a:p>
            <a:pPr marL="878840" algn="l" rtl="0" eaLnBrk="0">
              <a:lnSpc>
                <a:spcPts val="7735"/>
              </a:lnSpc>
            </a:pPr>
            <a:r>
              <a:rPr sz="4900" b="1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3.</a:t>
            </a:r>
            <a:r>
              <a:rPr sz="4900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4900" b="1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提</a:t>
            </a:r>
            <a:r>
              <a:rPr sz="4900" kern="0" spc="1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4900" b="1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案</a:t>
            </a:r>
            <a:r>
              <a:rPr sz="4900" kern="0" spc="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4900" b="1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权</a:t>
            </a:r>
            <a:endParaRPr lang="en-US" altLang="en-US" sz="4900"/>
          </a:p>
          <a:p>
            <a:pPr marL="881380" algn="l" rtl="0" eaLnBrk="0">
              <a:lnSpc>
                <a:spcPts val="8080"/>
              </a:lnSpc>
            </a:pPr>
            <a:r>
              <a:rPr sz="6100" b="1" kern="0" spc="9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4.质询权</a:t>
            </a:r>
            <a:endParaRPr lang="en-US" altLang="en-US" sz="6100"/>
          </a:p>
        </p:txBody>
      </p:sp>
      <p:pic>
        <p:nvPicPr>
          <p:cNvPr id="72" name="picture 7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62011" y="5943568"/>
            <a:ext cx="3009871" cy="1301793"/>
          </a:xfrm>
          <a:prstGeom prst="rect">
            <a:avLst/>
          </a:prstGeom>
        </p:spPr>
      </p:pic>
      <p:pic>
        <p:nvPicPr>
          <p:cNvPr id="74" name="picture 74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88290" y="6248426"/>
            <a:ext cx="1981165" cy="99058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picture 7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68320" y="5943568"/>
            <a:ext cx="3009978" cy="1295440"/>
          </a:xfrm>
          <a:prstGeom prst="rect">
            <a:avLst/>
          </a:prstGeom>
        </p:spPr>
      </p:pic>
      <p:sp>
        <p:nvSpPr>
          <p:cNvPr id="78" name="textbox 78" title=""/>
          <p:cNvSpPr/>
          <p:nvPr/>
        </p:nvSpPr>
        <p:spPr>
          <a:xfrm>
            <a:off x="1069933" y="787930"/>
            <a:ext cx="8938259" cy="6591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/>
          </a:p>
          <a:p>
            <a:pPr marL="12700" algn="l" rtl="0" eaLnBrk="0">
              <a:lnSpc>
                <a:spcPct val="75000"/>
              </a:lnSpc>
            </a:pPr>
            <a:r>
              <a:rPr sz="5200" b="1" kern="0" spc="2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练一练</a:t>
            </a:r>
            <a:endParaRPr lang="en-US" altLang="en-US" sz="5200"/>
          </a:p>
          <a:p>
            <a:pPr algn="l" rtl="0" eaLnBrk="0">
              <a:lnSpc>
                <a:spcPct val="105000"/>
              </a:lnSpc>
            </a:pPr>
            <a:endParaRPr lang="en-US" altLang="en-US" sz="1000"/>
          </a:p>
          <a:p>
            <a:pPr marL="949325" algn="l" rtl="0" eaLnBrk="0">
              <a:lnSpc>
                <a:spcPct val="86000"/>
              </a:lnSpc>
              <a:spcBef>
                <a:spcPts val="930"/>
              </a:spcBef>
            </a:pPr>
            <a:r>
              <a:rPr sz="31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1.十三届全国人大四次会</a:t>
            </a:r>
            <a:r>
              <a:rPr sz="31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议表决通过了</a:t>
            </a:r>
            <a:endParaRPr lang="en-US" altLang="en-US" sz="3100"/>
          </a:p>
          <a:p>
            <a:pPr marL="136525" indent="24765" algn="l" rtl="0" eaLnBrk="0">
              <a:lnSpc>
                <a:spcPct val="118000"/>
              </a:lnSpc>
              <a:spcBef>
                <a:spcPts val="50"/>
              </a:spcBef>
            </a:pPr>
            <a:r>
              <a:rPr sz="3100" kern="0" spc="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全国人民代表大会关于完善香港特别行政区</a:t>
            </a:r>
            <a:r>
              <a:rPr sz="3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31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选举制度的决定。</a:t>
            </a:r>
            <a:r>
              <a:rPr sz="3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</a:t>
            </a:r>
            <a:r>
              <a:rPr sz="4200" b="1" kern="0" spc="-140">
                <a:solidFill>
                  <a:srgbClr val="FD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表</a:t>
            </a:r>
            <a:r>
              <a:rPr sz="4200" kern="0" spc="370">
                <a:solidFill>
                  <a:srgbClr val="FD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4200" b="1" kern="0" spc="-140">
                <a:solidFill>
                  <a:srgbClr val="FD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决</a:t>
            </a:r>
            <a:r>
              <a:rPr sz="4200" kern="0" spc="140">
                <a:solidFill>
                  <a:srgbClr val="FD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4200" b="1" kern="0" spc="-140">
                <a:solidFill>
                  <a:srgbClr val="FD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权</a:t>
            </a:r>
            <a:endParaRPr lang="en-US" altLang="en-US" sz="4200"/>
          </a:p>
          <a:p>
            <a:pPr marL="981075" algn="l" rtl="0" eaLnBrk="0">
              <a:lnSpc>
                <a:spcPct val="86000"/>
              </a:lnSpc>
              <a:spcBef>
                <a:spcPts val="1680"/>
              </a:spcBef>
            </a:pPr>
            <a:r>
              <a:rPr sz="2700" kern="0" spc="2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2.2021年3月9日，在全国人大代表小组</a:t>
            </a:r>
            <a:r>
              <a:rPr sz="2700" kern="0" spc="2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</a:t>
            </a:r>
            <a:endParaRPr lang="en-US" altLang="en-US" sz="2700"/>
          </a:p>
          <a:p>
            <a:pPr marL="161925" algn="l" rtl="0" eaLnBrk="0">
              <a:lnSpc>
                <a:spcPct val="126000"/>
              </a:lnSpc>
              <a:spcBef>
                <a:spcPts val="90"/>
              </a:spcBef>
            </a:pPr>
            <a:r>
              <a:rPr sz="2700" kern="0" spc="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议上，全国人大代表陈勇出席会议，审议最高人     </a:t>
            </a:r>
            <a:r>
              <a:rPr sz="27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民法院和最高人民检察院工作报告时指出，</a:t>
            </a:r>
            <a:r>
              <a:rPr sz="2700" kern="0" spc="12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“两  </a:t>
            </a:r>
            <a:r>
              <a:rPr sz="27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700" kern="0" spc="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高”的工作报告都非常好，集中展示了过去一年</a:t>
            </a:r>
            <a:endParaRPr lang="en-US" altLang="en-US" sz="2700"/>
          </a:p>
          <a:p>
            <a:pPr marL="161925" algn="l" rtl="0" eaLnBrk="0">
              <a:lnSpc>
                <a:spcPct val="93000"/>
              </a:lnSpc>
              <a:spcBef>
                <a:spcPts val="985"/>
              </a:spcBef>
            </a:pPr>
            <a:r>
              <a:rPr sz="2700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工作的主要成绩，科学谋划了2021年工作安排</a:t>
            </a:r>
            <a:r>
              <a:rPr sz="2700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en-US" altLang="en-US" sz="2700"/>
          </a:p>
          <a:p>
            <a:pPr algn="l" rtl="0" eaLnBrk="0">
              <a:lnSpc>
                <a:spcPct val="120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1300"/>
          </a:p>
          <a:p>
            <a:pPr marL="4850765" algn="l" rtl="0" eaLnBrk="0">
              <a:lnSpc>
                <a:spcPct val="75000"/>
              </a:lnSpc>
              <a:spcBef>
                <a:spcPts val="5"/>
              </a:spcBef>
            </a:pPr>
            <a:r>
              <a:rPr sz="5200" b="1" kern="0" spc="60">
                <a:solidFill>
                  <a:srgbClr val="FB0000">
                    <a:alpha val="100000"/>
                  </a:srgbClr>
                </a:solidFill>
                <a:latin typeface="LiSu"/>
                <a:ea typeface="LiSu"/>
                <a:cs typeface="LiSu"/>
              </a:rPr>
              <a:t>审议权</a:t>
            </a:r>
            <a:r>
              <a:rPr sz="5200" kern="0" spc="60">
                <a:solidFill>
                  <a:srgbClr val="FB0000">
                    <a:alpha val="100000"/>
                  </a:srgbClr>
                </a:solidFill>
                <a:latin typeface="LiSu"/>
                <a:ea typeface="LiSu"/>
                <a:cs typeface="LiSu"/>
              </a:rPr>
              <a:t> </a:t>
            </a:r>
            <a:endParaRPr lang="en-US" altLang="en-US" sz="5200"/>
          </a:p>
        </p:txBody>
      </p:sp>
      <p:pic>
        <p:nvPicPr>
          <p:cNvPr id="80" name="picture 80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68705" y="6248426"/>
            <a:ext cx="2006616" cy="96517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2" name="picture 8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49286" y="5067336"/>
            <a:ext cx="3035322" cy="2165319"/>
          </a:xfrm>
          <a:prstGeom prst="rect">
            <a:avLst/>
          </a:prstGeom>
        </p:spPr>
      </p:pic>
      <p:sp>
        <p:nvSpPr>
          <p:cNvPr id="84" name="textbox 84" title=""/>
          <p:cNvSpPr/>
          <p:nvPr/>
        </p:nvSpPr>
        <p:spPr>
          <a:xfrm>
            <a:off x="1070024" y="783661"/>
            <a:ext cx="8912225" cy="6602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en-US" altLang="en-US" sz="100"/>
          </a:p>
          <a:p>
            <a:pPr marL="12700" algn="l" rtl="0" eaLnBrk="0">
              <a:lnSpc>
                <a:spcPct val="75000"/>
              </a:lnSpc>
            </a:pPr>
            <a:r>
              <a:rPr sz="5200" b="1" kern="0" spc="2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练一练</a:t>
            </a:r>
            <a:endParaRPr lang="en-US" altLang="en-US" sz="5200"/>
          </a:p>
          <a:p>
            <a:pPr algn="l" rtl="0" eaLnBrk="0">
              <a:lnSpc>
                <a:spcPct val="186000"/>
              </a:lnSpc>
            </a:pPr>
            <a:endParaRPr lang="en-US" altLang="en-US" sz="1000"/>
          </a:p>
          <a:p>
            <a:pPr marL="618490" algn="l" rtl="0" eaLnBrk="0">
              <a:lnSpc>
                <a:spcPct val="86000"/>
              </a:lnSpc>
              <a:spcBef>
                <a:spcPts val="965"/>
              </a:spcBef>
            </a:pPr>
            <a:r>
              <a:rPr sz="3200" b="1" kern="0" spc="4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</a:t>
            </a:r>
            <a:r>
              <a:rPr sz="3200" kern="0" spc="-8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200" b="1" kern="0" spc="4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.人大代表陈建银提议下调最低刑事</a:t>
            </a:r>
            <a:endParaRPr lang="en-US" altLang="en-US" sz="3200"/>
          </a:p>
          <a:p>
            <a:pPr marL="92710" algn="l" rtl="0" eaLnBrk="0">
              <a:lnSpc>
                <a:spcPts val="5505"/>
              </a:lnSpc>
            </a:pPr>
            <a:r>
              <a:rPr sz="38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责任年龄至12周岁-13周岁。</a:t>
            </a:r>
            <a:r>
              <a:rPr sz="3800" kern="0" spc="7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800" b="1" kern="0" spc="-8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</a:t>
            </a:r>
            <a:r>
              <a:rPr sz="3800" kern="0" spc="-58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800" b="1" kern="0" spc="-8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案</a:t>
            </a:r>
            <a:r>
              <a:rPr sz="3800" kern="0" spc="-66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800" b="1" kern="0" spc="-8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权</a:t>
            </a:r>
            <a:endParaRPr lang="en-US" altLang="en-US" sz="3800"/>
          </a:p>
          <a:p>
            <a:pPr algn="l" rtl="0" eaLnBrk="0">
              <a:lnSpc>
                <a:spcPct val="109000"/>
              </a:lnSpc>
            </a:pPr>
            <a:endParaRPr lang="en-US" altLang="en-US" sz="1000"/>
          </a:p>
          <a:p>
            <a:pPr algn="l" rtl="0" eaLnBrk="0">
              <a:lnSpc>
                <a:spcPct val="110000"/>
              </a:lnSpc>
            </a:pPr>
            <a:endParaRPr lang="en-US" altLang="en-US" sz="1000"/>
          </a:p>
          <a:p>
            <a:pPr marL="586740" algn="l" rtl="0" eaLnBrk="0">
              <a:lnSpc>
                <a:spcPct val="86000"/>
              </a:lnSpc>
              <a:spcBef>
                <a:spcPts val="960"/>
              </a:spcBef>
            </a:pPr>
            <a:r>
              <a:rPr sz="3200" b="1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4.人大代表对行政机关工作严重不满，或</a:t>
            </a:r>
            <a:endParaRPr lang="en-US" altLang="en-US" sz="3200"/>
          </a:p>
          <a:p>
            <a:pPr marL="193040" algn="l" rtl="0" eaLnBrk="0">
              <a:lnSpc>
                <a:spcPts val="4550"/>
              </a:lnSpc>
            </a:pPr>
            <a:r>
              <a:rPr sz="3200" b="1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发现这些机关有失职行为，给国家和社会</a:t>
            </a:r>
            <a:endParaRPr lang="en-US" altLang="en-US" sz="3200"/>
          </a:p>
          <a:p>
            <a:pPr marL="193040" algn="l" rtl="0" eaLnBrk="0">
              <a:lnSpc>
                <a:spcPct val="93000"/>
              </a:lnSpc>
              <a:spcBef>
                <a:spcPts val="1410"/>
              </a:spcBef>
            </a:pPr>
            <a:r>
              <a:rPr sz="3200" b="1" kern="0" spc="2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造成重大损失的，在人民代表大会会议上</a:t>
            </a:r>
            <a:endParaRPr lang="en-US" altLang="en-US" sz="3200"/>
          </a:p>
          <a:p>
            <a:pPr marL="116840" algn="l" rtl="0" eaLnBrk="0">
              <a:lnSpc>
                <a:spcPct val="97000"/>
              </a:lnSpc>
              <a:spcBef>
                <a:spcPts val="1705"/>
              </a:spcBef>
            </a:pPr>
            <a:r>
              <a:rPr sz="32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人大代表可以依法对有关部门提出质询。</a:t>
            </a:r>
            <a:endParaRPr lang="en-US" altLang="en-US" sz="3200"/>
          </a:p>
          <a:p>
            <a:pPr algn="l" rtl="0" eaLnBrk="0">
              <a:lnSpc>
                <a:spcPct val="102000"/>
              </a:lnSpc>
            </a:pPr>
            <a:endParaRPr lang="en-US" altLang="en-US" sz="1900"/>
          </a:p>
          <a:p>
            <a:pPr marL="4501515" algn="l" rtl="0" eaLnBrk="0">
              <a:lnSpc>
                <a:spcPct val="75000"/>
              </a:lnSpc>
            </a:pPr>
            <a:r>
              <a:rPr sz="5200" b="1" kern="0" spc="210">
                <a:solidFill>
                  <a:srgbClr val="FD0000">
                    <a:alpha val="100000"/>
                  </a:srgbClr>
                </a:solidFill>
                <a:latin typeface="LiSu"/>
                <a:ea typeface="LiSu"/>
                <a:cs typeface="LiSu"/>
              </a:rPr>
              <a:t>质询权</a:t>
            </a:r>
            <a:r>
              <a:rPr sz="5200" kern="0" spc="210">
                <a:solidFill>
                  <a:srgbClr val="FD0000">
                    <a:alpha val="100000"/>
                  </a:srgbClr>
                </a:solidFill>
                <a:latin typeface="LiSu"/>
                <a:ea typeface="LiSu"/>
                <a:cs typeface="LiSu"/>
              </a:rPr>
              <a:t> </a:t>
            </a:r>
            <a:endParaRPr lang="en-US" altLang="en-US" sz="5200"/>
          </a:p>
        </p:txBody>
      </p:sp>
      <p:pic>
        <p:nvPicPr>
          <p:cNvPr id="86" name="picture 86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56015" y="5905527"/>
            <a:ext cx="1974856" cy="131442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picture 8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988290" y="5911879"/>
            <a:ext cx="2000307" cy="1314423"/>
          </a:xfrm>
          <a:prstGeom prst="rect">
            <a:avLst/>
          </a:prstGeom>
        </p:spPr>
      </p:pic>
      <p:sp>
        <p:nvSpPr>
          <p:cNvPr id="90" name="textbox 90" title=""/>
          <p:cNvSpPr/>
          <p:nvPr/>
        </p:nvSpPr>
        <p:spPr>
          <a:xfrm>
            <a:off x="1244629" y="735886"/>
            <a:ext cx="8031480" cy="60559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00"/>
              </a:lnSpc>
            </a:pPr>
            <a:endParaRPr lang="en-US" altLang="en-US" sz="100"/>
          </a:p>
          <a:p>
            <a:pPr marL="12700" algn="l" rtl="0" eaLnBrk="0">
              <a:lnSpc>
                <a:spcPct val="96000"/>
              </a:lnSpc>
            </a:pPr>
            <a:r>
              <a:rPr sz="39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案例探究</a:t>
            </a:r>
            <a:endParaRPr lang="en-US" altLang="en-US" sz="3900"/>
          </a:p>
          <a:p>
            <a:pPr algn="l" rtl="0" eaLnBrk="0">
              <a:lnSpc>
                <a:spcPct val="111000"/>
              </a:lnSpc>
            </a:pPr>
            <a:endParaRPr lang="en-US" altLang="en-US" sz="1000"/>
          </a:p>
          <a:p>
            <a:pPr marL="626110" algn="l" rtl="0" eaLnBrk="0">
              <a:lnSpc>
                <a:spcPct val="86000"/>
              </a:lnSpc>
              <a:spcBef>
                <a:spcPts val="695"/>
              </a:spcBef>
            </a:pPr>
            <a:r>
              <a:rPr sz="23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受疫情影响，茶农、茶商普遍面临采茶工短缺、茶青运</a:t>
            </a:r>
            <a:endParaRPr lang="en-US" altLang="en-US" sz="2300"/>
          </a:p>
          <a:p>
            <a:pPr marL="86360" algn="l" rtl="0" eaLnBrk="0">
              <a:lnSpc>
                <a:spcPct val="128000"/>
              </a:lnSpc>
              <a:spcBef>
                <a:spcPts val="5"/>
              </a:spcBef>
            </a:pPr>
            <a:r>
              <a:rPr sz="23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输不便、茶叶销售遇阻等问题，浙江丽水人大代表刘</a:t>
            </a:r>
            <a:r>
              <a:rPr sz="23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金法充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分发挥代表联系群众作用，</a:t>
            </a:r>
            <a:r>
              <a:rPr sz="2300" b="1" kern="0" spc="100">
                <a:solidFill>
                  <a:srgbClr val="FC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收集建议</a:t>
            </a:r>
            <a:r>
              <a:rPr sz="23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意见10余条</a:t>
            </a:r>
            <a:r>
              <a:rPr sz="23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，并及时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反馈给相关部门和单位，为茶</a:t>
            </a:r>
            <a:r>
              <a:rPr sz="23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农茶企解忧。</a:t>
            </a:r>
            <a:endParaRPr lang="en-US" altLang="en-US" sz="2300"/>
          </a:p>
          <a:p>
            <a:pPr marL="626110" algn="l" rtl="0" eaLnBrk="0">
              <a:lnSpc>
                <a:spcPct val="86000"/>
              </a:lnSpc>
              <a:spcBef>
                <a:spcPts val="975"/>
              </a:spcBef>
            </a:pPr>
            <a:r>
              <a:rPr sz="23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市人大代表、浙江节节高炭业有限公司</a:t>
            </a:r>
            <a:r>
              <a:rPr sz="23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总经理吴伟香得</a:t>
            </a:r>
            <a:endParaRPr lang="en-US" altLang="en-US" sz="2300"/>
          </a:p>
          <a:p>
            <a:pPr marL="86360" algn="l" rtl="0" eaLnBrk="0">
              <a:lnSpc>
                <a:spcPct val="128000"/>
              </a:lnSpc>
              <a:spcBef>
                <a:spcPts val="5"/>
              </a:spcBef>
            </a:pPr>
            <a:r>
              <a:rPr sz="23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知疫情防控物资紧缺，她立即将在休假中的员</a:t>
            </a:r>
            <a:r>
              <a:rPr sz="23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工召回，加班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加点</a:t>
            </a:r>
            <a:r>
              <a:rPr sz="2300" b="1" kern="0" spc="9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赶制了数干只口罩送</a:t>
            </a:r>
            <a:r>
              <a:rPr sz="2300" b="1" kern="0" spc="8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给战“疫”最需要的人</a:t>
            </a:r>
            <a:r>
              <a:rPr sz="23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。同时，她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还及时</a:t>
            </a:r>
            <a:r>
              <a:rPr sz="2300" b="1" kern="0" spc="2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收集建议</a:t>
            </a:r>
            <a:r>
              <a:rPr sz="2300" kern="0" spc="-460">
                <a:solidFill>
                  <a:srgbClr val="FB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，帮助企业解决困难。</a:t>
            </a:r>
            <a:endParaRPr lang="en-US" altLang="en-US" sz="2300"/>
          </a:p>
          <a:p>
            <a:pPr marL="621665" algn="l" rtl="0" eaLnBrk="0">
              <a:lnSpc>
                <a:spcPct val="86000"/>
              </a:lnSpc>
              <a:spcBef>
                <a:spcPts val="810"/>
              </a:spcBef>
            </a:pPr>
            <a:r>
              <a:rPr sz="23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市人大代表张小宝则主动担</a:t>
            </a:r>
            <a:r>
              <a:rPr sz="23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当作为，发挥模范带头作用</a:t>
            </a:r>
            <a:endParaRPr lang="en-US" altLang="en-US" sz="2300"/>
          </a:p>
          <a:p>
            <a:pPr marL="209550" algn="l" rtl="0" eaLnBrk="0">
              <a:lnSpc>
                <a:spcPts val="3500"/>
              </a:lnSpc>
              <a:tabLst>
                <a:tab pos="215265"/>
              </a:tabLst>
            </a:pP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,竭力为辖区内企业</a:t>
            </a:r>
            <a:r>
              <a:rPr sz="2300" kern="0" spc="50">
                <a:solidFill>
                  <a:srgbClr val="FC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排忧解难、建言发声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，助企复工达产。</a:t>
            </a:r>
            <a:endParaRPr lang="en-US" altLang="en-US" sz="2300"/>
          </a:p>
          <a:p>
            <a:pPr algn="l" rtl="0" eaLnBrk="0">
              <a:lnSpc>
                <a:spcPct val="193000"/>
              </a:lnSpc>
            </a:pPr>
            <a:endParaRPr lang="en-US" altLang="en-US" sz="1000"/>
          </a:p>
          <a:p>
            <a:pPr algn="l" rtl="0" eaLnBrk="0">
              <a:lnSpc>
                <a:spcPct val="110000"/>
              </a:lnSpc>
            </a:pPr>
            <a:endParaRPr lang="en-US" altLang="en-US" sz="800"/>
          </a:p>
          <a:p>
            <a:pPr marL="1295400" algn="l" rtl="0" eaLnBrk="0">
              <a:lnSpc>
                <a:spcPct val="95000"/>
              </a:lnSpc>
              <a:spcBef>
                <a:spcPct val="0"/>
              </a:spcBef>
            </a:pPr>
            <a:r>
              <a:rPr sz="3500" b="1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说一说：人大代表有哪些义务?</a:t>
            </a:r>
            <a:endParaRPr lang="en-US" altLang="en-US" sz="3500"/>
          </a:p>
        </p:txBody>
      </p:sp>
      <p:pic>
        <p:nvPicPr>
          <p:cNvPr id="92" name="picture 9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333466" y="5702313"/>
            <a:ext cx="127037" cy="8886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4" title=""/>
          <p:cNvGrpSpPr/>
          <p:nvPr/>
        </p:nvGrpSpPr>
        <p:grpSpPr>
          <a:xfrm rot="21600000">
            <a:off x="1435054" y="2146337"/>
            <a:ext cx="7950221" cy="4089383"/>
            <a:chExt cx="7950221" cy="4089383"/>
          </a:xfrm>
        </p:grpSpPr>
        <p:pic>
          <p:nvPicPr>
            <p:cNvPr id="94" name="picture 9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7950221" cy="4089383"/>
            </a:xfrm>
            <a:prstGeom prst="rect">
              <a:avLst/>
            </a:prstGeom>
          </p:spPr>
        </p:pic>
        <p:sp>
          <p:nvSpPr>
            <p:cNvPr id="96" name="textbox 96"/>
            <p:cNvSpPr/>
            <p:nvPr/>
          </p:nvSpPr>
          <p:spPr>
            <a:xfrm>
              <a:off x="1689154" y="294496"/>
              <a:ext cx="2762250" cy="32905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3000"/>
                </a:lnSpc>
              </a:pPr>
              <a:endParaRPr lang="en-US" altLang="en-US" sz="100"/>
            </a:p>
            <a:p>
              <a:pPr marL="12700" algn="l" rtl="0" eaLnBrk="0">
                <a:lnSpc>
                  <a:spcPct val="95000"/>
                </a:lnSpc>
              </a:pPr>
              <a:r>
                <a:rPr sz="2100" kern="0" spc="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与人民群众保持密</a:t>
              </a:r>
              <a:endParaRPr lang="en-US" altLang="en-US" sz="2100"/>
            </a:p>
            <a:p>
              <a:pPr marL="12700" algn="l" rtl="0" eaLnBrk="0">
                <a:lnSpc>
                  <a:spcPct val="96000"/>
                </a:lnSpc>
                <a:spcBef>
                  <a:spcPts val="1400"/>
                </a:spcBef>
              </a:pPr>
              <a:r>
                <a:rPr sz="2100" kern="0" spc="-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切联系</a:t>
              </a:r>
              <a:endParaRPr lang="en-US" altLang="en-US" sz="2100"/>
            </a:p>
            <a:p>
              <a:pPr algn="r" rtl="0" eaLnBrk="0">
                <a:lnSpc>
                  <a:spcPct val="85000"/>
                </a:lnSpc>
                <a:spcBef>
                  <a:spcPts val="445"/>
                </a:spcBef>
              </a:pPr>
              <a:r>
                <a:rPr sz="2500" b="1" kern="0" spc="-1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听取和反映人民群众</a:t>
              </a:r>
              <a:endParaRPr lang="en-US" altLang="en-US" sz="2500"/>
            </a:p>
            <a:p>
              <a:pPr marL="16510" algn="l" rtl="0" eaLnBrk="0">
                <a:lnSpc>
                  <a:spcPts val="3695"/>
                </a:lnSpc>
              </a:pPr>
              <a:r>
                <a:rPr sz="2100" b="1" kern="0" spc="19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意见和要求，为人民</a:t>
              </a:r>
              <a:endParaRPr lang="en-US" altLang="en-US" sz="2100"/>
            </a:p>
            <a:p>
              <a:pPr marL="16510" algn="l" rtl="0" eaLnBrk="0">
                <a:lnSpc>
                  <a:spcPct val="95000"/>
                </a:lnSpc>
                <a:spcBef>
                  <a:spcPts val="1770"/>
                </a:spcBef>
              </a:pPr>
              <a:r>
                <a:rPr sz="2100" b="1" kern="0" spc="-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服务</a:t>
              </a:r>
              <a:endParaRPr lang="en-US" altLang="en-US" sz="2100"/>
            </a:p>
            <a:p>
              <a:pPr algn="l" rtl="0" eaLnBrk="0">
                <a:lnSpc>
                  <a:spcPct val="150000"/>
                </a:lnSpc>
              </a:pPr>
              <a:endParaRPr lang="en-US" altLang="en-US" sz="1000"/>
            </a:p>
            <a:p>
              <a:pPr marL="12700" algn="l" rtl="0" eaLnBrk="0">
                <a:lnSpc>
                  <a:spcPct val="92000"/>
                </a:lnSpc>
                <a:spcBef>
                  <a:spcPts val="630"/>
                </a:spcBef>
              </a:pPr>
              <a:r>
                <a:rPr sz="2100" kern="0" spc="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对人民负责，受人民</a:t>
              </a:r>
              <a:endParaRPr lang="en-US" altLang="en-US" sz="2100"/>
            </a:p>
            <a:p>
              <a:pPr algn="l" rtl="0" eaLnBrk="0">
                <a:lnSpc>
                  <a:spcPct val="103000"/>
                </a:lnSpc>
              </a:pPr>
              <a:endParaRPr lang="en-US" altLang="en-US" sz="1200"/>
            </a:p>
            <a:p>
              <a:pPr marL="12700" algn="l" rtl="0" eaLnBrk="0">
                <a:lnSpc>
                  <a:spcPct val="95000"/>
                </a:lnSpc>
                <a:spcBef>
                  <a:spcPts val="5"/>
                </a:spcBef>
              </a:pPr>
              <a:r>
                <a:rPr sz="2100" kern="0" spc="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监督</a:t>
              </a:r>
              <a:endParaRPr lang="en-US" altLang="en-US" sz="2100"/>
            </a:p>
          </p:txBody>
        </p:sp>
      </p:grpSp>
      <p:sp>
        <p:nvSpPr>
          <p:cNvPr id="98" name="textbox 98" title=""/>
          <p:cNvSpPr/>
          <p:nvPr/>
        </p:nvSpPr>
        <p:spPr>
          <a:xfrm>
            <a:off x="1422436" y="1447832"/>
            <a:ext cx="8045450" cy="476250"/>
          </a:xfrm>
          <a:prstGeom prst="rect">
            <a:avLst/>
          </a:prstGeom>
          <a:solidFill>
            <a:srgbClr val="E6E0EC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en-US" altLang="en-US" sz="900"/>
          </a:p>
          <a:p>
            <a:pPr marL="506095" algn="l" rtl="0" eaLnBrk="0">
              <a:lnSpc>
                <a:spcPct val="95000"/>
              </a:lnSpc>
              <a:spcBef>
                <a:spcPts val="5"/>
              </a:spcBef>
            </a:pPr>
            <a:r>
              <a:rPr sz="2500" b="1" kern="0" spc="250">
                <a:solidFill>
                  <a:srgbClr val="0000C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人大代表的职责(</a:t>
            </a:r>
            <a:r>
              <a:rPr sz="2500" b="1" kern="0" spc="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人大代</a:t>
            </a:r>
            <a:r>
              <a:rPr sz="2500" b="1" kern="0" spc="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表与人民群众的关系)</a:t>
            </a:r>
            <a:endParaRPr lang="en-US" altLang="en-US" sz="2500"/>
          </a:p>
        </p:txBody>
      </p:sp>
      <p:sp>
        <p:nvSpPr>
          <p:cNvPr id="100" name="textbox 100" title=""/>
          <p:cNvSpPr/>
          <p:nvPr/>
        </p:nvSpPr>
        <p:spPr>
          <a:xfrm>
            <a:off x="6800813" y="3507967"/>
            <a:ext cx="2240279" cy="11988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000"/>
              </a:lnSpc>
            </a:pPr>
            <a:endParaRPr lang="en-US" altLang="en-US" sz="100"/>
          </a:p>
          <a:p>
            <a:pPr algn="r" rtl="0" eaLnBrk="0">
              <a:lnSpc>
                <a:spcPct val="98000"/>
              </a:lnSpc>
            </a:pPr>
            <a:r>
              <a:rPr sz="3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人大代表与</a:t>
            </a:r>
            <a:endParaRPr lang="en-US" altLang="en-US" sz="3000"/>
          </a:p>
          <a:p>
            <a:pPr algn="l" rtl="0" eaLnBrk="0">
              <a:lnSpc>
                <a:spcPct val="108000"/>
              </a:lnSpc>
            </a:pPr>
            <a:endParaRPr lang="en-US" altLang="en-US" sz="1000"/>
          </a:p>
          <a:p>
            <a:pPr algn="l" rtl="0" eaLnBrk="0">
              <a:lnSpc>
                <a:spcPct val="107000"/>
              </a:lnSpc>
            </a:pPr>
            <a:endParaRPr lang="en-US" altLang="en-US" sz="700"/>
          </a:p>
          <a:p>
            <a:pPr marL="12700" algn="l" rtl="0" eaLnBrk="0">
              <a:lnSpc>
                <a:spcPct val="98000"/>
              </a:lnSpc>
              <a:spcBef>
                <a:spcPct val="0"/>
              </a:spcBef>
            </a:pPr>
            <a:r>
              <a:rPr sz="3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人民的关系</a:t>
            </a:r>
            <a:endParaRPr lang="en-US" altLang="en-US" sz="3000"/>
          </a:p>
        </p:txBody>
      </p:sp>
      <p:sp>
        <p:nvSpPr>
          <p:cNvPr id="102" name="textbox 102" title=""/>
          <p:cNvSpPr/>
          <p:nvPr/>
        </p:nvSpPr>
        <p:spPr>
          <a:xfrm>
            <a:off x="1564736" y="3287241"/>
            <a:ext cx="492759" cy="142621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3200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义</a:t>
            </a:r>
            <a:r>
              <a:rPr sz="3200" kern="0" spc="7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sz="3200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务</a:t>
            </a:r>
            <a:endParaRPr lang="en-US" altLang="en-US" sz="3200"/>
          </a:p>
        </p:txBody>
      </p:sp>
      <p:sp>
        <p:nvSpPr>
          <p:cNvPr id="104" name="textbox 104" title=""/>
          <p:cNvSpPr/>
          <p:nvPr/>
        </p:nvSpPr>
        <p:spPr>
          <a:xfrm>
            <a:off x="8731293" y="5460034"/>
            <a:ext cx="495300" cy="284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2035"/>
              </a:lnSpc>
            </a:pPr>
            <a:r>
              <a:rPr sz="1600" kern="0" spc="-120">
                <a:solidFill>
                  <a:srgbClr val="FFFFFF">
                    <a:alpha val="100000"/>
                  </a:srgbClr>
                </a:solidFill>
                <a:latin typeface="LiSu"/>
                <a:ea typeface="LiSu"/>
                <a:cs typeface="LiSu"/>
              </a:rPr>
              <a:t>(</a:t>
            </a:r>
            <a:r>
              <a:rPr sz="1600" b="1" kern="0" spc="-120">
                <a:solidFill>
                  <a:srgbClr val="FFFFFF">
                    <a:alpha val="100000"/>
                  </a:srgbClr>
                </a:solidFill>
                <a:latin typeface="LiSu"/>
                <a:ea typeface="LiSu"/>
                <a:cs typeface="LiSu"/>
              </a:rPr>
              <a:t>责任</a:t>
            </a:r>
            <a:endParaRPr lang="en-US" altLang="en-US" sz="16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https://d.book118.com/238106036104006047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SimHei</vt:lpstr>
      <vt:lpstr>宋体</vt:lpstr>
      <vt:lpstr>LiSu</vt:lpstr>
      <vt:lpstr>STXinwei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2024-09-28T23:55:52.904</cp:lastPrinted>
  <dcterms:created xsi:type="dcterms:W3CDTF">2024-09-28T15:55:52Z</dcterms:created>
  <dcterms:modified xsi:type="dcterms:W3CDTF">2024-09-28T15:55:54Z</dcterms:modified>
</cp:coreProperties>
</file>