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6" r:id="rId19"/>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EA9031C-7C41-4BEF-A4F2-52932485A55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B5384A-7A2D-420C-83F0-63F8A5B3E0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A863DD2-4482-4075-9E51-6AC929EBD0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052F924-84EA-4FB4-8E45-B9211E3FE11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AB07E77-EFA5-45A9-96A8-BF19D401426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EA50CD0-255E-47E4-B855-C926E7E73C8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CB428E9-7EC7-46D7-AF83-9C439BF1F2F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A31C64E-C69A-4575-B027-22ADB5852D9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C500FD7-D0BA-4FA6-AE4C-D2171B953B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6D4AF37-7929-48DA-87EE-46532D0E25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0E6E791-3DAB-4603-A5CC-E0D80C8FF0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3811403501500603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2024-01-22</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智慧园区数据驱动构建大数据管理平台的核心原则与实施</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引言</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智慧园区数据驱动的核心原则</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大数据管理平台的构建与实施</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智慧园区数据驱动的应用场景</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大数据管理平台在智慧园区中的价值体现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面临的挑战与对策</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信息化时代下的数据驱动决策</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随着信息化时代的深入发展，数据已经成为推动社会进步和经济增长的重要动力。智慧园区作为城市发展的重要组成部分，其运营和管理同样需要数据驱动。</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智慧园区发展的必然趋势</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智慧园区是城市发展的重要引擎，通过大数据、物联网、云计算等技术的融合应用，实现园区内各项业务的智能化、高效化。构建大数据管理平台是智慧园区发展的必然趋势，有助于提高园区运营效率和管理水平。</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智慧园区是指运用物联网、大数据、云计算、空间物理等新一代信息技术，促进园区信息化、智能化发展的一种新型园区形态。</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智慧园区具有信息化、智能化、高效化等特点，能够实现园区内各项业务的自动化、智能化管理，提高运营效率和管理水平。</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智慧园区概述</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智慧园区的特点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智慧园区的定义</a:t>
            </a:r>
            <a:endParaRPr lang="en-US" sz="1100"/>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5444" r="5444"/>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大数据管理平台能够实现园区内各类数据的整合与共享，打破信息孤岛，提高数据利用效率。</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实现数据整合与共享</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通过大数据分析技术，可以对园区运营数据进行深入挖掘和分析，为决策者提供科学、准确的决策依据。</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提升决策科学性</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大数据管理平台能够为园区企业提供更加精准的市场分析和用户需求洞察，推动企业创新发展和转型升级。</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推动产业创新发展</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大数据管理平台的重要性</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智慧园区数据驱动的核心原则</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建立统一的数据标准和规范，实现园区内各部门、各系统间的数据整合。</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构建数据共享交换平台，推动园区内外的数据共享与交换，打破信息孤岛。</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利用大数据技术，对整合后的数据进行清洗、整合、分析，提供高质量的数据服务。</a:t>
              </a:r>
            </a:p>
          </p:txBody>
        </p:sp>
      </p:grpSp>
      <p:pic>
        <p:nvPicPr>
          <p:cNvPr id="14" name="Picture 14"/>
          <p:cNvPicPr>
            <a:picLocks noChangeAspect="1"/>
          </p:cNvPicPr>
          <p:nvPr/>
        </p:nvPicPr>
        <p:blipFill>
          <a:blip r:embed="rId2"/>
          <a:srcRect l="220" r="220"/>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t="4443" b="4443"/>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数据整合与共享</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数据安全与隐私保护</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制定完善的数据安全管理制度和操作规范，确保数据的保密性、完整性和可用性。</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采用先进的数据加密技术和安全防护措施，防止数据泄露和非法访问。</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建立数据备份和恢复机制，确保数据的可靠性和业务的连续性。</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27474" y="2630710"/>
            <a:ext cx="2226278" cy="2226278"/>
            <a:chOff x="1127474" y="2630710"/>
            <a:chExt cx="2226278" cy="2226278"/>
          </a:xfrm>
        </p:grpSpPr>
        <p:sp>
          <p:nvSpPr>
            <p:cNvPr id="3" name="AutoShape 3"/>
            <p:cNvSpPr/>
            <p:nvPr/>
          </p:nvSpPr>
          <p:spPr>
            <a:xfrm>
              <a:off x="1127474" y="2630710"/>
              <a:ext cx="2226278" cy="22262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cxnSp>
        <p:nvCxnSpPr>
          <p:cNvPr id="4" name="Connector 4"/>
          <p:cNvCxnSpPr/>
          <p:nvPr/>
        </p:nvCxnSpPr>
        <p:spPr>
          <a:xfrm>
            <a:off x="3728313" y="2422931"/>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a:off x="4309187" y="3726659"/>
            <a:ext cx="665253" cy="0"/>
          </a:xfrm>
          <a:prstGeom prst="line">
            <a:avLst/>
          </a:prstGeom>
          <a:ln w="12700">
            <a:solidFill>
              <a:schemeClr val="accent4"/>
            </a:solidFill>
            <a:prstDash val="dash"/>
            <a:headEnd type="none"/>
            <a:tailEnd type="oval"/>
          </a:ln>
        </p:spPr>
        <p:style>
          <a:lnRef idx="0">
            <a:schemeClr val="accent4"/>
          </a:lnRef>
          <a:fillRef idx="1">
            <a:schemeClr val="accent4"/>
          </a:fillRef>
          <a:effectRef idx="0">
            <a:schemeClr val="accent4"/>
          </a:effectRef>
          <a:fontRef idx="minor">
            <a:schemeClr val="lt1"/>
          </a:fontRef>
        </p:style>
      </p:cxnSp>
      <p:cxnSp>
        <p:nvCxnSpPr>
          <p:cNvPr id="6" name="Connector 6"/>
          <p:cNvCxnSpPr/>
          <p:nvPr/>
        </p:nvCxnSpPr>
        <p:spPr>
          <a:xfrm>
            <a:off x="3728313" y="5030388"/>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grpSp>
        <p:nvGrpSpPr>
          <p:cNvPr id="7" name="Group 7"/>
          <p:cNvGrpSpPr/>
          <p:nvPr/>
        </p:nvGrpSpPr>
        <p:grpSpPr>
          <a:xfrm>
            <a:off x="3098006" y="4715256"/>
            <a:ext cx="630365" cy="630269"/>
            <a:chOff x="3098006" y="4715256"/>
            <a:chExt cx="630365" cy="630269"/>
          </a:xfrm>
        </p:grpSpPr>
        <p:sp>
          <p:nvSpPr>
            <p:cNvPr id="8" name="AutoShape 8"/>
            <p:cNvSpPr/>
            <p:nvPr/>
          </p:nvSpPr>
          <p:spPr>
            <a:xfrm>
              <a:off x="3098006" y="4715256"/>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3242405" y="4895659"/>
            <a:ext cx="352711" cy="269463"/>
            <a:chOff x="3242405" y="4895659"/>
            <a:chExt cx="352711" cy="269463"/>
          </a:xfrm>
        </p:grpSpPr>
        <p:sp>
          <p:nvSpPr>
            <p:cNvPr id="10" name="Freeform 10"/>
            <p:cNvSpPr/>
            <p:nvPr/>
          </p:nvSpPr>
          <p:spPr>
            <a:xfrm>
              <a:off x="3242405" y="4895659"/>
              <a:ext cx="283845" cy="220980"/>
            </a:xfrm>
            <a:custGeom>
              <a:rect l="l" t="t" r="r" b="b"/>
              <a:pathLst>
                <a:path w="141" h="110">
                  <a:moveTo>
                    <a:pt x="92" y="95"/>
                  </a:moveTo>
                  <a:cubicBezTo>
                    <a:pt x="105" y="92"/>
                    <a:pt x="117" y="87"/>
                    <a:pt x="126" y="77"/>
                  </a:cubicBezTo>
                  <a:cubicBezTo>
                    <a:pt x="137" y="66"/>
                    <a:pt x="141" y="53"/>
                    <a:pt x="136" y="38"/>
                  </a:cubicBezTo>
                  <a:cubicBezTo>
                    <a:pt x="132" y="25"/>
                    <a:pt x="123" y="17"/>
                    <a:pt x="111" y="10"/>
                  </a:cubicBezTo>
                  <a:cubicBezTo>
                    <a:pt x="100" y="4"/>
                    <a:pt x="87" y="1"/>
                    <a:pt x="75" y="1"/>
                  </a:cubicBezTo>
                  <a:cubicBezTo>
                    <a:pt x="54" y="0"/>
                    <a:pt x="35" y="5"/>
                    <a:pt x="20" y="19"/>
                  </a:cubicBezTo>
                  <a:cubicBezTo>
                    <a:pt x="1" y="35"/>
                    <a:pt x="0" y="59"/>
                    <a:pt x="17" y="77"/>
                  </a:cubicBezTo>
                  <a:cubicBezTo>
                    <a:pt x="20" y="81"/>
                    <a:pt x="25" y="84"/>
                    <a:pt x="30" y="88"/>
                  </a:cubicBezTo>
                  <a:cubicBezTo>
                    <a:pt x="30" y="88"/>
                    <a:pt x="30" y="88"/>
                    <a:pt x="29" y="88"/>
                  </a:cubicBezTo>
                  <a:cubicBezTo>
                    <a:pt x="27" y="94"/>
                    <a:pt x="23" y="99"/>
                    <a:pt x="19" y="103"/>
                  </a:cubicBezTo>
                  <a:cubicBezTo>
                    <a:pt x="17" y="105"/>
                    <a:pt x="16" y="106"/>
                    <a:pt x="17" y="108"/>
                  </a:cubicBezTo>
                  <a:cubicBezTo>
                    <a:pt x="18" y="110"/>
                    <a:pt x="20" y="110"/>
                    <a:pt x="22" y="110"/>
                  </a:cubicBezTo>
                  <a:cubicBezTo>
                    <a:pt x="33" y="108"/>
                    <a:pt x="43" y="104"/>
                    <a:pt x="53" y="98"/>
                  </a:cubicBezTo>
                  <a:cubicBezTo>
                    <a:pt x="54" y="97"/>
                    <a:pt x="56" y="96"/>
                    <a:pt x="58" y="97"/>
                  </a:cubicBezTo>
                  <a:cubicBezTo>
                    <a:pt x="69" y="98"/>
                    <a:pt x="81" y="98"/>
                    <a:pt x="92" y="95"/>
                  </a:cubicBezTo>
                  <a:close/>
                  <a:moveTo>
                    <a:pt x="55" y="84"/>
                  </a:moveTo>
                  <a:cubicBezTo>
                    <a:pt x="53" y="84"/>
                    <a:pt x="51" y="84"/>
                    <a:pt x="50" y="85"/>
                  </a:cubicBezTo>
                  <a:cubicBezTo>
                    <a:pt x="47" y="87"/>
                    <a:pt x="45" y="88"/>
                    <a:pt x="43" y="90"/>
                  </a:cubicBezTo>
                  <a:cubicBezTo>
                    <a:pt x="43" y="89"/>
                    <a:pt x="42" y="89"/>
                    <a:pt x="42" y="89"/>
                  </a:cubicBezTo>
                  <a:cubicBezTo>
                    <a:pt x="43" y="87"/>
                    <a:pt x="44" y="85"/>
                    <a:pt x="45" y="82"/>
                  </a:cubicBezTo>
                  <a:cubicBezTo>
                    <a:pt x="42" y="80"/>
                    <a:pt x="40" y="79"/>
                    <a:pt x="37" y="77"/>
                  </a:cubicBezTo>
                  <a:cubicBezTo>
                    <a:pt x="31" y="74"/>
                    <a:pt x="26" y="70"/>
                    <a:pt x="22" y="64"/>
                  </a:cubicBezTo>
                  <a:cubicBezTo>
                    <a:pt x="14" y="53"/>
                    <a:pt x="16" y="40"/>
                    <a:pt x="25" y="30"/>
                  </a:cubicBezTo>
                  <a:cubicBezTo>
                    <a:pt x="35" y="20"/>
                    <a:pt x="48" y="15"/>
                    <a:pt x="62" y="14"/>
                  </a:cubicBezTo>
                  <a:cubicBezTo>
                    <a:pt x="76" y="12"/>
                    <a:pt x="90" y="14"/>
                    <a:pt x="103" y="20"/>
                  </a:cubicBezTo>
                  <a:cubicBezTo>
                    <a:pt x="112" y="24"/>
                    <a:pt x="119" y="30"/>
                    <a:pt x="123" y="38"/>
                  </a:cubicBezTo>
                  <a:cubicBezTo>
                    <a:pt x="128" y="47"/>
                    <a:pt x="127" y="56"/>
                    <a:pt x="121" y="64"/>
                  </a:cubicBezTo>
                  <a:cubicBezTo>
                    <a:pt x="113" y="75"/>
                    <a:pt x="102" y="81"/>
                    <a:pt x="89" y="84"/>
                  </a:cubicBezTo>
                  <a:cubicBezTo>
                    <a:pt x="78" y="86"/>
                    <a:pt x="66" y="86"/>
                    <a:pt x="55" y="84"/>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3371564" y="4966240"/>
              <a:ext cx="223552" cy="198882"/>
            </a:xfrm>
            <a:custGeom>
              <a:rect l="l" t="t" r="r" b="b"/>
              <a:pathLst>
                <a:path w="110" h="99">
                  <a:moveTo>
                    <a:pt x="94" y="90"/>
                  </a:moveTo>
                  <a:cubicBezTo>
                    <a:pt x="91" y="86"/>
                    <a:pt x="87" y="82"/>
                    <a:pt x="85" y="77"/>
                  </a:cubicBezTo>
                  <a:cubicBezTo>
                    <a:pt x="100" y="68"/>
                    <a:pt x="111" y="56"/>
                    <a:pt x="110" y="38"/>
                  </a:cubicBezTo>
                  <a:cubicBezTo>
                    <a:pt x="110" y="20"/>
                    <a:pt x="99" y="9"/>
                    <a:pt x="84" y="0"/>
                  </a:cubicBezTo>
                  <a:cubicBezTo>
                    <a:pt x="85" y="1"/>
                    <a:pt x="85" y="2"/>
                    <a:pt x="85" y="3"/>
                  </a:cubicBezTo>
                  <a:cubicBezTo>
                    <a:pt x="86" y="9"/>
                    <a:pt x="87" y="15"/>
                    <a:pt x="86" y="21"/>
                  </a:cubicBezTo>
                  <a:cubicBezTo>
                    <a:pt x="84" y="35"/>
                    <a:pt x="77" y="46"/>
                    <a:pt x="66" y="55"/>
                  </a:cubicBezTo>
                  <a:cubicBezTo>
                    <a:pt x="54" y="66"/>
                    <a:pt x="39" y="71"/>
                    <a:pt x="23" y="74"/>
                  </a:cubicBezTo>
                  <a:cubicBezTo>
                    <a:pt x="16" y="75"/>
                    <a:pt x="8" y="75"/>
                    <a:pt x="0" y="75"/>
                  </a:cubicBezTo>
                  <a:cubicBezTo>
                    <a:pt x="3" y="77"/>
                    <a:pt x="7" y="79"/>
                    <a:pt x="10" y="81"/>
                  </a:cubicBezTo>
                  <a:cubicBezTo>
                    <a:pt x="26" y="87"/>
                    <a:pt x="42" y="88"/>
                    <a:pt x="58" y="86"/>
                  </a:cubicBezTo>
                  <a:cubicBezTo>
                    <a:pt x="60" y="86"/>
                    <a:pt x="61" y="86"/>
                    <a:pt x="62" y="87"/>
                  </a:cubicBezTo>
                  <a:cubicBezTo>
                    <a:pt x="72" y="93"/>
                    <a:pt x="82" y="97"/>
                    <a:pt x="94" y="99"/>
                  </a:cubicBezTo>
                  <a:cubicBezTo>
                    <a:pt x="95" y="99"/>
                    <a:pt x="97" y="98"/>
                    <a:pt x="98" y="97"/>
                  </a:cubicBezTo>
                  <a:cubicBezTo>
                    <a:pt x="98" y="97"/>
                    <a:pt x="98" y="95"/>
                    <a:pt x="97" y="93"/>
                  </a:cubicBezTo>
                  <a:cubicBezTo>
                    <a:pt x="97" y="92"/>
                    <a:pt x="95" y="91"/>
                    <a:pt x="94" y="9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3098006" y="2107787"/>
            <a:ext cx="630365" cy="630269"/>
            <a:chOff x="3098006" y="2107787"/>
            <a:chExt cx="630365" cy="630269"/>
          </a:xfrm>
        </p:grpSpPr>
        <p:sp>
          <p:nvSpPr>
            <p:cNvPr id="13" name="AutoShape 13"/>
            <p:cNvSpPr/>
            <p:nvPr/>
          </p:nvSpPr>
          <p:spPr>
            <a:xfrm>
              <a:off x="3098006" y="2107787"/>
              <a:ext cx="630365" cy="63026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310033" y="2255329"/>
              <a:ext cx="234601" cy="304229"/>
            </a:xfrm>
            <a:custGeom>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 name="Group 15"/>
          <p:cNvGrpSpPr/>
          <p:nvPr/>
        </p:nvGrpSpPr>
        <p:grpSpPr>
          <a:xfrm>
            <a:off x="3678841" y="3411474"/>
            <a:ext cx="630365" cy="630269"/>
            <a:chOff x="3678841" y="3411474"/>
            <a:chExt cx="630365" cy="630269"/>
          </a:xfrm>
        </p:grpSpPr>
        <p:sp>
          <p:nvSpPr>
            <p:cNvPr id="16" name="AutoShape 16"/>
            <p:cNvSpPr/>
            <p:nvPr/>
          </p:nvSpPr>
          <p:spPr>
            <a:xfrm>
              <a:off x="3678841" y="3411474"/>
              <a:ext cx="630365" cy="630269"/>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842099" y="3569779"/>
            <a:ext cx="313754" cy="313849"/>
            <a:chOff x="3842099" y="3569779"/>
            <a:chExt cx="313754" cy="313849"/>
          </a:xfrm>
        </p:grpSpPr>
        <p:sp>
          <p:nvSpPr>
            <p:cNvPr id="18" name="Freeform 18"/>
            <p:cNvSpPr/>
            <p:nvPr/>
          </p:nvSpPr>
          <p:spPr>
            <a:xfrm>
              <a:off x="3842099" y="3598926"/>
              <a:ext cx="284702" cy="284702"/>
            </a:xfrm>
            <a:custGeom>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moveTo>
                    <a:pt x="92" y="184"/>
                  </a:moveTo>
                  <a:cubicBezTo>
                    <a:pt x="92" y="184"/>
                    <a:pt x="92" y="184"/>
                    <a:pt x="92" y="18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914965" y="3671697"/>
              <a:ext cx="139065" cy="139065"/>
            </a:xfrm>
            <a:custGeom>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moveTo>
                    <a:pt x="45" y="21"/>
                  </a:moveTo>
                  <a:cubicBezTo>
                    <a:pt x="45" y="21"/>
                    <a:pt x="45" y="21"/>
                    <a:pt x="45" y="21"/>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998309" y="3569779"/>
              <a:ext cx="157544" cy="157544"/>
            </a:xfrm>
            <a:custGeom>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moveTo>
                    <a:pt x="86" y="28"/>
                  </a:moveTo>
                  <a:cubicBezTo>
                    <a:pt x="86" y="28"/>
                    <a:pt x="86" y="28"/>
                    <a:pt x="86" y="2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rot="16200000" flipH="1">
            <a:off x="7464743" y="-536734"/>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rot="16200000" flipH="1">
            <a:off x="4751927"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rot="5400000">
            <a:off x="10177558" y="2176082"/>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650706" y="2152763"/>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01</a:t>
            </a:r>
          </a:p>
        </p:txBody>
      </p:sp>
      <p:sp>
        <p:nvSpPr>
          <p:cNvPr id="25" name="Freeform 25"/>
          <p:cNvSpPr/>
          <p:nvPr/>
        </p:nvSpPr>
        <p:spPr>
          <a:xfrm rot="16200000" flipH="1">
            <a:off x="7464743" y="766953"/>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4">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rot="16200000" flipH="1">
            <a:off x="4751927"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rot="5400000">
            <a:off x="10177558" y="3479768"/>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5650706" y="3472386"/>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02</a:t>
            </a:r>
          </a:p>
        </p:txBody>
      </p:sp>
      <p:sp>
        <p:nvSpPr>
          <p:cNvPr id="29" name="Freeform 29"/>
          <p:cNvSpPr/>
          <p:nvPr/>
        </p:nvSpPr>
        <p:spPr>
          <a:xfrm rot="16200000" flipH="1">
            <a:off x="7464743" y="2070735"/>
            <a:ext cx="1203293" cy="5919311"/>
          </a:xfrm>
          <a:custGeom>
            <a:rect l="l" t="t" r="r" b="b"/>
            <a:pathLst>
              <a:path w="1632490" h="8030341">
                <a:moveTo>
                  <a:pt x="1632490" y="7785467"/>
                </a:moveTo>
                <a:lnTo>
                  <a:pt x="1632490" y="244875"/>
                </a:lnTo>
                <a:lnTo>
                  <a:pt x="816246" y="0"/>
                </a:lnTo>
                <a:lnTo>
                  <a:pt x="1" y="244875"/>
                </a:lnTo>
                <a:lnTo>
                  <a:pt x="1" y="6297784"/>
                </a:lnTo>
                <a:lnTo>
                  <a:pt x="0" y="6297785"/>
                </a:lnTo>
                <a:lnTo>
                  <a:pt x="1" y="6297785"/>
                </a:lnTo>
                <a:lnTo>
                  <a:pt x="1" y="6297785"/>
                </a:lnTo>
                <a:lnTo>
                  <a:pt x="0" y="6297785"/>
                </a:lnTo>
                <a:lnTo>
                  <a:pt x="0" y="7785468"/>
                </a:lnTo>
                <a:lnTo>
                  <a:pt x="816246" y="8030341"/>
                </a:lnTo>
                <a:lnTo>
                  <a:pt x="1632490" y="7785468"/>
                </a:lnTo>
                <a:lnTo>
                  <a:pt x="1632490" y="7785467"/>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rot="16200000" flipH="1">
            <a:off x="4751927"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rot="5400000">
            <a:off x="10177558" y="4783550"/>
            <a:ext cx="1203293" cy="493681"/>
          </a:xfrm>
          <a:custGeom>
            <a:rect l="l" t="t" r="r" b="b"/>
            <a:pathLst>
              <a:path w="1632489" h="669748">
                <a:moveTo>
                  <a:pt x="1632489" y="244873"/>
                </a:moveTo>
                <a:lnTo>
                  <a:pt x="816245" y="0"/>
                </a:lnTo>
                <a:lnTo>
                  <a:pt x="0" y="244873"/>
                </a:lnTo>
                <a:close/>
                <a:moveTo>
                  <a:pt x="1632489" y="648921"/>
                </a:moveTo>
                <a:lnTo>
                  <a:pt x="1632489" y="244874"/>
                </a:lnTo>
                <a:lnTo>
                  <a:pt x="0" y="244874"/>
                </a:lnTo>
                <a:lnTo>
                  <a:pt x="0" y="648921"/>
                </a:lnTo>
                <a:lnTo>
                  <a:pt x="816246" y="404048"/>
                </a:lnTo>
                <a:close/>
                <a:moveTo>
                  <a:pt x="1632489" y="669748"/>
                </a:moveTo>
                <a:lnTo>
                  <a:pt x="1632489" y="669747"/>
                </a:lnTo>
                <a:lnTo>
                  <a:pt x="0" y="669747"/>
                </a:lnTo>
                <a:lnTo>
                  <a:pt x="0" y="669748"/>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5650706" y="4802600"/>
            <a:ext cx="542925" cy="542925"/>
          </a:xfrm>
          <a:prstGeom prst="rect">
            <a:avLst/>
          </a:prstGeom>
        </p:spPr>
        <p:txBody>
          <a:bodyPr vert="horz" wrap="non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75">
                <a:solidFill>
                  <a:schemeClr val="accent1">
                    <a:alpha val="100000"/>
                  </a:schemeClr>
                </a:solidFill>
                <a:latin typeface="Microsoft Yahei"/>
                <a:ea typeface="Microsoft Yahei"/>
                <a:cs typeface="Microsoft Yahei"/>
              </a:rPr>
              <a:t>03</a:t>
            </a:r>
          </a:p>
        </p:txBody>
      </p:sp>
      <p:sp>
        <p:nvSpPr>
          <p:cNvPr id="33" name="Freeform 33"/>
          <p:cNvSpPr/>
          <p:nvPr/>
        </p:nvSpPr>
        <p:spPr>
          <a:xfrm>
            <a:off x="1877711" y="3429001"/>
            <a:ext cx="725805" cy="725805"/>
          </a:xfrm>
          <a:custGeom>
            <a:rect l="l" t="t" r="r" b="b"/>
            <a:pathLst>
              <a:path w="442"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342361" y="1913983"/>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基于大数据分析，为园区管理者提供全面、准确的数据支持和决策依据。</a:t>
            </a:r>
            <a:endParaRPr lang="en-US" sz="1100"/>
          </a:p>
        </p:txBody>
      </p:sp>
      <p:sp>
        <p:nvSpPr>
          <p:cNvPr id="35" name="AutoShape 35"/>
          <p:cNvSpPr/>
          <p:nvPr/>
        </p:nvSpPr>
        <p:spPr>
          <a:xfrm>
            <a:off x="6329284" y="3234910"/>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利用数据挖掘和机器学习等技术，发现数据中的潜在规律和趋势，预测未来发展。</a:t>
            </a:r>
            <a:endParaRPr lang="en-US" sz="1100"/>
          </a:p>
        </p:txBody>
      </p:sp>
      <p:sp>
        <p:nvSpPr>
          <p:cNvPr id="36" name="AutoShape 36"/>
          <p:cNvSpPr/>
          <p:nvPr/>
        </p:nvSpPr>
        <p:spPr>
          <a:xfrm>
            <a:off x="6329284" y="4521452"/>
            <a:ext cx="4203080" cy="1017878"/>
          </a:xfrm>
          <a:prstGeom prst="rect">
            <a:avLst/>
          </a:prstGeom>
          <a:noFill/>
        </p:spPr>
        <p:txBody>
          <a:bodyPr vert="horz" wrap="square" lIns="68770" tIns="68770" rIns="34385" bIns="6877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500">
                <a:solidFill>
                  <a:srgbClr val="000404">
                    <a:alpha val="100000"/>
                  </a:srgbClr>
                </a:solidFill>
                <a:latin typeface="Microsoft Yahei"/>
                <a:ea typeface="Microsoft Yahei"/>
                <a:cs typeface="Microsoft Yahei"/>
              </a:rPr>
              <a:t>推动数据驱动的智能化决策，提高决策的科学性和准确性。</a:t>
            </a:r>
            <a:endParaRPr lang="en-US" sz="1100"/>
          </a:p>
        </p:txBody>
      </p:sp>
      <p:grpSp>
        <p:nvGrpSpPr>
          <p:cNvPr id="37" name="Group 37"/>
          <p:cNvGrpSpPr/>
          <p:nvPr/>
        </p:nvGrpSpPr>
        <p:grpSpPr>
          <a:xfrm>
            <a:off x="454963" y="93878"/>
            <a:ext cx="10641129" cy="914400"/>
            <a:chOff x="454963" y="93878"/>
            <a:chExt cx="10641129" cy="914400"/>
          </a:xfrm>
        </p:grpSpPr>
        <p:sp>
          <p:nvSpPr>
            <p:cNvPr id="38" name="AutoShape 3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TextBox 5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数据驱动决策</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6197479" y="2448496"/>
            <a:ext cx="1568482" cy="1639538"/>
            <a:chOff x="6197479" y="2448496"/>
            <a:chExt cx="1568482" cy="1639538"/>
          </a:xfrm>
        </p:grpSpPr>
        <p:sp>
          <p:nvSpPr>
            <p:cNvPr id="3" name="Freeform 3"/>
            <p:cNvSpPr/>
            <p:nvPr/>
          </p:nvSpPr>
          <p:spPr>
            <a:xfrm rot="15417784">
              <a:off x="6197479" y="2448496"/>
              <a:ext cx="1568482" cy="1639538"/>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0817784">
              <a:off x="6791744" y="3078289"/>
              <a:ext cx="380048" cy="38004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7798918" y="1874806"/>
            <a:ext cx="3224117" cy="3370231"/>
            <a:chOff x="7798918" y="1874806"/>
            <a:chExt cx="3224117" cy="3370231"/>
          </a:xfrm>
        </p:grpSpPr>
        <p:sp>
          <p:nvSpPr>
            <p:cNvPr id="6" name="Freeform 6"/>
            <p:cNvSpPr/>
            <p:nvPr/>
          </p:nvSpPr>
          <p:spPr>
            <a:xfrm rot="16200000">
              <a:off x="7798918" y="1874806"/>
              <a:ext cx="3224117" cy="3370231"/>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0817784">
              <a:off x="9070791" y="3201543"/>
              <a:ext cx="680371" cy="68037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6979101" y="4077938"/>
            <a:ext cx="977456" cy="1021747"/>
            <a:chOff x="6979101" y="4077938"/>
            <a:chExt cx="977456" cy="1021747"/>
          </a:xfrm>
        </p:grpSpPr>
        <p:sp>
          <p:nvSpPr>
            <p:cNvPr id="9" name="Freeform 9"/>
            <p:cNvSpPr/>
            <p:nvPr/>
          </p:nvSpPr>
          <p:spPr>
            <a:xfrm rot="16200000">
              <a:off x="6979101" y="4077938"/>
              <a:ext cx="977456" cy="1021747"/>
            </a:xfrm>
            <a:custGeom>
              <a:rect l="l" t="t" r="r" b="b"/>
              <a:pathLst>
                <a:path w="3790823"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349433" y="4470368"/>
              <a:ext cx="236887" cy="23688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创新与智能化发展</a:t>
              </a:r>
            </a:p>
          </p:txBody>
        </p:sp>
      </p:grpSp>
      <p:sp>
        <p:nvSpPr>
          <p:cNvPr id="33" name="AutoShape 33"/>
          <p:cNvSpPr/>
          <p:nvPr/>
        </p:nvSpPr>
        <p:spPr>
          <a:xfrm>
            <a:off x="579283" y="2049017"/>
            <a:ext cx="584258" cy="584258"/>
          </a:xfrm>
          <a:prstGeom prst="ellipse">
            <a:avLst/>
          </a:prstGeom>
          <a:no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4" name="AutoShape 34"/>
          <p:cNvSpPr/>
          <p:nvPr/>
        </p:nvSpPr>
        <p:spPr>
          <a:xfrm>
            <a:off x="674589" y="2156678"/>
            <a:ext cx="395855"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1">
                    <a:alpha val="100000"/>
                  </a:schemeClr>
                </a:solidFill>
                <a:latin typeface="Microsoft Yahei"/>
                <a:ea typeface="Microsoft Yahei"/>
                <a:cs typeface="Microsoft Yahei"/>
              </a:rPr>
              <a:t>01</a:t>
            </a:r>
            <a:endParaRPr lang="en-US" sz="1100"/>
          </a:p>
        </p:txBody>
      </p:sp>
      <p:sp>
        <p:nvSpPr>
          <p:cNvPr id="35" name="TextBox 35"/>
          <p:cNvSpPr txBox="1"/>
          <p:nvPr/>
        </p:nvSpPr>
        <p:spPr>
          <a:xfrm>
            <a:off x="1350983" y="1947863"/>
            <a:ext cx="4120112"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鼓励园区企业和科研机构开展数据创新应用，推动大数据与人工智能等技术的融合发展。</a:t>
            </a:r>
          </a:p>
        </p:txBody>
      </p:sp>
      <p:sp>
        <p:nvSpPr>
          <p:cNvPr id="36" name="AutoShape 36"/>
          <p:cNvSpPr/>
          <p:nvPr/>
        </p:nvSpPr>
        <p:spPr>
          <a:xfrm>
            <a:off x="579283" y="3218181"/>
            <a:ext cx="584258" cy="584258"/>
          </a:xfrm>
          <a:prstGeom prst="ellipse">
            <a:avLst/>
          </a:prstGeom>
          <a:noFill/>
          <a:ln w="19050">
            <a:solidFill>
              <a:schemeClr val="accent2">
                <a:alpha val="10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7" name="AutoShape 37"/>
          <p:cNvSpPr/>
          <p:nvPr/>
        </p:nvSpPr>
        <p:spPr>
          <a:xfrm>
            <a:off x="655539" y="3325842"/>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2">
                    <a:alpha val="100000"/>
                  </a:schemeClr>
                </a:solidFill>
                <a:latin typeface="Microsoft Yahei"/>
                <a:ea typeface="Microsoft Yahei"/>
                <a:cs typeface="Microsoft Yahei"/>
              </a:rPr>
              <a:t>02</a:t>
            </a:r>
            <a:endParaRPr lang="en-US" sz="1100"/>
          </a:p>
        </p:txBody>
      </p:sp>
      <p:sp>
        <p:nvSpPr>
          <p:cNvPr id="38" name="TextBox 38"/>
          <p:cNvSpPr txBox="1"/>
          <p:nvPr/>
        </p:nvSpPr>
        <p:spPr>
          <a:xfrm>
            <a:off x="1350983" y="3110437"/>
            <a:ext cx="4114800" cy="799744"/>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en-US" sz="1350">
                <a:solidFill>
                  <a:schemeClr val="dk1">
                    <a:alpha val="100000"/>
                  </a:schemeClr>
                </a:solidFill>
                <a:latin typeface="Microsoft Yahei"/>
                <a:ea typeface="Microsoft Yahei"/>
                <a:cs typeface="Microsoft Yahei"/>
              </a:rPr>
              <a:t>打造智能化园区，实现园区基础设施、公共服务、产业发展等方面的智能化升级。</a:t>
            </a:r>
          </a:p>
        </p:txBody>
      </p:sp>
      <p:sp>
        <p:nvSpPr>
          <p:cNvPr id="39" name="AutoShape 39"/>
          <p:cNvSpPr/>
          <p:nvPr/>
        </p:nvSpPr>
        <p:spPr>
          <a:xfrm>
            <a:off x="575049" y="4441785"/>
            <a:ext cx="584258" cy="584258"/>
          </a:xfrm>
          <a:prstGeom prst="ellipse">
            <a:avLst/>
          </a:prstGeom>
          <a:noFill/>
          <a:ln w="19050">
            <a:solidFill>
              <a:schemeClr val="accent3">
                <a:alpha val="100000"/>
              </a:schemeClr>
            </a:solidFill>
            <a:prstDash val="solid"/>
          </a:ln>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0" name="AutoShape 40"/>
          <p:cNvSpPr/>
          <p:nvPr/>
        </p:nvSpPr>
        <p:spPr>
          <a:xfrm>
            <a:off x="642204" y="4549446"/>
            <a:ext cx="453011" cy="368935"/>
          </a:xfrm>
          <a:prstGeom prst="rect">
            <a:avLst/>
          </a:prstGeom>
          <a:noFill/>
        </p:spPr>
        <p:txBody>
          <a:bodyPr vert="horz" wrap="square" lIns="0" tIns="0" rIns="0" bIns="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20002"/>
              </a:spcBef>
              <a:defRPr/>
            </a:pPr>
            <a:r>
              <a:rPr lang="en-US" sz="2000" b="1">
                <a:solidFill>
                  <a:schemeClr val="accent3">
                    <a:alpha val="100000"/>
                  </a:schemeClr>
                </a:solidFill>
                <a:latin typeface="Microsoft Yahei"/>
                <a:ea typeface="Microsoft Yahei"/>
                <a:cs typeface="Microsoft Yahei"/>
              </a:rPr>
              <a:t>03</a:t>
            </a:r>
            <a:endParaRPr lang="en-US" sz="1100"/>
          </a:p>
        </p:txBody>
      </p:sp>
      <p:sp>
        <p:nvSpPr>
          <p:cNvPr id="41" name="TextBox 41"/>
          <p:cNvSpPr txBox="1"/>
          <p:nvPr/>
        </p:nvSpPr>
        <p:spPr>
          <a:xfrm>
            <a:off x="1350983" y="4340631"/>
            <a:ext cx="4114800" cy="786566"/>
          </a:xfrm>
          <a:prstGeom prst="rect">
            <a:avLst/>
          </a:prstGeom>
        </p:spPr>
        <p:txBody>
          <a:bodyPr vert="horz" wrap="square" lIns="95250" tIns="95250" rIns="47625" bIns="952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375"/>
              </a:spcBef>
            </a:pPr>
            <a:r>
              <a:rPr lang="en-US" sz="1350">
                <a:solidFill>
                  <a:schemeClr val="dk1">
                    <a:alpha val="100000"/>
                  </a:schemeClr>
                </a:solidFill>
                <a:latin typeface="Microsoft Yahei"/>
                <a:ea typeface="Microsoft Yahei"/>
                <a:cs typeface="Microsoft Yahei"/>
              </a:rPr>
              <a:t>推动大数据与实体经济深度融合，促进园区经济高质量发展。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大数据管理平台的构建与实施</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采用Hadoop、HBase等分布式存储技术，实现海量数据的高效存储和访问。</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分布式存储技术</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运用Spark、Flink等实时计算框架，支持数据的实时处理和分析。</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实时计算技术</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应用机器学习、深度学习等数据挖掘技术，挖掘数据中的潜在价值。</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数据挖掘技术</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基于云计算平台，提供弹性可扩展的计算资源和存储资源，满足业务高峰期需求。</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云网平台支持</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平台架构与技术选型</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多源数据采集</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支持从传感器、设备、系统等多种数据源采集数据，确保数据的完整性和准确性。</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数据清洗与整合</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对数据进行清洗、去重、转换等预处理操作，提高数据质量。</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实时数据分析</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运用实时计算技术，对数据进行实时分析，及时发现问题和趋势。</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历史数据回溯</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支持对历史数据进行回溯分析，挖掘历史数据中的价值。</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数据采集、处理与分析</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数据可视化</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采用图表、图像等可视化手段，将数据以直观易懂的形式展现出来。</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交互设计</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提供友好的交互界面和操作方式，方便用户进行数据查询、分析和操作。</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个性化定制</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支持根据用户需求进行个性化定制，满足不同用户的需求。</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多终端适配</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适配PC、手机、平板等多种终端设备，实现随时随地查看和管理数据。</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数据可视化与交互设计</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https://d.book118.com/238114035015006032</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17</vt:i4>
      </vt:variant>
    </vt:vector>
  </HeadingPairs>
  <TitlesOfParts>
    <vt:vector baseType="lpstr" size="2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2024-09-09T09:16:45.444</cp:lastPrinted>
  <dcterms:created xsi:type="dcterms:W3CDTF">2024-09-09T01:16:45Z</dcterms:created>
  <dcterms:modified xsi:type="dcterms:W3CDTF">2024-09-09T01:16:47Z</dcterms:modified>
</cp:coreProperties>
</file>