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UBPLM+MS-UIGothic"/>
      <p:regular r:id="rId15"/>
    </p:embeddedFont>
    <p:embeddedFont>
      <p:font typeface="OBSEDP+CCLVUR+MicrosoftYaHei-Bold"/>
      <p:regular r:id="rId16"/>
    </p:embeddedFont>
    <p:embeddedFont>
      <p:font typeface="CDVROS+GCSEOR+MicrosoftYaHei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3783A-B76E-4FC8-ADDC-7201B525D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A15CF-C70E-473A-BC6B-03C59E1D3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20228-3BD4-4F1F-BA0E-45949D97E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B0F0C-640D-4102-9B26-565DCC5E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2E0319-511C-409F-A8AE-8C1CBA4FD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73969E-0C28-4FCD-8E1A-EC0B89899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6C9B60-5631-4141-905E-98B2728D5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7B188-9B2B-4D9F-A840-F597E6DA6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4D491-0D04-478C-BE01-8BBBCE5BB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49B19-BB92-472A-ADBA-14C658A9F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8ECEB-9E23-4970-824F-204A9929E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4102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2009025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CUBPLM+MS-UIGothic"/>
                <a:cs typeface="CUBPLM+MS-UIGothic"/>
              </a:rPr>
              <a:t>接受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还</a:t>
            </a:r>
            <a:r>
              <a:rPr sz="4950">
                <a:solidFill>
                  <a:srgbClr val="C9B67E"/>
                </a:solidFill>
                <a:latin typeface="CUBPLM+MS-UIGothic"/>
                <a:cs typeface="CUBPLM+MS-UIGothic"/>
              </a:rPr>
              <a:t>是拒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绝课</a:t>
            </a:r>
            <a:r>
              <a:rPr sz="4950">
                <a:solidFill>
                  <a:srgbClr val="C9B67E"/>
                </a:solidFill>
                <a:latin typeface="CUBPLM+MS-UIGothic"/>
                <a:cs typeface="CUBPL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OBSEDP+CCLVUR+MicrosoftYaHei-Bold"/>
                <a:cs typeface="OBSEDP+CCLVUR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OBSEDP+CCLVUR+MicrosoftYaHei-Bold"/>
                <a:cs typeface="OBSEDP+CCLVU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4250" y="387792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CUBPLM+MS-UIGothic"/>
                <a:cs typeface="CUBPLM+MS-UIGothic"/>
              </a:rPr>
              <a:t>接受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500">
                <a:solidFill>
                  <a:srgbClr val="C9B67E"/>
                </a:solidFill>
                <a:latin typeface="CUBPLM+MS-UIGothic"/>
                <a:cs typeface="CUBPLM+MS-UIGothic"/>
              </a:rPr>
              <a:t>件的利弊分析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CUBPLM+MS-UIGothic"/>
                <a:cs typeface="CUBPLM+MS-UIGothic"/>
              </a:rPr>
              <a:t>接受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C9B67E"/>
                </a:solidFill>
                <a:latin typeface="CUBPLM+MS-UIGothic"/>
                <a:cs typeface="CUBPLM+MS-UIGothic"/>
              </a:rPr>
              <a:t>件的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CUBPLM+MS-UIGothic"/>
                <a:cs typeface="CUBPLM+MS-UIGothic"/>
              </a:rPr>
              <a:t>方便快捷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CUBPLM+MS-UIGothic"/>
                <a:cs typeface="CUBPLM+MS-UIGothic"/>
              </a:rPr>
              <a:t>重点突出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接收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件可以省去手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整理和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入的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，直接使用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成的</a:t>
            </a:r>
          </a:p>
          <a:p>
            <a:pPr marL="6858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料，提高学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件通常由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丰富的教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作，内容精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炼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，重点突出，有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63659" y="3155168"/>
            <a:ext cx="289127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助于学生更好地掌握核心知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点。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C9B67E"/>
                </a:solidFill>
                <a:latin typeface="CUBPLM+MS-UIGothic"/>
                <a:cs typeface="CUBPLM+MS-UIGothic"/>
              </a:rPr>
              <a:t>一</a:t>
            </a: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资</a:t>
            </a:r>
            <a:r>
              <a:rPr sz="1550">
                <a:solidFill>
                  <a:srgbClr val="C9B67E"/>
                </a:solidFill>
                <a:latin typeface="CUBPLM+MS-UIGothic"/>
                <a:cs typeface="CUBPLM+MS-UIGothic"/>
              </a:rPr>
              <a:t>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CUBPLM+MS-UIGothic"/>
                <a:cs typeface="CUBPLM+MS-UIGothic"/>
              </a:rPr>
              <a:t>提高教学</a:t>
            </a: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C9B67E"/>
                </a:solidFill>
                <a:latin typeface="CUBPLM+MS-UIGothic"/>
                <a:cs typeface="CUBPLM+MS-UIGothic"/>
              </a:rPr>
              <a:t>量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891276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通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过课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件，可以确保所有学生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都使用相同的学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习资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源，减少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因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源差异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来的学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效果差异。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875269" y="5248762"/>
            <a:ext cx="282504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使用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件可以更好地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划教学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内容和教学方法，提高教学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CUBPLM+MS-UIGothic"/>
                <a:cs typeface="CUBPLM+MS-UIGothic"/>
              </a:rPr>
              <a:t>接受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C9B67E"/>
                </a:solidFill>
                <a:latin typeface="CUBPLM+MS-UIGothic"/>
                <a:cs typeface="CUBPLM+MS-UIGothic"/>
              </a:rPr>
              <a:t>件的劣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UBPLM+MS-UIGothic"/>
                <a:cs typeface="CUBPLM+MS-UIGothic"/>
              </a:rPr>
              <a:t>缺乏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600">
                <a:solidFill>
                  <a:srgbClr val="FFFFFF"/>
                </a:solidFill>
                <a:latin typeface="CUBPLM+MS-UIGothic"/>
                <a:cs typeface="CUBPLM+MS-UIGothic"/>
              </a:rPr>
              <a:t>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600">
                <a:solidFill>
                  <a:srgbClr val="FFFFFF"/>
                </a:solidFill>
                <a:latin typeface="CUBPLM+MS-UIGothic"/>
                <a:cs typeface="CUBPLM+MS-UIGothic"/>
              </a:rPr>
              <a:t>以因材施教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如果只是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地接受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件，学生可能会陷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入被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学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的状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，无法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自己的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思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和学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6799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每个学生的学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能力和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趣点都是不同的，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如果只是接受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一的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件，教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可能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根据学生的特点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行因材施教。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UBPLM+MS-UIGothic"/>
                <a:cs typeface="CUBPLM+MS-UIGothic"/>
              </a:rPr>
              <a:t>技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术问题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UBPLM+MS-UIGothic"/>
                <a:cs typeface="CUBPLM+MS-UIGothic"/>
              </a:rPr>
              <a:t>版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权问题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使用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件需要一定的技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支持，如网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络连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接、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件运行等，如果出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术问题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会影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响学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效果。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使用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件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需要注意版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权问题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，避免侵犯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他人的知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识产权</a:t>
            </a:r>
            <a:r>
              <a:rPr sz="1350">
                <a:solidFill>
                  <a:srgbClr val="C9B44B"/>
                </a:solidFill>
                <a:latin typeface="CUBPLM+MS-UIGothic"/>
                <a:cs typeface="CUBPL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OBSEDP+CCLVUR+MicrosoftYaHei-Bold"/>
                <a:cs typeface="OBSEDP+CCLVUR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OBSEDP+CCLVUR+MicrosoftYaHei-Bold"/>
                <a:cs typeface="OBSEDP+CCLVU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4250" y="387792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CUBPLM+MS-UIGothic"/>
                <a:cs typeface="CUBPLM+MS-UIGothic"/>
              </a:rPr>
              <a:t>拒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绝课</a:t>
            </a:r>
            <a:r>
              <a:rPr sz="4500">
                <a:solidFill>
                  <a:srgbClr val="C9B67E"/>
                </a:solidFill>
                <a:latin typeface="CUBPLM+MS-UIGothic"/>
                <a:cs typeface="CUBPLM+MS-UIGothic"/>
              </a:rPr>
              <a:t>件的利弊分析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CUBPLM+MS-UIGothic"/>
                <a:cs typeface="CUBPLM+MS-UIGothic"/>
              </a:rPr>
              <a:t>拒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绝课</a:t>
            </a:r>
            <a:r>
              <a:rPr sz="3000">
                <a:solidFill>
                  <a:srgbClr val="C9B67E"/>
                </a:solidFill>
                <a:latin typeface="CUBPLM+MS-UIGothic"/>
                <a:cs typeface="CUBPLM+MS-UIGothic"/>
              </a:rPr>
              <a:t>件的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CUBPLM+MS-UIGothic"/>
                <a:cs typeface="CUBPLM+MS-UIGothic"/>
              </a:rPr>
              <a:t>减少依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赖</a:t>
            </a:r>
            <a:r>
              <a:rPr sz="2300" spc="25">
                <a:solidFill>
                  <a:srgbClr val="C9B67E"/>
                </a:solidFill>
                <a:latin typeface="CUBPLM+MS-UIGothic"/>
                <a:cs typeface="CUBPLM+MS-UIGothic"/>
              </a:rPr>
              <a:t>心理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没有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件的帮助，学生需要自己努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力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找答案，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这样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可以减少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的依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赖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心理，更加自主地学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CUBPLM+MS-UIGothic"/>
                <a:cs typeface="CUBPLM+MS-UIGothic"/>
              </a:rPr>
              <a:t>增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C9B67E"/>
                </a:solidFill>
                <a:latin typeface="CUBPLM+MS-UIGothic"/>
                <a:cs typeface="CUBPLM+MS-UIGothic"/>
              </a:rPr>
              <a:t>自主学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习</a:t>
            </a:r>
            <a:r>
              <a:rPr sz="2300" spc="25">
                <a:solidFill>
                  <a:srgbClr val="C9B67E"/>
                </a:solidFill>
                <a:latin typeface="CUBPLM+MS-UIGothic"/>
                <a:cs typeface="CUBPLM+MS-UIGothic"/>
              </a:rPr>
              <a:t>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2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拒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绝课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件可以促使学生更加自主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地学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，学会独立思考和解决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问</a:t>
            </a:r>
          </a:p>
          <a:p>
            <a:pPr marL="57149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，培养自主学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CUBPLM+MS-UIGothic"/>
                <a:cs typeface="CUBPLM+MS-UIGothic"/>
              </a:rPr>
              <a:t>提高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2300" spc="25">
                <a:solidFill>
                  <a:srgbClr val="C9B67E"/>
                </a:solidFill>
                <a:latin typeface="CUBPLM+MS-UIGothic"/>
                <a:cs typeface="CUBPLM+MS-UIGothic"/>
              </a:rPr>
              <a:t>堂参与度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没有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件的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助，学生需要更加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注于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堂内容，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极参与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堂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这样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可以提高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堂参与度，增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CUBPLM+MS-UIGothic"/>
                <a:cs typeface="CUBPLM+MS-UIGothic"/>
              </a:rPr>
              <a:t>拒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绝课</a:t>
            </a:r>
            <a:r>
              <a:rPr sz="3000">
                <a:solidFill>
                  <a:srgbClr val="C9B67E"/>
                </a:solidFill>
                <a:latin typeface="CUBPLM+MS-UIGothic"/>
                <a:cs typeface="CUBPLM+MS-UIGothic"/>
              </a:rPr>
              <a:t>件的劣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CUBPLM+MS-UIGothic"/>
                <a:cs typeface="CUBPLM+MS-UIGothic"/>
              </a:rPr>
              <a:t>学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习</a:t>
            </a:r>
            <a:r>
              <a:rPr sz="2000" spc="25">
                <a:solidFill>
                  <a:srgbClr val="C9B67E"/>
                </a:solidFill>
                <a:latin typeface="CUBPLM+MS-UIGothic"/>
                <a:cs typeface="CUBPLM+MS-UIGothic"/>
              </a:rPr>
              <a:t>效率降低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CUBPLM+MS-UIGothic"/>
                <a:cs typeface="CUBPLM+MS-UIGothic"/>
              </a:rPr>
              <a:t>学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习</a:t>
            </a:r>
            <a:r>
              <a:rPr sz="2000" spc="25">
                <a:solidFill>
                  <a:srgbClr val="C9B67E"/>
                </a:solidFill>
                <a:latin typeface="CUBPLM+MS-UIGothic"/>
                <a:cs typeface="CUBPLM+MS-UIGothic"/>
              </a:rPr>
              <a:t>深度不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CUBPLM+MS-UIGothic"/>
                <a:cs typeface="CUBPLM+MS-UIGothic"/>
              </a:rPr>
              <a:t>信息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获</a:t>
            </a:r>
            <a:r>
              <a:rPr sz="2000" spc="25">
                <a:solidFill>
                  <a:srgbClr val="C9B67E"/>
                </a:solidFill>
                <a:latin typeface="CUBPLM+MS-UIGothic"/>
                <a:cs typeface="CUBPLM+MS-UIGothic"/>
              </a:rPr>
              <a:t>取不全面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如果没有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件，学生可能需要花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更多的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和精力去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找相关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料和信息，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这样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会降低学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效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件通常会提供更加深入和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详细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的内容，如果拒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绝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使用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件，可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能会影响学生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某些知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点的深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入理解和掌握。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如果没有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件作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参考，学生可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能无法全面了解某些知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点，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</a:t>
            </a:r>
          </a:p>
          <a:p>
            <a:pPr marL="476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致信息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取不全面。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OBSEDP+CCLVUR+MicrosoftYaHei-Bold"/>
                <a:cs typeface="OBSEDP+CCLVUR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OBSEDP+CCLVUR+MicrosoftYaHei-Bold"/>
                <a:cs typeface="OBSEDP+CCLVU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4250" y="387792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CUBPLM+MS-UIGothic"/>
                <a:cs typeface="CUBPLM+MS-UIGothic"/>
              </a:rPr>
              <a:t>接受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500">
                <a:solidFill>
                  <a:srgbClr val="C9B67E"/>
                </a:solidFill>
                <a:latin typeface="CUBPLM+MS-UIGothic"/>
                <a:cs typeface="CUBPLM+MS-UIGothic"/>
              </a:rPr>
              <a:t>件的适用情况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CUBPLM+MS-UIGothic"/>
                <a:cs typeface="CUBPLM+MS-UIGothic"/>
              </a:rPr>
              <a:t>适用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C9B67E"/>
                </a:solidFill>
                <a:latin typeface="CUBPLM+MS-UIGothic"/>
                <a:cs typeface="CUBPLM+MS-UIGothic"/>
              </a:rPr>
              <a:t>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CUBPLM+MS-UIGothic"/>
                <a:cs typeface="CUBPLM+MS-UIGothic"/>
              </a:rPr>
              <a:t>学生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件通常由教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制作，用于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助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堂教学，提供更多的学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习资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源和信息。学生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可以在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后自主学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或复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习时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使用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CUBPLM+MS-UIGothic"/>
                <a:cs typeface="CUBPLM+MS-UIGothic"/>
              </a:rPr>
              <a:t>教</a:t>
            </a:r>
            <a:r>
              <a:rPr sz="2300">
                <a:solidFill>
                  <a:srgbClr val="C9B67E"/>
                </a:solidFill>
                <a:latin typeface="SimSun"/>
                <a:cs typeface="SimSun"/>
              </a:rPr>
              <a:t>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件可以作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教学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助工具，帮助教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更好地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授知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，提高教学效果。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新教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或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不足的教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件可以提供更多的教学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源和指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C9B44B"/>
                </a:solidFill>
                <a:latin typeface="CUBPLM+MS-UIGothic"/>
                <a:cs typeface="CUBPL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https://d.book118.com/238114102070006042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CUBPLM+MS-UIGothic</vt:lpstr>
      <vt:lpstr>SimSun</vt:lpstr>
      <vt:lpstr>OBSEDP+CCLVUR+MicrosoftYaHei-Bold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2024-09-21T16:40:07.401</cp:lastPrinted>
  <dcterms:created xsi:type="dcterms:W3CDTF">2024-09-21T08:40:07Z</dcterms:created>
  <dcterms:modified xsi:type="dcterms:W3CDTF">2024-09-21T08:40:08Z</dcterms:modified>
</cp:coreProperties>
</file>