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6AC387-F089-415F-864B-C93B8B630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5BC579-5075-4E85-A087-2C5DBF1E3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5D8A55-B072-42F4-B1A4-44D650C96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0E21BA-B9F0-40E0-A077-878D14542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BE9098-07E6-4061-AA02-E8CDB541E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B3ECCC-007E-4E5F-83B2-278601BDA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D3595A-E9CE-431E-9C1D-DEBFBD58E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785760-9857-4BC4-BAB1-FA3F419E9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59BD56-A5B1-4038-BB82-87C8DC2F6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F59696-E0EE-40DA-B005-B23E3DEB1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1DF2A-6077-44AF-B904-C518A54AD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11506701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 err="1" smtClean="0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 err="1" smtClean="0">
                <a:solidFill>
                  <a:schemeClr val="accent1"/>
                </a:solidFill>
                <a:latin typeface="Arial"/>
                <a:ea typeface="Arial"/>
                <a:cs typeface="Arial"/>
              </a:rPr>
              <a:t>：</a:t>
            </a:r>
            <a:r>
              <a:rPr lang="en-US" altLang="zh-CN" sz="1325" err="1" smtClean="0">
                <a:solidFill>
                  <a:schemeClr val="accent1"/>
                </a:solidFill>
                <a:latin typeface="Arial"/>
                <a:ea typeface="Arial"/>
                <a:cs typeface="Arial"/>
              </a:rPr>
              <a:t>XXX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25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1325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1325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1325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1325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58401" y="2868010"/>
            <a:ext cx="11276400" cy="70788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00" b="1" err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PICC导管相关皮肤损伤预防的最佳证据总结</a:t>
            </a:r>
            <a:r>
              <a:rPr lang="en-US" altLang="zh-CN" sz="4000" b="1" err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40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 err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 err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PICC导管相关皮肤损伤概述</a:t>
            </a:r>
            <a:endParaRPr lang="en-US" sz="24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 err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PICC导管相关皮肤损伤预防证据总结</a:t>
            </a:r>
            <a:endParaRPr lang="en-US" sz="24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 err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基于证据的预防措施建议</a:t>
            </a:r>
            <a:endParaRPr lang="en-US" sz="24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 err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未来研究方向</a:t>
            </a:r>
            <a:endParaRPr lang="en-US" sz="24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28881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 smtClean="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PICC（</a:t>
            </a: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经外周静脉置入中心静脉导管）在临床中广泛应用于肿瘤化疗、肠外营养、抗生素治疗等，但随之而来的是一些相关并发症，其中最常见的便是皮肤损伤。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94256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 err="1" smtClean="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本综述旨在总结和分析关于PICC导管相关皮肤损伤预防的最佳证据</a:t>
            </a:r>
            <a:r>
              <a:rPr lang="en-US" sz="1500" err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，以期为临床实践提供参考和指导。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94256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 err="1" smtClean="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本次综述纳入了近十年内发表的关于PICC导管相关皮肤损伤预防的研究</a:t>
            </a:r>
            <a:r>
              <a:rPr lang="en-US" sz="1500" err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，包括随机对照试验、观察性研究和案例报告等。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引言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64633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 err="1" smtClean="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PICC导管相关皮肤损伤概述</a:t>
            </a:r>
            <a:endParaRPr lang="en-US" sz="3600">
              <a:solidFill>
                <a:srgbClr val="000000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35575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 err="1" smtClean="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PICC（Peripherally </a:t>
            </a: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Inserted Central Catheter）导管是一种经外周静脉穿刺置入中心静脉的导管，常用于为患者提供中长期的静脉输液治疗。操作流程一般包括以下步骤</a:t>
            </a:r>
            <a:endParaRPr lang="en-US" sz="1350">
              <a:solidFill>
                <a:schemeClr val="dk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774058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1. 评估患者：</a:t>
            </a:r>
            <a:r>
              <a:rPr lang="en-US" sz="1350" err="1" smtClean="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医生评估患者是否有PICC导管的适应症</a:t>
            </a:r>
            <a:r>
              <a:rPr lang="en-US" sz="1350" err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，并告知患者及家属相关风险和注意事项。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774058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2. 准备物品：</a:t>
            </a:r>
            <a:r>
              <a:rPr lang="en-US" sz="1350" err="1" smtClean="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准备PICC导管及相关手术器械</a:t>
            </a:r>
            <a:r>
              <a:rPr lang="en-US" sz="1350" err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、消毒用品等。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826316"/>
            <a:chOff x="454963" y="93878"/>
            <a:chExt cx="10641129" cy="826316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826316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 err="1" smtClean="0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PICC导管定义及操作流程</a:t>
              </a:r>
              <a:endPara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3. 穿刺静脉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4. 置入导管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5. 固定导管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6. 术后护理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826316"/>
            <a:chOff x="454963" y="93878"/>
            <a:chExt cx="10641129" cy="826316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826316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 err="1" smtClean="0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PICC导管定义及操作流程</a:t>
              </a:r>
              <a:endPara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endParaRP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使用无菌胶带和敷料将导管固定在皮肤上，防止脱落。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将导管逐渐送入静脉，直到到达预定的位置。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 err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在超声引导下，</a:t>
            </a:r>
            <a:r>
              <a:rPr lang="en-US" sz="1350" err="1" smtClean="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使用特殊的穿刺针和导丝将PICC导管插入目标静脉</a:t>
            </a: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定期更换敷料和冲洗导管，以保持通畅。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96145" y="2139029"/>
            <a:ext cx="1714500" cy="1636205"/>
            <a:chOff x="396145" y="2139029"/>
            <a:chExt cx="1714500" cy="1636205"/>
          </a:xfrm>
        </p:grpSpPr>
        <p:sp>
          <p:nvSpPr>
            <p:cNvPr id="3" name="AutoShape 3"/>
            <p:cNvSpPr/>
            <p:nvPr/>
          </p:nvSpPr>
          <p:spPr>
            <a:xfrm rot="10800000">
              <a:off x="396145" y="2139029"/>
              <a:ext cx="1714500" cy="1413415"/>
            </a:xfrm>
            <a:prstGeom prst="roundRect">
              <a:avLst>
                <a:gd name="adj" fmla="val 10000"/>
              </a:avLst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658082" y="3307080"/>
              <a:ext cx="1175575" cy="468154"/>
            </a:xfrm>
            <a:prstGeom prst="roundRect">
              <a:avLst>
                <a:gd name="adj" fmla="val 10000"/>
              </a:avLst>
            </a:prstGeom>
            <a:solidFill>
              <a:schemeClr val="accent1">
                <a:alpha val="100000"/>
              </a:schemeClr>
            </a:solidFill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922995" y="2622176"/>
            <a:ext cx="659307" cy="438033"/>
          </a:xfrm>
          <a:custGeom>
            <a:rect l="l" t="t" r="r" b="b"/>
            <a:pathLst>
              <a:path w="77" h="51">
                <a:moveTo>
                  <a:pt x="77" y="43"/>
                </a:moveTo>
                <a:cubicBezTo>
                  <a:pt x="77" y="47"/>
                  <a:pt x="77" y="47"/>
                  <a:pt x="77" y="47"/>
                </a:cubicBezTo>
                <a:cubicBezTo>
                  <a:pt x="77" y="49"/>
                  <a:pt x="74" y="51"/>
                  <a:pt x="70" y="51"/>
                </a:cubicBezTo>
                <a:cubicBezTo>
                  <a:pt x="6" y="51"/>
                  <a:pt x="6" y="51"/>
                  <a:pt x="6" y="51"/>
                </a:cubicBezTo>
                <a:cubicBezTo>
                  <a:pt x="3" y="51"/>
                  <a:pt x="0" y="49"/>
                  <a:pt x="0" y="47"/>
                </a:cubicBezTo>
                <a:cubicBezTo>
                  <a:pt x="0" y="43"/>
                  <a:pt x="0" y="43"/>
                  <a:pt x="0" y="43"/>
                </a:cubicBezTo>
                <a:cubicBezTo>
                  <a:pt x="6" y="43"/>
                  <a:pt x="6" y="43"/>
                  <a:pt x="6" y="43"/>
                </a:cubicBezTo>
                <a:cubicBezTo>
                  <a:pt x="70" y="43"/>
                  <a:pt x="70" y="43"/>
                  <a:pt x="70" y="43"/>
                </a:cubicBezTo>
                <a:lnTo>
                  <a:pt x="77" y="43"/>
                </a:lnTo>
                <a:close/>
                <a:moveTo>
                  <a:pt x="10" y="34"/>
                </a:moveTo>
                <a:cubicBezTo>
                  <a:pt x="10" y="6"/>
                  <a:pt x="10" y="6"/>
                  <a:pt x="10" y="6"/>
                </a:cubicBezTo>
                <a:cubicBezTo>
                  <a:pt x="10" y="2"/>
                  <a:pt x="13" y="0"/>
                  <a:pt x="16" y="0"/>
                </a:cubicBezTo>
                <a:cubicBezTo>
                  <a:pt x="60" y="0"/>
                  <a:pt x="60" y="0"/>
                  <a:pt x="60" y="0"/>
                </a:cubicBezTo>
                <a:cubicBezTo>
                  <a:pt x="64" y="0"/>
                  <a:pt x="67" y="2"/>
                  <a:pt x="67" y="6"/>
                </a:cubicBezTo>
                <a:cubicBezTo>
                  <a:pt x="67" y="34"/>
                  <a:pt x="67" y="34"/>
                  <a:pt x="67" y="34"/>
                </a:cubicBezTo>
                <a:cubicBezTo>
                  <a:pt x="67" y="38"/>
                  <a:pt x="64" y="41"/>
                  <a:pt x="60" y="41"/>
                </a:cubicBezTo>
                <a:cubicBezTo>
                  <a:pt x="16" y="41"/>
                  <a:pt x="16" y="41"/>
                  <a:pt x="16" y="41"/>
                </a:cubicBezTo>
                <a:cubicBezTo>
                  <a:pt x="13" y="41"/>
                  <a:pt x="10" y="38"/>
                  <a:pt x="10" y="34"/>
                </a:cubicBezTo>
                <a:close/>
                <a:moveTo>
                  <a:pt x="15" y="34"/>
                </a:moveTo>
                <a:cubicBezTo>
                  <a:pt x="15" y="35"/>
                  <a:pt x="16" y="36"/>
                  <a:pt x="16" y="36"/>
                </a:cubicBezTo>
                <a:cubicBezTo>
                  <a:pt x="60" y="36"/>
                  <a:pt x="60" y="36"/>
                  <a:pt x="60" y="36"/>
                </a:cubicBezTo>
                <a:cubicBezTo>
                  <a:pt x="61" y="36"/>
                  <a:pt x="61" y="35"/>
                  <a:pt x="61" y="34"/>
                </a:cubicBezTo>
                <a:cubicBezTo>
                  <a:pt x="61" y="6"/>
                  <a:pt x="61" y="6"/>
                  <a:pt x="61" y="6"/>
                </a:cubicBezTo>
                <a:cubicBezTo>
                  <a:pt x="61" y="5"/>
                  <a:pt x="61" y="5"/>
                  <a:pt x="60" y="5"/>
                </a:cubicBezTo>
                <a:cubicBezTo>
                  <a:pt x="16" y="5"/>
                  <a:pt x="16" y="5"/>
                  <a:pt x="16" y="5"/>
                </a:cubicBezTo>
                <a:cubicBezTo>
                  <a:pt x="16" y="5"/>
                  <a:pt x="15" y="5"/>
                  <a:pt x="15" y="6"/>
                </a:cubicBezTo>
                <a:lnTo>
                  <a:pt x="15" y="34"/>
                </a:lnTo>
                <a:close/>
                <a:moveTo>
                  <a:pt x="42" y="47"/>
                </a:moveTo>
                <a:cubicBezTo>
                  <a:pt x="42" y="46"/>
                  <a:pt x="42" y="46"/>
                  <a:pt x="42" y="46"/>
                </a:cubicBezTo>
                <a:cubicBezTo>
                  <a:pt x="35" y="46"/>
                  <a:pt x="35" y="46"/>
                  <a:pt x="35" y="46"/>
                </a:cubicBezTo>
                <a:cubicBezTo>
                  <a:pt x="35" y="46"/>
                  <a:pt x="34" y="46"/>
                  <a:pt x="34" y="47"/>
                </a:cubicBezTo>
                <a:cubicBezTo>
                  <a:pt x="34" y="47"/>
                  <a:pt x="35" y="47"/>
                  <a:pt x="35" y="47"/>
                </a:cubicBezTo>
                <a:cubicBezTo>
                  <a:pt x="42" y="47"/>
                  <a:pt x="42" y="47"/>
                  <a:pt x="42" y="47"/>
                </a:cubicBezTo>
                <a:cubicBezTo>
                  <a:pt x="42" y="47"/>
                  <a:pt x="42" y="47"/>
                  <a:pt x="42" y="4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2861786" y="2134457"/>
            <a:ext cx="1714500" cy="1637729"/>
            <a:chOff x="2861786" y="2134457"/>
            <a:chExt cx="1714500" cy="1637729"/>
          </a:xfrm>
        </p:grpSpPr>
        <p:sp>
          <p:nvSpPr>
            <p:cNvPr id="7" name="AutoShape 7"/>
            <p:cNvSpPr/>
            <p:nvPr/>
          </p:nvSpPr>
          <p:spPr>
            <a:xfrm rot="10800000">
              <a:off x="2861786" y="2134457"/>
              <a:ext cx="1714500" cy="1414939"/>
            </a:xfrm>
            <a:prstGeom prst="roundRect">
              <a:avLst>
                <a:gd name="adj" fmla="val 10000"/>
              </a:avLst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 rot="10800000">
              <a:off x="3086100" y="3304032"/>
              <a:ext cx="1177100" cy="468154"/>
            </a:xfrm>
            <a:prstGeom prst="roundRect">
              <a:avLst>
                <a:gd name="adj" fmla="val 10000"/>
              </a:avLst>
            </a:prstGeom>
            <a:solidFill>
              <a:schemeClr val="accent2">
                <a:alpha val="100000"/>
              </a:schemeClr>
            </a:solidFill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Freeform 9"/>
          <p:cNvSpPr/>
          <p:nvPr/>
        </p:nvSpPr>
        <p:spPr>
          <a:xfrm>
            <a:off x="3433782" y="2619166"/>
            <a:ext cx="570496" cy="445559"/>
          </a:xfrm>
          <a:custGeom>
            <a:rect l="l" t="t" r="r" b="b"/>
            <a:pathLst>
              <a:path w="68" h="52">
                <a:moveTo>
                  <a:pt x="68" y="8"/>
                </a:moveTo>
                <a:cubicBezTo>
                  <a:pt x="68" y="9"/>
                  <a:pt x="68" y="9"/>
                  <a:pt x="67" y="9"/>
                </a:cubicBezTo>
                <a:cubicBezTo>
                  <a:pt x="2" y="9"/>
                  <a:pt x="2" y="9"/>
                  <a:pt x="2" y="9"/>
                </a:cubicBezTo>
                <a:cubicBezTo>
                  <a:pt x="1" y="9"/>
                  <a:pt x="0" y="9"/>
                  <a:pt x="0" y="8"/>
                </a:cubicBezTo>
                <a:cubicBezTo>
                  <a:pt x="0" y="1"/>
                  <a:pt x="0" y="1"/>
                  <a:pt x="0" y="1"/>
                </a:cubicBezTo>
                <a:cubicBezTo>
                  <a:pt x="0" y="0"/>
                  <a:pt x="1" y="0"/>
                  <a:pt x="2" y="0"/>
                </a:cubicBezTo>
                <a:cubicBezTo>
                  <a:pt x="67" y="0"/>
                  <a:pt x="67" y="0"/>
                  <a:pt x="67" y="0"/>
                </a:cubicBezTo>
                <a:cubicBezTo>
                  <a:pt x="68" y="0"/>
                  <a:pt x="68" y="0"/>
                  <a:pt x="68" y="1"/>
                </a:cubicBezTo>
                <a:lnTo>
                  <a:pt x="68" y="8"/>
                </a:lnTo>
                <a:close/>
                <a:moveTo>
                  <a:pt x="13" y="27"/>
                </a:moveTo>
                <a:cubicBezTo>
                  <a:pt x="3" y="38"/>
                  <a:pt x="3" y="38"/>
                  <a:pt x="3" y="38"/>
                </a:cubicBezTo>
                <a:cubicBezTo>
                  <a:pt x="2" y="38"/>
                  <a:pt x="2" y="38"/>
                  <a:pt x="2" y="38"/>
                </a:cubicBezTo>
                <a:cubicBezTo>
                  <a:pt x="1" y="38"/>
                  <a:pt x="0" y="38"/>
                  <a:pt x="0" y="37"/>
                </a:cubicBezTo>
                <a:cubicBezTo>
                  <a:pt x="0" y="15"/>
                  <a:pt x="0" y="15"/>
                  <a:pt x="0" y="15"/>
                </a:cubicBezTo>
                <a:cubicBezTo>
                  <a:pt x="0" y="15"/>
                  <a:pt x="1" y="14"/>
                  <a:pt x="2" y="14"/>
                </a:cubicBezTo>
                <a:cubicBezTo>
                  <a:pt x="2" y="14"/>
                  <a:pt x="2" y="14"/>
                  <a:pt x="3" y="14"/>
                </a:cubicBezTo>
                <a:cubicBezTo>
                  <a:pt x="13" y="25"/>
                  <a:pt x="13" y="25"/>
                  <a:pt x="13" y="25"/>
                </a:cubicBezTo>
                <a:cubicBezTo>
                  <a:pt x="14" y="26"/>
                  <a:pt x="14" y="26"/>
                  <a:pt x="14" y="26"/>
                </a:cubicBezTo>
                <a:cubicBezTo>
                  <a:pt x="14" y="27"/>
                  <a:pt x="14" y="27"/>
                  <a:pt x="13" y="27"/>
                </a:cubicBezTo>
                <a:close/>
                <a:moveTo>
                  <a:pt x="68" y="52"/>
                </a:moveTo>
                <a:cubicBezTo>
                  <a:pt x="68" y="52"/>
                  <a:pt x="68" y="53"/>
                  <a:pt x="67" y="53"/>
                </a:cubicBezTo>
                <a:cubicBezTo>
                  <a:pt x="2" y="53"/>
                  <a:pt x="2" y="53"/>
                  <a:pt x="2" y="53"/>
                </a:cubicBezTo>
                <a:cubicBezTo>
                  <a:pt x="1" y="53"/>
                  <a:pt x="0" y="52"/>
                  <a:pt x="0" y="52"/>
                </a:cubicBezTo>
                <a:cubicBezTo>
                  <a:pt x="0" y="44"/>
                  <a:pt x="0" y="44"/>
                  <a:pt x="0" y="44"/>
                </a:cubicBezTo>
                <a:cubicBezTo>
                  <a:pt x="0" y="44"/>
                  <a:pt x="1" y="43"/>
                  <a:pt x="2" y="43"/>
                </a:cubicBezTo>
                <a:cubicBezTo>
                  <a:pt x="67" y="43"/>
                  <a:pt x="67" y="43"/>
                  <a:pt x="67" y="43"/>
                </a:cubicBezTo>
                <a:cubicBezTo>
                  <a:pt x="68" y="43"/>
                  <a:pt x="68" y="44"/>
                  <a:pt x="68" y="44"/>
                </a:cubicBezTo>
                <a:lnTo>
                  <a:pt x="68" y="52"/>
                </a:lnTo>
                <a:close/>
                <a:moveTo>
                  <a:pt x="68" y="23"/>
                </a:moveTo>
                <a:cubicBezTo>
                  <a:pt x="68" y="23"/>
                  <a:pt x="68" y="24"/>
                  <a:pt x="67" y="24"/>
                </a:cubicBezTo>
                <a:cubicBezTo>
                  <a:pt x="26" y="24"/>
                  <a:pt x="26" y="24"/>
                  <a:pt x="26" y="24"/>
                </a:cubicBezTo>
                <a:cubicBezTo>
                  <a:pt x="25" y="24"/>
                  <a:pt x="25" y="23"/>
                  <a:pt x="25" y="23"/>
                </a:cubicBezTo>
                <a:cubicBezTo>
                  <a:pt x="25" y="15"/>
                  <a:pt x="25" y="15"/>
                  <a:pt x="25" y="15"/>
                </a:cubicBezTo>
                <a:cubicBezTo>
                  <a:pt x="25" y="15"/>
                  <a:pt x="25" y="14"/>
                  <a:pt x="26" y="14"/>
                </a:cubicBezTo>
                <a:cubicBezTo>
                  <a:pt x="67" y="14"/>
                  <a:pt x="67" y="14"/>
                  <a:pt x="67" y="14"/>
                </a:cubicBezTo>
                <a:cubicBezTo>
                  <a:pt x="68" y="14"/>
                  <a:pt x="68" y="15"/>
                  <a:pt x="68" y="15"/>
                </a:cubicBezTo>
                <a:lnTo>
                  <a:pt x="68" y="23"/>
                </a:lnTo>
                <a:close/>
                <a:moveTo>
                  <a:pt x="68" y="37"/>
                </a:moveTo>
                <a:cubicBezTo>
                  <a:pt x="68" y="38"/>
                  <a:pt x="68" y="38"/>
                  <a:pt x="67" y="38"/>
                </a:cubicBezTo>
                <a:cubicBezTo>
                  <a:pt x="26" y="38"/>
                  <a:pt x="26" y="38"/>
                  <a:pt x="26" y="38"/>
                </a:cubicBezTo>
                <a:cubicBezTo>
                  <a:pt x="25" y="38"/>
                  <a:pt x="25" y="38"/>
                  <a:pt x="25" y="37"/>
                </a:cubicBezTo>
                <a:cubicBezTo>
                  <a:pt x="25" y="30"/>
                  <a:pt x="25" y="30"/>
                  <a:pt x="25" y="30"/>
                </a:cubicBezTo>
                <a:cubicBezTo>
                  <a:pt x="25" y="29"/>
                  <a:pt x="25" y="29"/>
                  <a:pt x="26" y="29"/>
                </a:cubicBezTo>
                <a:cubicBezTo>
                  <a:pt x="67" y="29"/>
                  <a:pt x="67" y="29"/>
                  <a:pt x="67" y="29"/>
                </a:cubicBezTo>
                <a:cubicBezTo>
                  <a:pt x="68" y="29"/>
                  <a:pt x="68" y="29"/>
                  <a:pt x="68" y="30"/>
                </a:cubicBezTo>
                <a:lnTo>
                  <a:pt x="68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344001" y="2129980"/>
            <a:ext cx="1714500" cy="1678401"/>
            <a:chOff x="5344001" y="2129980"/>
            <a:chExt cx="1714500" cy="1678401"/>
          </a:xfrm>
        </p:grpSpPr>
        <p:sp>
          <p:nvSpPr>
            <p:cNvPr id="11" name="AutoShape 11"/>
            <p:cNvSpPr/>
            <p:nvPr/>
          </p:nvSpPr>
          <p:spPr>
            <a:xfrm rot="10800000">
              <a:off x="5344001" y="2129980"/>
              <a:ext cx="1714500" cy="1414939"/>
            </a:xfrm>
            <a:prstGeom prst="roundRect">
              <a:avLst>
                <a:gd name="adj" fmla="val 10000"/>
              </a:avLst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 rot="10800000">
              <a:off x="5613368" y="3340227"/>
              <a:ext cx="1175575" cy="468154"/>
            </a:xfrm>
            <a:prstGeom prst="roundRect">
              <a:avLst>
                <a:gd name="adj" fmla="val 10000"/>
              </a:avLst>
            </a:prstGeom>
            <a:solidFill>
              <a:schemeClr val="accent3">
                <a:alpha val="100000"/>
              </a:schemeClr>
            </a:solidFill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947579" y="2581535"/>
            <a:ext cx="507275" cy="511791"/>
          </a:xfrm>
          <a:custGeom>
            <a:rect l="l" t="t" r="r" b="b"/>
            <a:pathLst>
              <a:path w="57" h="57">
                <a:moveTo>
                  <a:pt x="58" y="47"/>
                </a:moveTo>
                <a:cubicBezTo>
                  <a:pt x="58" y="53"/>
                  <a:pt x="53" y="58"/>
                  <a:pt x="47" y="58"/>
                </a:cubicBezTo>
                <a:cubicBezTo>
                  <a:pt x="11" y="58"/>
                  <a:pt x="11" y="58"/>
                  <a:pt x="11" y="58"/>
                </a:cubicBezTo>
                <a:cubicBezTo>
                  <a:pt x="5" y="58"/>
                  <a:pt x="0" y="53"/>
                  <a:pt x="0" y="47"/>
                </a:cubicBezTo>
                <a:cubicBezTo>
                  <a:pt x="0" y="10"/>
                  <a:pt x="0" y="10"/>
                  <a:pt x="0" y="10"/>
                </a:cubicBezTo>
                <a:cubicBezTo>
                  <a:pt x="0" y="4"/>
                  <a:pt x="5" y="0"/>
                  <a:pt x="11" y="0"/>
                </a:cubicBezTo>
                <a:cubicBezTo>
                  <a:pt x="47" y="0"/>
                  <a:pt x="47" y="0"/>
                  <a:pt x="47" y="0"/>
                </a:cubicBezTo>
                <a:cubicBezTo>
                  <a:pt x="53" y="0"/>
                  <a:pt x="58" y="4"/>
                  <a:pt x="58" y="10"/>
                </a:cubicBezTo>
                <a:lnTo>
                  <a:pt x="58" y="47"/>
                </a:lnTo>
                <a:close/>
                <a:moveTo>
                  <a:pt x="41" y="27"/>
                </a:moveTo>
                <a:cubicBezTo>
                  <a:pt x="30" y="17"/>
                  <a:pt x="30" y="17"/>
                  <a:pt x="30" y="17"/>
                </a:cubicBezTo>
                <a:cubicBezTo>
                  <a:pt x="9" y="37"/>
                  <a:pt x="9" y="37"/>
                  <a:pt x="9" y="37"/>
                </a:cubicBezTo>
                <a:cubicBezTo>
                  <a:pt x="9" y="48"/>
                  <a:pt x="9" y="48"/>
                  <a:pt x="9" y="48"/>
                </a:cubicBezTo>
                <a:cubicBezTo>
                  <a:pt x="20" y="48"/>
                  <a:pt x="20" y="48"/>
                  <a:pt x="20" y="48"/>
                </a:cubicBezTo>
                <a:lnTo>
                  <a:pt x="41" y="27"/>
                </a:lnTo>
                <a:close/>
                <a:moveTo>
                  <a:pt x="21" y="43"/>
                </a:moveTo>
                <a:cubicBezTo>
                  <a:pt x="19" y="44"/>
                  <a:pt x="19" y="44"/>
                  <a:pt x="19" y="44"/>
                </a:cubicBezTo>
                <a:cubicBezTo>
                  <a:pt x="17" y="44"/>
                  <a:pt x="17" y="44"/>
                  <a:pt x="17" y="44"/>
                </a:cubicBezTo>
                <a:cubicBezTo>
                  <a:pt x="17" y="41"/>
                  <a:pt x="17" y="41"/>
                  <a:pt x="17" y="41"/>
                </a:cubicBezTo>
                <a:cubicBezTo>
                  <a:pt x="13" y="41"/>
                  <a:pt x="13" y="41"/>
                  <a:pt x="13" y="41"/>
                </a:cubicBezTo>
                <a:cubicBezTo>
                  <a:pt x="13" y="39"/>
                  <a:pt x="13" y="39"/>
                  <a:pt x="13" y="39"/>
                </a:cubicBezTo>
                <a:cubicBezTo>
                  <a:pt x="15" y="37"/>
                  <a:pt x="15" y="37"/>
                  <a:pt x="15" y="37"/>
                </a:cubicBezTo>
                <a:lnTo>
                  <a:pt x="21" y="43"/>
                </a:lnTo>
                <a:close/>
                <a:moveTo>
                  <a:pt x="31" y="23"/>
                </a:moveTo>
                <a:cubicBezTo>
                  <a:pt x="20" y="34"/>
                  <a:pt x="20" y="34"/>
                  <a:pt x="20" y="34"/>
                </a:cubicBezTo>
                <a:cubicBezTo>
                  <a:pt x="19" y="34"/>
                  <a:pt x="19" y="35"/>
                  <a:pt x="19" y="34"/>
                </a:cubicBezTo>
                <a:cubicBezTo>
                  <a:pt x="18" y="34"/>
                  <a:pt x="18" y="33"/>
                  <a:pt x="19" y="33"/>
                </a:cubicBezTo>
                <a:cubicBezTo>
                  <a:pt x="30" y="22"/>
                  <a:pt x="30" y="22"/>
                  <a:pt x="30" y="22"/>
                </a:cubicBezTo>
                <a:cubicBezTo>
                  <a:pt x="30" y="22"/>
                  <a:pt x="31" y="22"/>
                  <a:pt x="31" y="22"/>
                </a:cubicBezTo>
                <a:cubicBezTo>
                  <a:pt x="31" y="22"/>
                  <a:pt x="31" y="23"/>
                  <a:pt x="31" y="23"/>
                </a:cubicBezTo>
                <a:close/>
                <a:moveTo>
                  <a:pt x="47" y="22"/>
                </a:moveTo>
                <a:cubicBezTo>
                  <a:pt x="48" y="20"/>
                  <a:pt x="48" y="18"/>
                  <a:pt x="47" y="16"/>
                </a:cubicBezTo>
                <a:cubicBezTo>
                  <a:pt x="41" y="11"/>
                  <a:pt x="41" y="11"/>
                  <a:pt x="41" y="11"/>
                </a:cubicBezTo>
                <a:cubicBezTo>
                  <a:pt x="40" y="9"/>
                  <a:pt x="37" y="9"/>
                  <a:pt x="36" y="11"/>
                </a:cubicBezTo>
                <a:cubicBezTo>
                  <a:pt x="33" y="14"/>
                  <a:pt x="33" y="14"/>
                  <a:pt x="33" y="14"/>
                </a:cubicBezTo>
                <a:cubicBezTo>
                  <a:pt x="43" y="25"/>
                  <a:pt x="43" y="25"/>
                  <a:pt x="43" y="25"/>
                </a:cubicBezTo>
                <a:lnTo>
                  <a:pt x="47" y="2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7759922" y="2143506"/>
            <a:ext cx="1714500" cy="1636205"/>
            <a:chOff x="7759922" y="2143506"/>
            <a:chExt cx="1714500" cy="1636205"/>
          </a:xfrm>
        </p:grpSpPr>
        <p:sp>
          <p:nvSpPr>
            <p:cNvPr id="15" name="AutoShape 15"/>
            <p:cNvSpPr/>
            <p:nvPr/>
          </p:nvSpPr>
          <p:spPr>
            <a:xfrm rot="10800000">
              <a:off x="7759922" y="2143506"/>
              <a:ext cx="1714500" cy="1413415"/>
            </a:xfrm>
            <a:prstGeom prst="roundRect">
              <a:avLst>
                <a:gd name="adj" fmla="val 10000"/>
              </a:avLst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 rot="10800000">
              <a:off x="7984236" y="3311557"/>
              <a:ext cx="1177100" cy="468154"/>
            </a:xfrm>
            <a:prstGeom prst="roundRect">
              <a:avLst>
                <a:gd name="adj" fmla="val 10000"/>
              </a:avLst>
            </a:prstGeom>
            <a:solidFill>
              <a:schemeClr val="accent4">
                <a:alpha val="100000"/>
              </a:schemeClr>
            </a:solidFill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8330418" y="2620672"/>
            <a:ext cx="575012" cy="459106"/>
          </a:xfrm>
          <a:custGeom>
            <a:rect l="l" t="t" r="r" b="b"/>
            <a:pathLst>
              <a:path w="73" h="57">
                <a:moveTo>
                  <a:pt x="73" y="52"/>
                </a:moveTo>
                <a:cubicBezTo>
                  <a:pt x="73" y="55"/>
                  <a:pt x="71" y="58"/>
                  <a:pt x="67" y="58"/>
                </a:cubicBezTo>
                <a:cubicBezTo>
                  <a:pt x="7" y="58"/>
                  <a:pt x="7" y="58"/>
                  <a:pt x="7" y="58"/>
                </a:cubicBezTo>
                <a:cubicBezTo>
                  <a:pt x="3" y="58"/>
                  <a:pt x="0" y="55"/>
                  <a:pt x="0" y="52"/>
                </a:cubicBezTo>
                <a:cubicBezTo>
                  <a:pt x="0" y="6"/>
                  <a:pt x="0" y="6"/>
                  <a:pt x="0" y="6"/>
                </a:cubicBezTo>
                <a:cubicBezTo>
                  <a:pt x="0" y="2"/>
                  <a:pt x="3" y="0"/>
                  <a:pt x="7" y="0"/>
                </a:cubicBezTo>
                <a:cubicBezTo>
                  <a:pt x="67" y="0"/>
                  <a:pt x="67" y="0"/>
                  <a:pt x="67" y="0"/>
                </a:cubicBezTo>
                <a:cubicBezTo>
                  <a:pt x="71" y="0"/>
                  <a:pt x="73" y="2"/>
                  <a:pt x="73" y="6"/>
                </a:cubicBezTo>
                <a:lnTo>
                  <a:pt x="73" y="52"/>
                </a:lnTo>
                <a:close/>
                <a:moveTo>
                  <a:pt x="7" y="4"/>
                </a:moveTo>
                <a:cubicBezTo>
                  <a:pt x="6" y="4"/>
                  <a:pt x="5" y="5"/>
                  <a:pt x="5" y="6"/>
                </a:cubicBezTo>
                <a:cubicBezTo>
                  <a:pt x="5" y="52"/>
                  <a:pt x="5" y="52"/>
                  <a:pt x="5" y="52"/>
                </a:cubicBezTo>
                <a:cubicBezTo>
                  <a:pt x="5" y="52"/>
                  <a:pt x="6" y="53"/>
                  <a:pt x="7" y="53"/>
                </a:cubicBezTo>
                <a:cubicBezTo>
                  <a:pt x="67" y="53"/>
                  <a:pt x="67" y="53"/>
                  <a:pt x="67" y="53"/>
                </a:cubicBezTo>
                <a:cubicBezTo>
                  <a:pt x="68" y="53"/>
                  <a:pt x="68" y="52"/>
                  <a:pt x="68" y="52"/>
                </a:cubicBezTo>
                <a:cubicBezTo>
                  <a:pt x="68" y="6"/>
                  <a:pt x="68" y="6"/>
                  <a:pt x="68" y="6"/>
                </a:cubicBezTo>
                <a:cubicBezTo>
                  <a:pt x="68" y="5"/>
                  <a:pt x="68" y="4"/>
                  <a:pt x="67" y="4"/>
                </a:cubicBezTo>
                <a:lnTo>
                  <a:pt x="7" y="4"/>
                </a:lnTo>
                <a:close/>
                <a:moveTo>
                  <a:pt x="17" y="24"/>
                </a:moveTo>
                <a:cubicBezTo>
                  <a:pt x="13" y="24"/>
                  <a:pt x="10" y="21"/>
                  <a:pt x="10" y="17"/>
                </a:cubicBezTo>
                <a:cubicBezTo>
                  <a:pt x="10" y="13"/>
                  <a:pt x="13" y="9"/>
                  <a:pt x="17" y="9"/>
                </a:cubicBezTo>
                <a:cubicBezTo>
                  <a:pt x="21" y="9"/>
                  <a:pt x="25" y="13"/>
                  <a:pt x="25" y="17"/>
                </a:cubicBezTo>
                <a:cubicBezTo>
                  <a:pt x="25" y="21"/>
                  <a:pt x="21" y="24"/>
                  <a:pt x="17" y="24"/>
                </a:cubicBezTo>
                <a:close/>
                <a:moveTo>
                  <a:pt x="64" y="48"/>
                </a:moveTo>
                <a:cubicBezTo>
                  <a:pt x="10" y="48"/>
                  <a:pt x="10" y="48"/>
                  <a:pt x="10" y="48"/>
                </a:cubicBezTo>
                <a:cubicBezTo>
                  <a:pt x="10" y="41"/>
                  <a:pt x="10" y="41"/>
                  <a:pt x="10" y="41"/>
                </a:cubicBezTo>
                <a:cubicBezTo>
                  <a:pt x="22" y="29"/>
                  <a:pt x="22" y="29"/>
                  <a:pt x="22" y="29"/>
                </a:cubicBezTo>
                <a:cubicBezTo>
                  <a:pt x="28" y="35"/>
                  <a:pt x="28" y="35"/>
                  <a:pt x="28" y="35"/>
                </a:cubicBezTo>
                <a:cubicBezTo>
                  <a:pt x="48" y="15"/>
                  <a:pt x="48" y="15"/>
                  <a:pt x="48" y="15"/>
                </a:cubicBezTo>
                <a:cubicBezTo>
                  <a:pt x="64" y="31"/>
                  <a:pt x="64" y="31"/>
                  <a:pt x="64" y="31"/>
                </a:cubicBezTo>
                <a:lnTo>
                  <a:pt x="64" y="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10121646" y="2143506"/>
            <a:ext cx="1714500" cy="1636205"/>
            <a:chOff x="10121646" y="2143506"/>
            <a:chExt cx="1714500" cy="1636205"/>
          </a:xfrm>
        </p:grpSpPr>
        <p:sp>
          <p:nvSpPr>
            <p:cNvPr id="19" name="AutoShape 19"/>
            <p:cNvSpPr/>
            <p:nvPr/>
          </p:nvSpPr>
          <p:spPr>
            <a:xfrm rot="10800000">
              <a:off x="10121646" y="2143506"/>
              <a:ext cx="1714500" cy="1413415"/>
            </a:xfrm>
            <a:prstGeom prst="roundRect">
              <a:avLst>
                <a:gd name="adj" fmla="val 10000"/>
              </a:avLst>
            </a:prstGeom>
            <a:ln w="9525">
              <a:solidFill>
                <a:schemeClr val="accent5">
                  <a:alpha val="100000"/>
                </a:schemeClr>
              </a:solidFill>
              <a:prstDash val="solid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 rot="10800000">
              <a:off x="10391109" y="3311557"/>
              <a:ext cx="1175575" cy="468154"/>
            </a:xfrm>
            <a:prstGeom prst="roundRect">
              <a:avLst>
                <a:gd name="adj" fmla="val 10000"/>
              </a:avLst>
            </a:prstGeom>
            <a:solidFill>
              <a:schemeClr val="accent5">
                <a:alpha val="100000"/>
              </a:schemeClr>
            </a:solidFill>
            <a:ln w="9525">
              <a:solidFill>
                <a:schemeClr val="accent5">
                  <a:alpha val="100000"/>
                </a:schemeClr>
              </a:solidFill>
              <a:prstDash val="solid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10770775" y="2606707"/>
            <a:ext cx="416243" cy="487108"/>
            <a:chOff x="10770775" y="2606707"/>
            <a:chExt cx="416243" cy="487108"/>
          </a:xfrm>
        </p:grpSpPr>
        <p:sp>
          <p:nvSpPr>
            <p:cNvPr id="22" name="Freeform 22"/>
            <p:cNvSpPr/>
            <p:nvPr/>
          </p:nvSpPr>
          <p:spPr>
            <a:xfrm>
              <a:off x="10787349" y="2606707"/>
              <a:ext cx="399669" cy="383762"/>
            </a:xfrm>
            <a:custGeom>
              <a:rect l="l" t="t" r="r" b="b"/>
              <a:pathLst>
                <a:path w="262" h="251">
                  <a:moveTo>
                    <a:pt x="242" y="40"/>
                  </a:moveTo>
                  <a:cubicBezTo>
                    <a:pt x="253" y="40"/>
                    <a:pt x="262" y="31"/>
                    <a:pt x="262" y="20"/>
                  </a:cubicBezTo>
                  <a:cubicBezTo>
                    <a:pt x="262" y="9"/>
                    <a:pt x="253" y="0"/>
                    <a:pt x="242" y="0"/>
                  </a:cubicBezTo>
                  <a:cubicBezTo>
                    <a:pt x="231" y="0"/>
                    <a:pt x="222" y="9"/>
                    <a:pt x="222" y="20"/>
                  </a:cubicBezTo>
                  <a:cubicBezTo>
                    <a:pt x="222" y="24"/>
                    <a:pt x="224" y="28"/>
                    <a:pt x="226" y="31"/>
                  </a:cubicBezTo>
                  <a:cubicBezTo>
                    <a:pt x="126" y="98"/>
                    <a:pt x="126" y="98"/>
                    <a:pt x="126" y="98"/>
                  </a:cubicBezTo>
                  <a:cubicBezTo>
                    <a:pt x="36" y="8"/>
                    <a:pt x="36" y="8"/>
                    <a:pt x="36" y="8"/>
                  </a:cubicBezTo>
                  <a:cubicBezTo>
                    <a:pt x="30" y="2"/>
                    <a:pt x="21" y="0"/>
                    <a:pt x="13" y="3"/>
                  </a:cubicBezTo>
                  <a:cubicBezTo>
                    <a:pt x="5" y="6"/>
                    <a:pt x="0" y="14"/>
                    <a:pt x="0" y="22"/>
                  </a:cubicBezTo>
                  <a:cubicBezTo>
                    <a:pt x="0" y="82"/>
                    <a:pt x="22" y="141"/>
                    <a:pt x="67" y="185"/>
                  </a:cubicBezTo>
                  <a:cubicBezTo>
                    <a:pt x="111" y="230"/>
                    <a:pt x="170" y="252"/>
                    <a:pt x="230" y="252"/>
                  </a:cubicBezTo>
                  <a:cubicBezTo>
                    <a:pt x="238" y="252"/>
                    <a:pt x="246" y="247"/>
                    <a:pt x="249" y="239"/>
                  </a:cubicBezTo>
                  <a:cubicBezTo>
                    <a:pt x="252" y="231"/>
                    <a:pt x="250" y="222"/>
                    <a:pt x="244" y="216"/>
                  </a:cubicBezTo>
                  <a:cubicBezTo>
                    <a:pt x="164" y="136"/>
                    <a:pt x="164" y="136"/>
                    <a:pt x="164" y="136"/>
                  </a:cubicBezTo>
                  <a:cubicBezTo>
                    <a:pt x="231" y="36"/>
                    <a:pt x="231" y="36"/>
                    <a:pt x="231" y="36"/>
                  </a:cubicBezTo>
                  <a:cubicBezTo>
                    <a:pt x="234" y="38"/>
                    <a:pt x="238" y="40"/>
                    <a:pt x="242" y="40"/>
                  </a:cubicBez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10770775" y="2918841"/>
              <a:ext cx="197930" cy="174974"/>
            </a:xfrm>
            <a:custGeom>
              <a:rect l="l" t="t" r="r" b="b"/>
              <a:pathLst>
                <a:path w="130" h="115">
                  <a:moveTo>
                    <a:pt x="113" y="44"/>
                  </a:moveTo>
                  <a:cubicBezTo>
                    <a:pt x="112" y="42"/>
                    <a:pt x="110" y="39"/>
                    <a:pt x="108" y="38"/>
                  </a:cubicBezTo>
                  <a:cubicBezTo>
                    <a:pt x="90" y="28"/>
                    <a:pt x="73" y="16"/>
                    <a:pt x="58" y="0"/>
                  </a:cubicBezTo>
                  <a:cubicBezTo>
                    <a:pt x="57" y="0"/>
                    <a:pt x="57" y="0"/>
                    <a:pt x="57" y="0"/>
                  </a:cubicBezTo>
                  <a:cubicBezTo>
                    <a:pt x="57" y="0"/>
                    <a:pt x="57" y="0"/>
                    <a:pt x="57" y="0"/>
                  </a:cubicBezTo>
                  <a:cubicBezTo>
                    <a:pt x="1" y="100"/>
                    <a:pt x="1" y="100"/>
                    <a:pt x="1" y="100"/>
                  </a:cubicBezTo>
                  <a:cubicBezTo>
                    <a:pt x="0" y="103"/>
                    <a:pt x="0" y="107"/>
                    <a:pt x="1" y="110"/>
                  </a:cubicBezTo>
                  <a:cubicBezTo>
                    <a:pt x="3" y="113"/>
                    <a:pt x="6" y="115"/>
                    <a:pt x="10" y="115"/>
                  </a:cubicBezTo>
                  <a:cubicBezTo>
                    <a:pt x="120" y="115"/>
                    <a:pt x="120" y="115"/>
                    <a:pt x="120" y="115"/>
                  </a:cubicBezTo>
                  <a:cubicBezTo>
                    <a:pt x="123" y="115"/>
                    <a:pt x="126" y="114"/>
                    <a:pt x="128" y="111"/>
                  </a:cubicBezTo>
                  <a:cubicBezTo>
                    <a:pt x="130" y="109"/>
                    <a:pt x="130" y="105"/>
                    <a:pt x="129" y="102"/>
                  </a:cubicBezTo>
                  <a:lnTo>
                    <a:pt x="113" y="44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TextBox 24"/>
          <p:cNvSpPr txBox="1"/>
          <p:nvPr/>
        </p:nvSpPr>
        <p:spPr>
          <a:xfrm>
            <a:off x="948881" y="3278267"/>
            <a:ext cx="859155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404045" y="3287649"/>
            <a:ext cx="859155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947579" y="3307080"/>
            <a:ext cx="859155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330418" y="3287649"/>
            <a:ext cx="859155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707529" y="3287649"/>
            <a:ext cx="859155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10407" y="4148223"/>
            <a:ext cx="2085975" cy="19526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 err="1" smtClean="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PICC导管相关皮肤损伤主要包括以下几种类型</a:t>
            </a:r>
            <a:endParaRPr lang="en-US" sz="1350">
              <a:solidFill>
                <a:schemeClr val="dk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0" name="TextBox 30"/>
          <p:cNvSpPr txBox="1"/>
          <p:nvPr/>
        </p:nvSpPr>
        <p:spPr>
          <a:xfrm>
            <a:off x="2676049" y="4148223"/>
            <a:ext cx="2085975" cy="19526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1. 机械性损伤：由于导管插入过程中对皮肤和血管的刺激和损伤，可能导致局部疼痛、淤血、肿胀等症状。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158264" y="4148223"/>
            <a:ext cx="2085975" cy="19526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2. 感染性损伤：由于术后护理不当或患者免疫力下降等原因，可能导致局部感染，如红肿、疼痛、流脓等症状。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574185" y="4148223"/>
            <a:ext cx="2085975" cy="19526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3. 过敏性损伤：部分患者对导管材料或消毒剂等成分过敏，可能出现过敏反应，如瘙痒、皮疹、红肿等症状。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9935909" y="4148223"/>
            <a:ext cx="2085975" cy="19526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 smtClean="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不同研究报道的PICC导管相关皮肤损伤的发生率有所差异</a:t>
            </a: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，但总体来说，这种损伤并不是很常见，一般在1%-5%之间。</a:t>
            </a:r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826316"/>
            <a:chOff x="454963" y="93878"/>
            <a:chExt cx="10641129" cy="826316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826316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 err="1" smtClean="0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PICC导管相关皮肤损伤类型及发生率</a:t>
              </a:r>
              <a:endPara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 err="1" smtClean="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PICC导管相关皮肤损伤的风险因素主要包括以下几个方面</a:t>
            </a:r>
            <a:endParaRPr lang="en-US" sz="1350">
              <a:solidFill>
                <a:srgbClr val="FFFEFE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1. 患者因素：如年龄、性别、基础疾病等。老年人和患有某些基础疾病的患者发生皮肤损伤的风险相对较高。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2. 操作因素：如穿刺技术、置管深度、导管材料等。操作不当或反复置管可能导致皮肤损伤的风险增加。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3. 术后护理因素：如敷料更换频率、消毒措施、患者自我护理等。护理不当可能导致感染等皮肤损伤的风险增加。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826316"/>
            <a:chOff x="454963" y="93878"/>
            <a:chExt cx="10641129" cy="826316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826316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 err="1" smtClean="0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PICC导管相关皮肤损伤风险因素</a:t>
              </a:r>
              <a:endPara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64633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 err="1" smtClean="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PICC导管相关皮肤损伤预防证据总结</a:t>
            </a:r>
            <a:endParaRPr lang="en-US" sz="3600">
              <a:solidFill>
                <a:srgbClr val="000000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培训和资质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操作环境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导管选择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774058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 err="1" smtClean="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确保医务人员经过PICC导管置管和护理的培训</a:t>
            </a:r>
            <a:r>
              <a:rPr lang="en-US" sz="1350" err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，具备相应的资质和经验。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确保置管操作在符合无菌原则的环境下进行，减少感染风险。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774058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 err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根据患者的疾病和治疗需求，</a:t>
            </a:r>
            <a:r>
              <a:rPr lang="en-US" sz="1350" err="1" smtClean="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选择合适类型和规格的PICC导管</a:t>
            </a: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826316"/>
            <a:chOff x="454963" y="93878"/>
            <a:chExt cx="10641129" cy="826316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826316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 err="1" smtClean="0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严格遵守PICC导管操作规范</a:t>
              </a:r>
              <a:endPara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穿刺方法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选择合适的穿刺部位和方法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对患者的血管状况进行全面评估，选择合适的穿刺部位，避免在炎症、破损、瘢痕等部位穿刺。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采用适当的穿刺方法，如超声引导下穿刺、改良塞丁格技术等，提高穿刺成功率，减少皮肤损伤。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https://d.book118.com/238115067011006034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2024-09-12T06:30:50.166</cp:lastPrinted>
  <dcterms:created xsi:type="dcterms:W3CDTF">2024-09-11T22:30:50Z</dcterms:created>
  <dcterms:modified xsi:type="dcterms:W3CDTF">2024-09-11T22:30:52Z</dcterms:modified>
</cp:coreProperties>
</file>