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604DF-B6D3-4B6A-A6DC-E707225AC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880EF-598D-474A-9332-916C8573D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75A21-9DF7-4C90-95B5-0AB1F05CA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0F2A8-8D15-41C7-A93E-1292D19D5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CE09E9-0AA6-4210-992C-D8CA0D0C5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B6BD9-BDA1-48EA-8DC0-8F6EA33B9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C4C03C-B031-47CE-844D-D5DCA89ED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4F059-7B7E-4D4E-82EA-4B3C6BF73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ADF51-B5B1-4638-BA0B-2317949F2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78B16-E48B-4F44-A22F-F1F2AEB3A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BFCDF-EB21-4903-A848-2F933B3D0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507706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136303" y="1996117"/>
            <a:ext cx="5930265" cy="744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护理学目标与计划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</a:t>
            </a:r>
            <a:endParaRPr lang="Microsoft YaHei" altLang="Microsoft YaHei" sz="5100"/>
          </a:p>
        </p:txBody>
      </p:sp>
      <p:grpSp>
        <p:nvGrpSpPr>
          <p:cNvPr id="8" name="group 2"/>
          <p:cNvGrpSpPr/>
          <p:nvPr/>
        </p:nvGrpSpPr>
        <p:grpSpPr>
          <a:xfrm rot="21600000">
            <a:off x="4327499" y="3861171"/>
            <a:ext cx="3536998" cy="750101"/>
            <a:chExt cx="3536998" cy="750101"/>
          </a:xfrm>
        </p:grpSpPr>
        <p:sp>
          <p:nvSpPr>
            <p:cNvPr id="3" name="path"/>
            <p:cNvSpPr/>
            <p:nvPr/>
          </p:nvSpPr>
          <p:spPr>
            <a:xfrm>
              <a:off x="14287" y="14287"/>
              <a:ext cx="3508423" cy="721526"/>
            </a:xfrm>
            <a:custGeom>
              <a:rect l="0" t="0" r="0" b="0"/>
              <a:pathLst>
                <a:path w="5525" h="1136">
                  <a:moveTo>
                    <a:pt x="0" y="142"/>
                  </a:moveTo>
                  <a:cubicBezTo>
                    <a:pt x="0" y="63"/>
                    <a:pt x="63" y="0"/>
                    <a:pt x="142" y="0"/>
                  </a:cubicBezTo>
                  <a:lnTo>
                    <a:pt x="142" y="0"/>
                  </a:lnTo>
                  <a:lnTo>
                    <a:pt x="5383" y="0"/>
                  </a:lnTo>
                  <a:lnTo>
                    <a:pt x="5383" y="0"/>
                  </a:lnTo>
                  <a:lnTo>
                    <a:pt x="5383" y="0"/>
                  </a:lnTo>
                  <a:cubicBezTo>
                    <a:pt x="5461" y="0"/>
                    <a:pt x="5525" y="63"/>
                    <a:pt x="5525" y="142"/>
                  </a:cubicBezTo>
                  <a:lnTo>
                    <a:pt x="5525" y="142"/>
                  </a:lnTo>
                  <a:cubicBezTo>
                    <a:pt x="5525" y="142"/>
                    <a:pt x="5525" y="142"/>
                    <a:pt x="5525" y="142"/>
                  </a:cubicBezTo>
                  <a:lnTo>
                    <a:pt x="5525" y="142"/>
                  </a:lnTo>
                  <a:lnTo>
                    <a:pt x="5525" y="994"/>
                  </a:lnTo>
                  <a:lnTo>
                    <a:pt x="5525" y="994"/>
                  </a:lnTo>
                  <a:lnTo>
                    <a:pt x="5525" y="994"/>
                  </a:lnTo>
                  <a:cubicBezTo>
                    <a:pt x="5525" y="1072"/>
                    <a:pt x="5461" y="1136"/>
                    <a:pt x="5383" y="1136"/>
                  </a:cubicBezTo>
                  <a:lnTo>
                    <a:pt x="5383" y="1136"/>
                  </a:lnTo>
                  <a:lnTo>
                    <a:pt x="142" y="1136"/>
                  </a:lnTo>
                  <a:lnTo>
                    <a:pt x="142" y="1136"/>
                  </a:lnTo>
                  <a:lnTo>
                    <a:pt x="142" y="1136"/>
                  </a:lnTo>
                  <a:cubicBezTo>
                    <a:pt x="63" y="1136"/>
                    <a:pt x="0" y="1072"/>
                    <a:pt x="0" y="994"/>
                  </a:cubicBezTo>
                  <a:lnTo>
                    <a:pt x="0" y="142"/>
                  </a:lnTo>
                  <a:close/>
                </a:path>
              </a:pathLst>
            </a:custGeom>
            <a:solidFill>
              <a:srgbClr val="FFC12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path"/>
            <p:cNvSpPr/>
            <p:nvPr/>
          </p:nvSpPr>
          <p:spPr>
            <a:xfrm>
              <a:off x="0" y="0"/>
              <a:ext cx="3536998" cy="750101"/>
            </a:xfrm>
            <a:custGeom>
              <a:rect l="0" t="0" r="0" b="0"/>
              <a:pathLst>
                <a:path w="5570" h="1181">
                  <a:moveTo>
                    <a:pt x="22" y="164"/>
                  </a:moveTo>
                  <a:cubicBezTo>
                    <a:pt x="22" y="86"/>
                    <a:pt x="86" y="22"/>
                    <a:pt x="164" y="22"/>
                  </a:cubicBezTo>
                  <a:lnTo>
                    <a:pt x="164" y="22"/>
                  </a:lnTo>
                  <a:lnTo>
                    <a:pt x="5405" y="22"/>
                  </a:lnTo>
                  <a:moveTo>
                    <a:pt x="5405" y="22"/>
                  </a:moveTo>
                  <a:cubicBezTo>
                    <a:pt x="5483" y="22"/>
                    <a:pt x="5547" y="86"/>
                    <a:pt x="5547" y="164"/>
                  </a:cubicBezTo>
                  <a:moveTo>
                    <a:pt x="5547" y="164"/>
                  </a:moveTo>
                  <a:lnTo>
                    <a:pt x="5547" y="1016"/>
                  </a:lnTo>
                  <a:moveTo>
                    <a:pt x="5547" y="1016"/>
                  </a:moveTo>
                  <a:cubicBezTo>
                    <a:pt x="5547" y="1095"/>
                    <a:pt x="5483" y="1158"/>
                    <a:pt x="5405" y="1158"/>
                  </a:cubicBezTo>
                  <a:lnTo>
                    <a:pt x="5405" y="1158"/>
                  </a:lnTo>
                  <a:lnTo>
                    <a:pt x="164" y="1158"/>
                  </a:lnTo>
                  <a:moveTo>
                    <a:pt x="164" y="1158"/>
                  </a:moveTo>
                  <a:cubicBezTo>
                    <a:pt x="86" y="1158"/>
                    <a:pt x="22" y="1095"/>
                    <a:pt x="22" y="1016"/>
                  </a:cubicBezTo>
                  <a:lnTo>
                    <a:pt x="22" y="164"/>
                  </a:lnTo>
                  <a:close/>
                </a:path>
              </a:pathLst>
            </a:custGeom>
            <a:noFill/>
            <a:ln w="2857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group 4"/>
          <p:cNvGrpSpPr/>
          <p:nvPr/>
        </p:nvGrpSpPr>
        <p:grpSpPr>
          <a:xfrm rot="21600000">
            <a:off x="4327499" y="4776770"/>
            <a:ext cx="3536998" cy="750101"/>
            <a:chExt cx="3536998" cy="750101"/>
          </a:xfrm>
        </p:grpSpPr>
        <p:sp>
          <p:nvSpPr>
            <p:cNvPr id="5" name="path"/>
            <p:cNvSpPr/>
            <p:nvPr/>
          </p:nvSpPr>
          <p:spPr>
            <a:xfrm>
              <a:off x="14287" y="14287"/>
              <a:ext cx="3508423" cy="721526"/>
            </a:xfrm>
            <a:custGeom>
              <a:rect l="0" t="0" r="0" b="0"/>
              <a:pathLst>
                <a:path w="5525" h="1136">
                  <a:moveTo>
                    <a:pt x="0" y="142"/>
                  </a:moveTo>
                  <a:cubicBezTo>
                    <a:pt x="0" y="63"/>
                    <a:pt x="63" y="0"/>
                    <a:pt x="142" y="0"/>
                  </a:cubicBezTo>
                  <a:lnTo>
                    <a:pt x="142" y="0"/>
                  </a:lnTo>
                  <a:lnTo>
                    <a:pt x="5383" y="0"/>
                  </a:lnTo>
                  <a:lnTo>
                    <a:pt x="5383" y="0"/>
                  </a:lnTo>
                  <a:lnTo>
                    <a:pt x="5383" y="0"/>
                  </a:lnTo>
                  <a:cubicBezTo>
                    <a:pt x="5461" y="0"/>
                    <a:pt x="5525" y="63"/>
                    <a:pt x="5525" y="142"/>
                  </a:cubicBezTo>
                  <a:lnTo>
                    <a:pt x="5525" y="142"/>
                  </a:lnTo>
                  <a:cubicBezTo>
                    <a:pt x="5525" y="142"/>
                    <a:pt x="5525" y="142"/>
                    <a:pt x="5525" y="142"/>
                  </a:cubicBezTo>
                  <a:lnTo>
                    <a:pt x="5525" y="142"/>
                  </a:lnTo>
                  <a:lnTo>
                    <a:pt x="5525" y="994"/>
                  </a:lnTo>
                  <a:lnTo>
                    <a:pt x="5525" y="994"/>
                  </a:lnTo>
                  <a:lnTo>
                    <a:pt x="5525" y="994"/>
                  </a:lnTo>
                  <a:cubicBezTo>
                    <a:pt x="5525" y="1072"/>
                    <a:pt x="5461" y="1136"/>
                    <a:pt x="5383" y="1136"/>
                  </a:cubicBezTo>
                  <a:lnTo>
                    <a:pt x="5383" y="1136"/>
                  </a:lnTo>
                  <a:lnTo>
                    <a:pt x="142" y="1136"/>
                  </a:lnTo>
                  <a:lnTo>
                    <a:pt x="142" y="1136"/>
                  </a:lnTo>
                  <a:lnTo>
                    <a:pt x="142" y="1136"/>
                  </a:lnTo>
                  <a:cubicBezTo>
                    <a:pt x="63" y="1136"/>
                    <a:pt x="0" y="1072"/>
                    <a:pt x="0" y="994"/>
                  </a:cubicBezTo>
                  <a:lnTo>
                    <a:pt x="0" y="142"/>
                  </a:lnTo>
                  <a:close/>
                </a:path>
              </a:pathLst>
            </a:custGeom>
            <a:solidFill>
              <a:srgbClr val="FFC12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0" y="0"/>
              <a:ext cx="3536998" cy="750101"/>
            </a:xfrm>
            <a:custGeom>
              <a:rect l="0" t="0" r="0" b="0"/>
              <a:pathLst>
                <a:path w="5570" h="1181">
                  <a:moveTo>
                    <a:pt x="22" y="164"/>
                  </a:moveTo>
                  <a:cubicBezTo>
                    <a:pt x="22" y="86"/>
                    <a:pt x="86" y="22"/>
                    <a:pt x="164" y="22"/>
                  </a:cubicBezTo>
                  <a:lnTo>
                    <a:pt x="164" y="22"/>
                  </a:lnTo>
                  <a:lnTo>
                    <a:pt x="5405" y="22"/>
                  </a:lnTo>
                  <a:moveTo>
                    <a:pt x="5405" y="22"/>
                  </a:moveTo>
                  <a:cubicBezTo>
                    <a:pt x="5483" y="22"/>
                    <a:pt x="5547" y="86"/>
                    <a:pt x="5547" y="164"/>
                  </a:cubicBezTo>
                  <a:moveTo>
                    <a:pt x="5547" y="164"/>
                  </a:moveTo>
                  <a:lnTo>
                    <a:pt x="5547" y="1016"/>
                  </a:lnTo>
                  <a:moveTo>
                    <a:pt x="5547" y="1016"/>
                  </a:moveTo>
                  <a:cubicBezTo>
                    <a:pt x="5547" y="1095"/>
                    <a:pt x="5483" y="1158"/>
                    <a:pt x="5405" y="1158"/>
                  </a:cubicBezTo>
                  <a:lnTo>
                    <a:pt x="5405" y="1158"/>
                  </a:lnTo>
                  <a:lnTo>
                    <a:pt x="164" y="1158"/>
                  </a:lnTo>
                  <a:moveTo>
                    <a:pt x="164" y="1158"/>
                  </a:moveTo>
                  <a:cubicBezTo>
                    <a:pt x="86" y="1158"/>
                    <a:pt x="22" y="1095"/>
                    <a:pt x="22" y="1016"/>
                  </a:cubicBezTo>
                  <a:lnTo>
                    <a:pt x="22" y="164"/>
                  </a:lnTo>
                  <a:close/>
                </a:path>
              </a:pathLst>
            </a:custGeom>
            <a:noFill/>
            <a:ln w="2857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8" name="group 8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5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AF79DE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AF79D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" name="textbox 10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11" name="textbox 11"/>
          <p:cNvSpPr/>
          <p:nvPr/>
        </p:nvSpPr>
        <p:spPr>
          <a:xfrm>
            <a:off x="6050183" y="1935639"/>
            <a:ext cx="2955925" cy="3101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理学目标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划书内容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7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施步骤与措施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2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效果与评估指标</a:t>
            </a:r>
            <a:endParaRPr lang="Microsoft YaHei" altLang="Microsoft YaHei" sz="2400"/>
          </a:p>
          <a:p>
            <a:pPr algn="l" rtl="0" eaLnBrk="0">
              <a:lnSpc>
                <a:spcPct val="102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12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5577754" y="3351286"/>
            <a:ext cx="1062355" cy="6045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  <a:spcBef>
                <a:spcPts val="1"/>
              </a:spcBef>
            </a:pPr>
            <a:r>
              <a:rPr sz="42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4200"/>
          </a:p>
        </p:txBody>
      </p:sp>
      <p:sp>
        <p:nvSpPr>
          <p:cNvPr id="17" name="textbox 17"/>
          <p:cNvSpPr/>
          <p:nvPr/>
        </p:nvSpPr>
        <p:spPr>
          <a:xfrm>
            <a:off x="5658867" y="1833811"/>
            <a:ext cx="901700" cy="774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18" name="path"/>
          <p:cNvSpPr/>
          <p:nvPr/>
        </p:nvSpPr>
        <p:spPr>
          <a:xfrm>
            <a:off x="3315454" y="3033791"/>
            <a:ext cx="5663418" cy="19050"/>
          </a:xfrm>
          <a:custGeom>
            <a:rect l="0" t="0" r="0" b="0"/>
            <a:pathLst>
              <a:path w="8918" h="30">
                <a:moveTo>
                  <a:pt x="0" y="15"/>
                </a:moveTo>
                <a:lnTo>
                  <a:pt x="8918" y="15"/>
                </a:lnTo>
              </a:path>
            </a:pathLst>
          </a:custGeom>
          <a:noFill/>
          <a:ln w="19050" cap="flat">
            <a:solidFill>
              <a:srgbClr val="72349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454963" y="3878729"/>
            <a:ext cx="3974465" cy="2162810"/>
          </a:xfrm>
          <a:prstGeom prst="rect">
            <a:avLst/>
          </a:prstGeom>
          <a:solidFill>
            <a:srgbClr val="8634CD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marL="237126" algn="l" rtl="0" eaLnBrk="0">
              <a:lnSpc>
                <a:spcPct val="86000"/>
              </a:lnSpc>
              <a:spcBef>
                <a:spcPts val="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随着社会老龄化和医疗技术的不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endParaRPr lang="Microsoft YaHei" altLang="Microsoft YaHei" sz="1300"/>
          </a:p>
          <a:p>
            <a:pPr marL="229410" algn="l" rtl="0" eaLnBrk="0">
              <a:lnSpc>
                <a:spcPts val="2427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展，护理学的需求和挑战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也日益增加，</a:t>
            </a:r>
            <a:endParaRPr lang="Microsoft YaHei" altLang="Microsoft YaHei" sz="1300"/>
          </a:p>
          <a:p>
            <a:pPr marL="229753" algn="l" rtl="0" eaLnBrk="0">
              <a:lnSpc>
                <a:spcPts val="2428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制定护理学目标与计划书有助于明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endParaRPr lang="Microsoft YaHei" altLang="Microsoft YaHei" sz="1300"/>
          </a:p>
          <a:p>
            <a:pPr marL="228725" algn="l" rtl="0" eaLnBrk="0">
              <a:lnSpc>
                <a:spcPts val="2427"/>
              </a:lnSpc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发展方向和应对策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" name="textbox 21"/>
          <p:cNvSpPr/>
          <p:nvPr/>
        </p:nvSpPr>
        <p:spPr>
          <a:xfrm>
            <a:off x="644592" y="1635719"/>
            <a:ext cx="2766695" cy="1136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85"/>
              </a:lnSpc>
            </a:pPr>
            <a:endParaRPr lang="Arial" altLang="Arial" sz="100"/>
          </a:p>
          <a:p>
            <a:pPr marL="12871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护理学作为医学领域的重要分支，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注人类健康、疾病预防和康复，对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提高患者生活质量和医疗效果具有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endParaRPr lang="Microsoft YaHei" altLang="Microsoft YaHei" sz="1300"/>
          </a:p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algn="l" rtl="0" eaLnBrk="0">
              <a:lnSpc>
                <a:spcPct val="6607"/>
              </a:lnSpc>
            </a:pPr>
            <a:endParaRPr lang="Arial" altLang="Arial" sz="100"/>
          </a:p>
          <a:p>
            <a:pPr marL="13042" algn="l" rtl="0" eaLnBrk="0">
              <a:lnSpc>
                <a:spcPts val="1462"/>
              </a:lnSpc>
            </a:pPr>
            <a:r>
              <a:rPr sz="12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要意义</a:t>
            </a:r>
            <a:r>
              <a:rPr sz="12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22" name="textbox 22"/>
          <p:cNvSpPr/>
          <p:nvPr/>
        </p:nvSpPr>
        <p:spPr>
          <a:xfrm>
            <a:off x="442263" y="318468"/>
            <a:ext cx="2694304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44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618CD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618CD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618CD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0" name="textbox 50"/>
          <p:cNvSpPr/>
          <p:nvPr/>
        </p:nvSpPr>
        <p:spPr>
          <a:xfrm>
            <a:off x="7918543" y="4431527"/>
            <a:ext cx="3225800" cy="1089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制定科学合理的目标和任务，推</a:t>
            </a:r>
            <a:endParaRPr lang="Microsoft YaHei" altLang="Microsoft YaHei" sz="1500"/>
          </a:p>
          <a:p>
            <a:pPr marL="12890" indent="1142" algn="l" rtl="0" eaLnBrk="0">
              <a:lnSpc>
                <a:spcPct val="191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动护理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学的学科建设、人才培养、科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研创新和实践应用等方面的全面提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1" name="textbox 51"/>
          <p:cNvSpPr/>
          <p:nvPr/>
        </p:nvSpPr>
        <p:spPr>
          <a:xfrm>
            <a:off x="7918543" y="2270280"/>
            <a:ext cx="3223895" cy="1088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08"/>
              </a:lnSpc>
            </a:pPr>
            <a:endParaRPr lang="Arial" altLang="Arial" sz="100"/>
          </a:p>
          <a:p>
            <a:pPr marL="13461" algn="l" rtl="0" eaLnBrk="0">
              <a:lnSpc>
                <a:spcPct val="82000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本计划书旨在明确护理学的发展目标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marL="13461" indent="-761" algn="l" rtl="0" eaLnBrk="0">
              <a:lnSpc>
                <a:spcPct val="191000"/>
              </a:lnSpc>
              <a:spcBef>
                <a:spcPts val="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和实施计划，为护理学专业的发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展提供指导和支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持。</a:t>
            </a:r>
            <a:endParaRPr lang="Microsoft YaHei" altLang="Microsoft YaHei" sz="1500"/>
          </a:p>
        </p:txBody>
      </p:sp>
      <p:sp>
        <p:nvSpPr>
          <p:cNvPr id="52" name="textbox 52"/>
          <p:cNvSpPr/>
          <p:nvPr/>
        </p:nvSpPr>
        <p:spPr>
          <a:xfrm>
            <a:off x="442263" y="318468"/>
            <a:ext cx="2694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819785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目的和任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textbox 74"/>
          <p:cNvSpPr/>
          <p:nvPr/>
        </p:nvSpPr>
        <p:spPr>
          <a:xfrm>
            <a:off x="1296653" y="4532868"/>
            <a:ext cx="756729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12871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对于不同层次的护理人员，可以根据自身实际情况和需求，参考本计划书制定个人或团队的发展目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1300"/>
          </a:p>
          <a:p>
            <a:pPr marL="12700" algn="l" rtl="0" eaLnBrk="0">
              <a:lnSpc>
                <a:spcPts val="2421"/>
              </a:lnSpc>
            </a:pPr>
            <a:r>
              <a:rPr sz="12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和计划</a:t>
            </a:r>
            <a:r>
              <a:rPr sz="12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75" name="textbox 75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549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适用范围和对象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6" name="textbox 96"/>
          <p:cNvSpPr/>
          <p:nvPr/>
        </p:nvSpPr>
        <p:spPr>
          <a:xfrm>
            <a:off x="3674779" y="1985082"/>
            <a:ext cx="5991225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本计划书适用于护理学专业的学生、教师、研究人员和临床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践者等相关人员。</a:t>
            </a:r>
            <a:endParaRPr lang="Microsoft YaHei" altLang="Microsoft YaHei" sz="1300"/>
          </a:p>
        </p:txBody>
      </p:sp>
      <p:sp>
        <p:nvSpPr>
          <p:cNvPr id="97" name="rect"/>
          <p:cNvSpPr/>
          <p:nvPr/>
        </p:nvSpPr>
        <p:spPr>
          <a:xfrm>
            <a:off x="1183470" y="5823337"/>
            <a:ext cx="805750" cy="122999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" name="rect"/>
          <p:cNvSpPr/>
          <p:nvPr/>
        </p:nvSpPr>
        <p:spPr>
          <a:xfrm>
            <a:off x="1937851" y="5890424"/>
            <a:ext cx="10254149" cy="14288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rect"/>
          <p:cNvSpPr/>
          <p:nvPr/>
        </p:nvSpPr>
        <p:spPr>
          <a:xfrm>
            <a:off x="4385647" y="3291156"/>
            <a:ext cx="7773409" cy="14288"/>
          </a:xfrm>
          <a:prstGeom prst="rect">
            <a:avLst/>
          </a:prstGeom>
          <a:solidFill>
            <a:srgbClr val="D7BFF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rect"/>
          <p:cNvSpPr/>
          <p:nvPr/>
        </p:nvSpPr>
        <p:spPr>
          <a:xfrm>
            <a:off x="3631266" y="3236262"/>
            <a:ext cx="805750" cy="122997"/>
          </a:xfrm>
          <a:prstGeom prst="rect">
            <a:avLst/>
          </a:prstGeom>
          <a:solidFill>
            <a:srgbClr val="D7BFF1">
              <a:alpha val="94901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picture 1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4756318" y="3347018"/>
            <a:ext cx="2684145" cy="609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9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2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</a:t>
            </a:r>
            <a:r>
              <a:rPr sz="42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Microsoft YaHei" altLang="Microsoft YaHei" sz="4200"/>
          </a:p>
        </p:txBody>
      </p:sp>
      <p:sp>
        <p:nvSpPr>
          <p:cNvPr id="103" name="textbox 103"/>
          <p:cNvSpPr/>
          <p:nvPr/>
        </p:nvSpPr>
        <p:spPr>
          <a:xfrm>
            <a:off x="5658867" y="1836745"/>
            <a:ext cx="901700" cy="772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104" name="path"/>
          <p:cNvSpPr/>
          <p:nvPr/>
        </p:nvSpPr>
        <p:spPr>
          <a:xfrm>
            <a:off x="3315454" y="3033791"/>
            <a:ext cx="5663418" cy="19050"/>
          </a:xfrm>
          <a:custGeom>
            <a:rect l="0" t="0" r="0" b="0"/>
            <a:pathLst>
              <a:path w="8918" h="30">
                <a:moveTo>
                  <a:pt x="0" y="15"/>
                </a:moveTo>
                <a:lnTo>
                  <a:pt x="8918" y="15"/>
                </a:lnTo>
              </a:path>
            </a:pathLst>
          </a:custGeom>
          <a:noFill/>
          <a:ln w="19050" cap="flat">
            <a:solidFill>
              <a:srgbClr val="72349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06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textbox 107"/>
            <p:cNvSpPr/>
            <p:nvPr/>
          </p:nvSpPr>
          <p:spPr>
            <a:xfrm>
              <a:off x="371839" y="374222"/>
              <a:ext cx="2690495" cy="22745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024"/>
                </a:lnSpc>
              </a:pPr>
              <a:endParaRPr lang="Arial" altLang="Arial" sz="100"/>
            </a:p>
            <a:p>
              <a:pPr marL="201345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优化医疗资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源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</a:t>
              </a:r>
              <a:endParaRPr lang="Microsoft YaHei" altLang="Microsoft YaHei" sz="23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3081" indent="-381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合理的护理人力资源配置和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务模式创新，提高医疗资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源的利用效率，降低医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疗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成本，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减轻患者和社会的负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担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08" name="picture 10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09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BC95E8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textbox 110"/>
            <p:cNvSpPr/>
            <p:nvPr/>
          </p:nvSpPr>
          <p:spPr>
            <a:xfrm>
              <a:off x="371838" y="384347"/>
              <a:ext cx="2844800" cy="19215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584"/>
                </a:lnSpc>
              </a:pPr>
              <a:endParaRPr lang="Arial" altLang="Arial" sz="100"/>
            </a:p>
            <a:p>
              <a:pPr marL="220753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提高患者护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4224" indent="-1524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系统、科学的护理实践，提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高患者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的生理、心理和社会层面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的护理质量，促进患者全面康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11" name="picture 11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12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BC95E8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textbox 113"/>
            <p:cNvSpPr/>
            <p:nvPr/>
          </p:nvSpPr>
          <p:spPr>
            <a:xfrm>
              <a:off x="370314" y="397425"/>
              <a:ext cx="2691764" cy="2251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3142"/>
                </a:lnSpc>
              </a:pPr>
              <a:endParaRPr lang="Arial" altLang="Arial" sz="100"/>
            </a:p>
            <a:p>
              <a:pPr marL="221860" algn="l" rtl="0" eaLnBrk="0">
                <a:lnSpc>
                  <a:spcPct val="93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推动护理学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  <a:endParaRPr lang="Microsoft YaHei" altLang="Microsoft YaHei" sz="23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4223" indent="-1523" algn="l" rtl="0" eaLnBrk="0">
                <a:lnSpc>
                  <a:spcPct val="150000"/>
                </a:lnSpc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加强护理学科建设和人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培养，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护理学科的理论创新和实践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，提升护理专业的社会地位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和影响力。</a:t>
              </a:r>
              <a:endParaRPr lang="Microsoft YaHei" altLang="Microsoft YaHei" sz="1500"/>
            </a:p>
          </p:txBody>
        </p:sp>
        <p:pic>
          <p:nvPicPr>
            <p:cNvPr id="114" name="picture 11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15" name="textbox 115"/>
          <p:cNvSpPr/>
          <p:nvPr/>
        </p:nvSpPr>
        <p:spPr>
          <a:xfrm>
            <a:off x="442263" y="318468"/>
            <a:ext cx="2313304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总体目标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7" name="picture 1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432800" y="1333500"/>
            <a:ext cx="3341640" cy="4581961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 rot="21600000">
            <a:off x="539109" y="1390902"/>
            <a:ext cx="3583019" cy="975360"/>
            <a:chExt cx="3583019" cy="975360"/>
          </a:xfrm>
        </p:grpSpPr>
        <p:sp>
          <p:nvSpPr>
            <p:cNvPr id="138" name="path"/>
            <p:cNvSpPr/>
            <p:nvPr/>
          </p:nvSpPr>
          <p:spPr>
            <a:xfrm>
              <a:off x="0" y="0"/>
              <a:ext cx="3583019" cy="975360"/>
            </a:xfrm>
            <a:custGeom>
              <a:rect l="0" t="0" r="0" b="0"/>
              <a:pathLst>
                <a:path w="5642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642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642" h="1536">
                  <a:moveTo>
                    <a:pt x="4106" y="768"/>
                  </a:moveTo>
                  <a:cubicBezTo>
                    <a:pt x="4106" y="343"/>
                    <a:pt x="4450" y="0"/>
                    <a:pt x="4874" y="0"/>
                  </a:cubicBezTo>
                  <a:lnTo>
                    <a:pt x="4874" y="0"/>
                  </a:lnTo>
                  <a:lnTo>
                    <a:pt x="4874" y="0"/>
                  </a:lnTo>
                  <a:lnTo>
                    <a:pt x="4874" y="0"/>
                  </a:lnTo>
                  <a:cubicBezTo>
                    <a:pt x="5298" y="0"/>
                    <a:pt x="5642" y="343"/>
                    <a:pt x="5642" y="767"/>
                  </a:cubicBezTo>
                  <a:lnTo>
                    <a:pt x="5642" y="767"/>
                  </a:lnTo>
                  <a:cubicBezTo>
                    <a:pt x="5642" y="767"/>
                    <a:pt x="5642" y="768"/>
                    <a:pt x="5642" y="768"/>
                  </a:cubicBezTo>
                  <a:lnTo>
                    <a:pt x="5642" y="768"/>
                  </a:lnTo>
                  <a:lnTo>
                    <a:pt x="5642" y="767"/>
                  </a:lnTo>
                  <a:lnTo>
                    <a:pt x="5642" y="767"/>
                  </a:lnTo>
                  <a:cubicBezTo>
                    <a:pt x="5642" y="1192"/>
                    <a:pt x="5298" y="1535"/>
                    <a:pt x="4874" y="1536"/>
                  </a:cubicBezTo>
                  <a:lnTo>
                    <a:pt x="4874" y="1536"/>
                  </a:lnTo>
                  <a:cubicBezTo>
                    <a:pt x="4450" y="1536"/>
                    <a:pt x="4106" y="1192"/>
                    <a:pt x="4106" y="768"/>
                  </a:cubicBezTo>
                  <a:lnTo>
                    <a:pt x="4106" y="768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textbox 139"/>
            <p:cNvSpPr/>
            <p:nvPr/>
          </p:nvSpPr>
          <p:spPr>
            <a:xfrm>
              <a:off x="-12700" y="-12700"/>
              <a:ext cx="3608704" cy="10210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marL="1011873" algn="l" rtl="0" eaLnBrk="0">
                <a:lnSpc>
                  <a:spcPct val="92000"/>
                </a:lnSpc>
                <a:spcBef>
                  <a:spcPts val="2"/>
                </a:spcBef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护士专业素养</a:t>
              </a:r>
              <a:endParaRPr lang="Microsoft YaHei" altLang="Microsoft YaHei" sz="1600"/>
            </a:p>
          </p:txBody>
        </p:sp>
      </p:grpSp>
      <p:sp>
        <p:nvSpPr>
          <p:cNvPr id="140" name="textbox 140"/>
          <p:cNvSpPr/>
          <p:nvPr/>
        </p:nvSpPr>
        <p:spPr>
          <a:xfrm>
            <a:off x="539109" y="3939030"/>
            <a:ext cx="3583304" cy="996314"/>
          </a:xfrm>
          <a:prstGeom prst="rect">
            <a:avLst/>
          </a:prstGeom>
          <a:solidFill>
            <a:srgbClr val="BC95E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8705"/>
              </a:lnSpc>
            </a:pPr>
            <a:endParaRPr lang="Arial" altLang="Arial" sz="100"/>
          </a:p>
          <a:p>
            <a:pPr marL="897192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理科研与创新</a:t>
            </a:r>
            <a:endParaRPr lang="Microsoft YaHei" altLang="Microsoft YaHei" sz="16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343437" y="1390902"/>
            <a:ext cx="3583018" cy="975360"/>
            <a:chExt cx="3583018" cy="975360"/>
          </a:xfrm>
        </p:grpSpPr>
        <p:sp>
          <p:nvSpPr>
            <p:cNvPr id="141" name="path"/>
            <p:cNvSpPr/>
            <p:nvPr/>
          </p:nvSpPr>
          <p:spPr>
            <a:xfrm>
              <a:off x="0" y="0"/>
              <a:ext cx="3583018" cy="975360"/>
            </a:xfrm>
            <a:custGeom>
              <a:rect l="0" t="0" r="0" b="0"/>
              <a:pathLst>
                <a:path w="5642" h="1536">
                  <a:moveTo>
                    <a:pt x="4106" y="768"/>
                  </a:moveTo>
                  <a:cubicBezTo>
                    <a:pt x="4106" y="343"/>
                    <a:pt x="4450" y="0"/>
                    <a:pt x="4874" y="0"/>
                  </a:cubicBezTo>
                  <a:lnTo>
                    <a:pt x="4874" y="0"/>
                  </a:lnTo>
                  <a:lnTo>
                    <a:pt x="4874" y="0"/>
                  </a:lnTo>
                  <a:lnTo>
                    <a:pt x="4874" y="0"/>
                  </a:lnTo>
                  <a:cubicBezTo>
                    <a:pt x="5298" y="0"/>
                    <a:pt x="5642" y="343"/>
                    <a:pt x="5642" y="767"/>
                  </a:cubicBezTo>
                  <a:lnTo>
                    <a:pt x="5642" y="767"/>
                  </a:lnTo>
                  <a:cubicBezTo>
                    <a:pt x="5642" y="767"/>
                    <a:pt x="5642" y="768"/>
                    <a:pt x="5642" y="768"/>
                  </a:cubicBezTo>
                  <a:lnTo>
                    <a:pt x="5642" y="768"/>
                  </a:lnTo>
                  <a:lnTo>
                    <a:pt x="5642" y="767"/>
                  </a:lnTo>
                  <a:lnTo>
                    <a:pt x="5642" y="767"/>
                  </a:lnTo>
                  <a:cubicBezTo>
                    <a:pt x="5642" y="1192"/>
                    <a:pt x="5298" y="1535"/>
                    <a:pt x="4874" y="1536"/>
                  </a:cubicBezTo>
                  <a:lnTo>
                    <a:pt x="4874" y="1536"/>
                  </a:lnTo>
                  <a:lnTo>
                    <a:pt x="4874" y="1536"/>
                  </a:lnTo>
                  <a:lnTo>
                    <a:pt x="4874" y="1536"/>
                  </a:lnTo>
                  <a:cubicBezTo>
                    <a:pt x="4450" y="1536"/>
                    <a:pt x="4106" y="1192"/>
                    <a:pt x="4106" y="768"/>
                  </a:cubicBezTo>
                  <a:lnTo>
                    <a:pt x="4106" y="768"/>
                  </a:lnTo>
                  <a:close/>
                </a:path>
                <a:path w="5642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642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textbox 142"/>
            <p:cNvSpPr/>
            <p:nvPr/>
          </p:nvSpPr>
          <p:spPr>
            <a:xfrm>
              <a:off x="-12700" y="-12700"/>
              <a:ext cx="3608704" cy="10210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marL="1014525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完善护理服务体系</a:t>
              </a:r>
              <a:endParaRPr lang="Microsoft YaHei" altLang="Microsoft YaHei" sz="16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343437" y="3939030"/>
            <a:ext cx="3583018" cy="975360"/>
            <a:chExt cx="3583018" cy="975360"/>
          </a:xfrm>
        </p:grpSpPr>
        <p:sp>
          <p:nvSpPr>
            <p:cNvPr id="143" name="path"/>
            <p:cNvSpPr/>
            <p:nvPr/>
          </p:nvSpPr>
          <p:spPr>
            <a:xfrm>
              <a:off x="0" y="0"/>
              <a:ext cx="3583018" cy="975360"/>
            </a:xfrm>
            <a:custGeom>
              <a:rect l="0" t="0" r="0" b="0"/>
              <a:pathLst>
                <a:path w="5642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642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642" h="1536">
                  <a:moveTo>
                    <a:pt x="4106" y="768"/>
                  </a:moveTo>
                  <a:cubicBezTo>
                    <a:pt x="4106" y="343"/>
                    <a:pt x="4450" y="0"/>
                    <a:pt x="4874" y="0"/>
                  </a:cubicBezTo>
                  <a:lnTo>
                    <a:pt x="4874" y="0"/>
                  </a:lnTo>
                  <a:lnTo>
                    <a:pt x="4874" y="0"/>
                  </a:lnTo>
                  <a:lnTo>
                    <a:pt x="4874" y="0"/>
                  </a:lnTo>
                  <a:cubicBezTo>
                    <a:pt x="5298" y="0"/>
                    <a:pt x="5642" y="343"/>
                    <a:pt x="5642" y="767"/>
                  </a:cubicBezTo>
                  <a:lnTo>
                    <a:pt x="5642" y="767"/>
                  </a:lnTo>
                  <a:cubicBezTo>
                    <a:pt x="5642" y="767"/>
                    <a:pt x="5642" y="768"/>
                    <a:pt x="5642" y="768"/>
                  </a:cubicBezTo>
                  <a:lnTo>
                    <a:pt x="5642" y="768"/>
                  </a:lnTo>
                  <a:lnTo>
                    <a:pt x="5642" y="767"/>
                  </a:lnTo>
                  <a:lnTo>
                    <a:pt x="5642" y="767"/>
                  </a:lnTo>
                  <a:cubicBezTo>
                    <a:pt x="5642" y="1192"/>
                    <a:pt x="5298" y="1535"/>
                    <a:pt x="4874" y="1536"/>
                  </a:cubicBezTo>
                  <a:lnTo>
                    <a:pt x="4874" y="1536"/>
                  </a:lnTo>
                  <a:lnTo>
                    <a:pt x="4874" y="1536"/>
                  </a:lnTo>
                  <a:lnTo>
                    <a:pt x="4874" y="1536"/>
                  </a:lnTo>
                  <a:cubicBezTo>
                    <a:pt x="4450" y="1536"/>
                    <a:pt x="4106" y="1192"/>
                    <a:pt x="4106" y="768"/>
                  </a:cubicBezTo>
                  <a:lnTo>
                    <a:pt x="4106" y="768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textbox 144"/>
            <p:cNvSpPr/>
            <p:nvPr/>
          </p:nvSpPr>
          <p:spPr>
            <a:xfrm>
              <a:off x="-12700" y="-12700"/>
              <a:ext cx="3608704" cy="10217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algn="l" rtl="0" eaLnBrk="0">
                <a:lnSpc>
                  <a:spcPct val="7437"/>
                </a:lnSpc>
              </a:pPr>
              <a:endParaRPr lang="Arial" altLang="Arial" sz="100"/>
            </a:p>
            <a:p>
              <a:pPr marL="992416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推动护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理教育改革</a:t>
              </a:r>
              <a:endParaRPr lang="Microsoft YaHei" altLang="Microsoft YaHei" sz="1600"/>
            </a:p>
          </p:txBody>
        </p:sp>
      </p:grpSp>
      <p:sp>
        <p:nvSpPr>
          <p:cNvPr id="145" name="textbox 145"/>
          <p:cNvSpPr/>
          <p:nvPr/>
        </p:nvSpPr>
        <p:spPr>
          <a:xfrm>
            <a:off x="4518925" y="5185963"/>
            <a:ext cx="3418840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3214" algn="l" rtl="0" eaLnBrk="0">
              <a:lnSpc>
                <a:spcPct val="86000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深化护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理教育改革，完善护理人才培养体系，</a:t>
            </a:r>
            <a:endParaRPr lang="Microsoft YaHei" altLang="Microsoft YaHei" sz="1300"/>
          </a:p>
          <a:p>
            <a:pPr marL="13557" indent="-857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培养具有创新精神和实践能力的优秀护理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才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6" name="textbox 146"/>
          <p:cNvSpPr/>
          <p:nvPr/>
        </p:nvSpPr>
        <p:spPr>
          <a:xfrm>
            <a:off x="4519096" y="2627830"/>
            <a:ext cx="3246754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2871" algn="l" rtl="0" eaLnBrk="0">
              <a:lnSpc>
                <a:spcPct val="86000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健全的护理服务体系，包括预防保健、</a:t>
            </a:r>
            <a:endParaRPr lang="Microsoft YaHei" altLang="Microsoft YaHei" sz="1300"/>
          </a:p>
          <a:p>
            <a:pPr marL="15271" indent="-2571" algn="l" rtl="0" eaLnBrk="0">
              <a:lnSpc>
                <a:spcPct val="159000"/>
              </a:lnSpc>
              <a:spcBef>
                <a:spcPts val="29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疾病护理、康复护理、临终关怀等多个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面，满足患者多样化的护理需求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7" name="textbox 147"/>
          <p:cNvSpPr/>
          <p:nvPr/>
        </p:nvSpPr>
        <p:spPr>
          <a:xfrm>
            <a:off x="714767" y="5185620"/>
            <a:ext cx="3109595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7"/>
              </a:lnSpc>
            </a:pPr>
            <a:endParaRPr lang="Arial" altLang="Arial" sz="100"/>
          </a:p>
          <a:p>
            <a:pPr marL="13728" algn="l" rtl="0" eaLnBrk="0">
              <a:lnSpc>
                <a:spcPct val="86000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鼓励护士积极参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与护理科研和创新实践，</a:t>
            </a:r>
            <a:endParaRPr lang="Microsoft YaHei" altLang="Microsoft YaHei" sz="1300"/>
          </a:p>
          <a:p>
            <a:pPr marL="13385" indent="-685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推动护理科研成果转化和应用，提高护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实践的科学性和创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新性。</a:t>
            </a:r>
            <a:endParaRPr lang="Microsoft YaHei" altLang="Microsoft YaHei" sz="1300"/>
          </a:p>
        </p:txBody>
      </p:sp>
      <p:sp>
        <p:nvSpPr>
          <p:cNvPr id="148" name="textbox 148"/>
          <p:cNvSpPr/>
          <p:nvPr/>
        </p:nvSpPr>
        <p:spPr>
          <a:xfrm>
            <a:off x="713052" y="2627830"/>
            <a:ext cx="3110864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加强护士职业道德教育、专业技能培训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13214" indent="1543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人文素养培养，提高护士的综合素质和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理能力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9" name="textbox 149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2955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具体目标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34514" y="4265807"/>
            <a:ext cx="1084575" cy="1084575"/>
            <a:chExt cx="1084575" cy="1084575"/>
          </a:xfrm>
        </p:grpSpPr>
        <p:sp>
          <p:nvSpPr>
            <p:cNvPr id="171" name="path"/>
            <p:cNvSpPr/>
            <p:nvPr/>
          </p:nvSpPr>
          <p:spPr>
            <a:xfrm>
              <a:off x="80693" y="80693"/>
              <a:ext cx="923187" cy="923188"/>
            </a:xfrm>
            <a:custGeom>
              <a:rect l="0" t="0" r="0" b="0"/>
              <a:pathLst>
                <a:path w="1453" h="1453">
                  <a:moveTo>
                    <a:pt x="0" y="726"/>
                  </a:moveTo>
                  <a:cubicBezTo>
                    <a:pt x="0" y="325"/>
                    <a:pt x="325" y="0"/>
                    <a:pt x="726" y="0"/>
                  </a:cubicBezTo>
                  <a:lnTo>
                    <a:pt x="726" y="0"/>
                  </a:lnTo>
                  <a:lnTo>
                    <a:pt x="726" y="0"/>
                  </a:lnTo>
                  <a:lnTo>
                    <a:pt x="726" y="0"/>
                  </a:lnTo>
                  <a:cubicBezTo>
                    <a:pt x="1128" y="0"/>
                    <a:pt x="1453" y="325"/>
                    <a:pt x="1453" y="726"/>
                  </a:cubicBezTo>
                  <a:lnTo>
                    <a:pt x="1453" y="726"/>
                  </a:lnTo>
                  <a:cubicBezTo>
                    <a:pt x="1453" y="726"/>
                    <a:pt x="1453" y="726"/>
                    <a:pt x="1453" y="726"/>
                  </a:cubicBezTo>
                  <a:lnTo>
                    <a:pt x="1453" y="726"/>
                  </a:lnTo>
                  <a:lnTo>
                    <a:pt x="1453" y="726"/>
                  </a:lnTo>
                  <a:lnTo>
                    <a:pt x="1453" y="726"/>
                  </a:lnTo>
                  <a:cubicBezTo>
                    <a:pt x="1453" y="1128"/>
                    <a:pt x="1128" y="1453"/>
                    <a:pt x="726" y="1453"/>
                  </a:cubicBezTo>
                  <a:lnTo>
                    <a:pt x="726" y="1453"/>
                  </a:lnTo>
                  <a:cubicBezTo>
                    <a:pt x="325" y="1453"/>
                    <a:pt x="0" y="1128"/>
                    <a:pt x="0" y="726"/>
                  </a:cubicBezTo>
                  <a:lnTo>
                    <a:pt x="0" y="726"/>
                  </a:lnTo>
                  <a:close/>
                </a:path>
              </a:pathLst>
            </a:custGeom>
            <a:solidFill>
              <a:srgbClr val="5D47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0"/>
              <a:ext cx="1084575" cy="1084575"/>
            </a:xfrm>
            <a:custGeom>
              <a:rect l="0" t="0" r="0" b="0"/>
              <a:pathLst>
                <a:path w="1707" h="1707">
                  <a:moveTo>
                    <a:pt x="0" y="853"/>
                  </a:moveTo>
                  <a:cubicBezTo>
                    <a:pt x="0" y="382"/>
                    <a:pt x="382" y="0"/>
                    <a:pt x="853" y="0"/>
                  </a:cubicBezTo>
                  <a:lnTo>
                    <a:pt x="853" y="0"/>
                  </a:lnTo>
                  <a:lnTo>
                    <a:pt x="853" y="0"/>
                  </a:lnTo>
                  <a:lnTo>
                    <a:pt x="853" y="0"/>
                  </a:lnTo>
                  <a:cubicBezTo>
                    <a:pt x="1325" y="0"/>
                    <a:pt x="1707" y="382"/>
                    <a:pt x="1707" y="853"/>
                  </a:cubicBezTo>
                  <a:lnTo>
                    <a:pt x="1707" y="853"/>
                  </a:lnTo>
                  <a:cubicBezTo>
                    <a:pt x="1707" y="853"/>
                    <a:pt x="1707" y="853"/>
                    <a:pt x="1707" y="853"/>
                  </a:cubicBezTo>
                  <a:lnTo>
                    <a:pt x="1707" y="853"/>
                  </a:lnTo>
                  <a:lnTo>
                    <a:pt x="1707" y="853"/>
                  </a:lnTo>
                  <a:lnTo>
                    <a:pt x="1707" y="853"/>
                  </a:lnTo>
                  <a:cubicBezTo>
                    <a:pt x="1707" y="1325"/>
                    <a:pt x="1325" y="1707"/>
                    <a:pt x="853" y="1707"/>
                  </a:cubicBezTo>
                  <a:lnTo>
                    <a:pt x="853" y="1707"/>
                  </a:lnTo>
                  <a:lnTo>
                    <a:pt x="853" y="1707"/>
                  </a:lnTo>
                  <a:lnTo>
                    <a:pt x="853" y="1707"/>
                  </a:lnTo>
                  <a:cubicBezTo>
                    <a:pt x="382" y="1707"/>
                    <a:pt x="0" y="1325"/>
                    <a:pt x="0" y="853"/>
                  </a:cubicBezTo>
                  <a:lnTo>
                    <a:pt x="0" y="853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5573361" y="4055448"/>
            <a:ext cx="756543" cy="508743"/>
            <a:chExt cx="756543" cy="508743"/>
          </a:xfrm>
        </p:grpSpPr>
        <p:sp>
          <p:nvSpPr>
            <p:cNvPr id="173" name="path"/>
            <p:cNvSpPr/>
            <p:nvPr/>
          </p:nvSpPr>
          <p:spPr>
            <a:xfrm>
              <a:off x="2641" y="3962"/>
              <a:ext cx="751260" cy="500818"/>
            </a:xfrm>
            <a:custGeom>
              <a:rect l="0" t="0" r="0" b="0"/>
              <a:pathLst>
                <a:path w="1183" h="788">
                  <a:moveTo>
                    <a:pt x="0" y="788"/>
                  </a:moveTo>
                  <a:lnTo>
                    <a:pt x="1183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0"/>
              <a:ext cx="756543" cy="508743"/>
            </a:xfrm>
            <a:custGeom>
              <a:rect l="0" t="0" r="0" b="0"/>
              <a:pathLst>
                <a:path w="1191" h="801">
                  <a:moveTo>
                    <a:pt x="4" y="794"/>
                  </a:moveTo>
                  <a:lnTo>
                    <a:pt x="1187" y="6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6723336" y="2059084"/>
            <a:ext cx="1139033" cy="1139031"/>
            <a:chExt cx="1139033" cy="1139031"/>
          </a:xfrm>
        </p:grpSpPr>
        <p:sp>
          <p:nvSpPr>
            <p:cNvPr id="175" name="path"/>
            <p:cNvSpPr/>
            <p:nvPr/>
          </p:nvSpPr>
          <p:spPr>
            <a:xfrm>
              <a:off x="102082" y="78132"/>
              <a:ext cx="951886" cy="951888"/>
            </a:xfrm>
            <a:custGeom>
              <a:rect l="0" t="0" r="0" b="0"/>
              <a:pathLst>
                <a:path w="1499" h="1499">
                  <a:moveTo>
                    <a:pt x="0" y="749"/>
                  </a:moveTo>
                  <a:cubicBezTo>
                    <a:pt x="0" y="335"/>
                    <a:pt x="335" y="0"/>
                    <a:pt x="749" y="0"/>
                  </a:cubicBezTo>
                  <a:lnTo>
                    <a:pt x="749" y="0"/>
                  </a:lnTo>
                  <a:lnTo>
                    <a:pt x="749" y="0"/>
                  </a:lnTo>
                  <a:lnTo>
                    <a:pt x="749" y="0"/>
                  </a:lnTo>
                  <a:cubicBezTo>
                    <a:pt x="1163" y="0"/>
                    <a:pt x="1499" y="335"/>
                    <a:pt x="1499" y="749"/>
                  </a:cubicBezTo>
                  <a:lnTo>
                    <a:pt x="1499" y="749"/>
                  </a:lnTo>
                  <a:cubicBezTo>
                    <a:pt x="1499" y="749"/>
                    <a:pt x="1499" y="749"/>
                    <a:pt x="1499" y="749"/>
                  </a:cubicBezTo>
                  <a:lnTo>
                    <a:pt x="1499" y="749"/>
                  </a:lnTo>
                  <a:lnTo>
                    <a:pt x="1499" y="749"/>
                  </a:lnTo>
                  <a:lnTo>
                    <a:pt x="1499" y="749"/>
                  </a:lnTo>
                  <a:cubicBezTo>
                    <a:pt x="1499" y="1163"/>
                    <a:pt x="1163" y="1499"/>
                    <a:pt x="749" y="1499"/>
                  </a:cubicBezTo>
                  <a:lnTo>
                    <a:pt x="749" y="1499"/>
                  </a:lnTo>
                  <a:lnTo>
                    <a:pt x="749" y="1499"/>
                  </a:lnTo>
                  <a:lnTo>
                    <a:pt x="749" y="1499"/>
                  </a:lnTo>
                  <a:cubicBezTo>
                    <a:pt x="335" y="1499"/>
                    <a:pt x="0" y="1163"/>
                    <a:pt x="0" y="749"/>
                  </a:cubicBezTo>
                  <a:lnTo>
                    <a:pt x="0" y="749"/>
                  </a:lnTo>
                  <a:close/>
                </a:path>
              </a:pathLst>
            </a:custGeom>
            <a:solidFill>
              <a:srgbClr val="5D47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0"/>
              <a:ext cx="1139033" cy="1139031"/>
            </a:xfrm>
            <a:custGeom>
              <a:rect l="0" t="0" r="0" b="0"/>
              <a:pathLst>
                <a:path w="1792" h="1792">
                  <a:moveTo>
                    <a:pt x="0" y="896"/>
                  </a:moveTo>
                  <a:cubicBezTo>
                    <a:pt x="0" y="401"/>
                    <a:pt x="401" y="0"/>
                    <a:pt x="896" y="0"/>
                  </a:cubicBezTo>
                  <a:lnTo>
                    <a:pt x="896" y="0"/>
                  </a:lnTo>
                  <a:lnTo>
                    <a:pt x="896" y="0"/>
                  </a:lnTo>
                  <a:lnTo>
                    <a:pt x="896" y="0"/>
                  </a:lnTo>
                  <a:cubicBezTo>
                    <a:pt x="1392" y="0"/>
                    <a:pt x="1793" y="401"/>
                    <a:pt x="1793" y="896"/>
                  </a:cubicBezTo>
                  <a:lnTo>
                    <a:pt x="1793" y="896"/>
                  </a:lnTo>
                  <a:cubicBezTo>
                    <a:pt x="1793" y="896"/>
                    <a:pt x="1793" y="896"/>
                    <a:pt x="1793" y="896"/>
                  </a:cubicBezTo>
                  <a:lnTo>
                    <a:pt x="1793" y="896"/>
                  </a:lnTo>
                  <a:lnTo>
                    <a:pt x="1793" y="896"/>
                  </a:lnTo>
                  <a:lnTo>
                    <a:pt x="1793" y="896"/>
                  </a:lnTo>
                  <a:cubicBezTo>
                    <a:pt x="1793" y="1392"/>
                    <a:pt x="1392" y="1793"/>
                    <a:pt x="896" y="1793"/>
                  </a:cubicBezTo>
                  <a:lnTo>
                    <a:pt x="896" y="1793"/>
                  </a:lnTo>
                  <a:lnTo>
                    <a:pt x="896" y="1793"/>
                  </a:lnTo>
                  <a:lnTo>
                    <a:pt x="896" y="1793"/>
                  </a:lnTo>
                  <a:cubicBezTo>
                    <a:pt x="401" y="1793"/>
                    <a:pt x="0" y="1392"/>
                    <a:pt x="0" y="896"/>
                  </a:cubicBezTo>
                  <a:lnTo>
                    <a:pt x="0" y="89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5418020" y="2878730"/>
            <a:ext cx="2425691" cy="2266031"/>
            <a:chExt cx="2425691" cy="2266031"/>
          </a:xfrm>
        </p:grpSpPr>
        <p:sp>
          <p:nvSpPr>
            <p:cNvPr id="177" name="path"/>
            <p:cNvSpPr/>
            <p:nvPr/>
          </p:nvSpPr>
          <p:spPr>
            <a:xfrm>
              <a:off x="0" y="99779"/>
              <a:ext cx="2425691" cy="2166251"/>
            </a:xfrm>
            <a:custGeom>
              <a:rect l="0" t="0" r="0" b="0"/>
              <a:pathLst>
                <a:path w="3819" h="3411">
                  <a:moveTo>
                    <a:pt x="2533" y="2768"/>
                  </a:moveTo>
                  <a:cubicBezTo>
                    <a:pt x="2533" y="2413"/>
                    <a:pt x="2821" y="2125"/>
                    <a:pt x="3176" y="2125"/>
                  </a:cubicBezTo>
                  <a:lnTo>
                    <a:pt x="3176" y="2125"/>
                  </a:lnTo>
                  <a:lnTo>
                    <a:pt x="3176" y="2125"/>
                  </a:lnTo>
                  <a:lnTo>
                    <a:pt x="3176" y="2125"/>
                  </a:lnTo>
                  <a:cubicBezTo>
                    <a:pt x="3532" y="2125"/>
                    <a:pt x="3819" y="2413"/>
                    <a:pt x="3819" y="2768"/>
                  </a:cubicBezTo>
                  <a:lnTo>
                    <a:pt x="3819" y="2768"/>
                  </a:lnTo>
                  <a:cubicBezTo>
                    <a:pt x="3819" y="2768"/>
                    <a:pt x="3819" y="2768"/>
                    <a:pt x="3819" y="2768"/>
                  </a:cubicBezTo>
                  <a:lnTo>
                    <a:pt x="3819" y="2768"/>
                  </a:lnTo>
                  <a:lnTo>
                    <a:pt x="3819" y="2768"/>
                  </a:lnTo>
                  <a:lnTo>
                    <a:pt x="3819" y="2768"/>
                  </a:lnTo>
                  <a:cubicBezTo>
                    <a:pt x="3819" y="3123"/>
                    <a:pt x="3532" y="3411"/>
                    <a:pt x="3176" y="3411"/>
                  </a:cubicBezTo>
                  <a:lnTo>
                    <a:pt x="3176" y="3411"/>
                  </a:lnTo>
                  <a:lnTo>
                    <a:pt x="3176" y="3411"/>
                  </a:lnTo>
                  <a:lnTo>
                    <a:pt x="3176" y="3411"/>
                  </a:lnTo>
                  <a:cubicBezTo>
                    <a:pt x="2821" y="3411"/>
                    <a:pt x="2533" y="3123"/>
                    <a:pt x="2533" y="2768"/>
                  </a:cubicBezTo>
                  <a:lnTo>
                    <a:pt x="2533" y="2768"/>
                  </a:lnTo>
                  <a:close/>
                </a:path>
                <a:path w="3819" h="3411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6" y="0"/>
                    <a:pt x="1168" y="261"/>
                    <a:pt x="1168" y="584"/>
                  </a:cubicBezTo>
                  <a:lnTo>
                    <a:pt x="1168" y="584"/>
                  </a:lnTo>
                  <a:cubicBezTo>
                    <a:pt x="1168" y="584"/>
                    <a:pt x="1168" y="584"/>
                    <a:pt x="1168" y="584"/>
                  </a:cubicBezTo>
                  <a:lnTo>
                    <a:pt x="1168" y="584"/>
                  </a:lnTo>
                  <a:lnTo>
                    <a:pt x="1168" y="584"/>
                  </a:lnTo>
                  <a:lnTo>
                    <a:pt x="1168" y="584"/>
                  </a:lnTo>
                  <a:cubicBezTo>
                    <a:pt x="1168" y="906"/>
                    <a:pt x="906" y="1168"/>
                    <a:pt x="584" y="1168"/>
                  </a:cubicBezTo>
                  <a:lnTo>
                    <a:pt x="584" y="1168"/>
                  </a:lnTo>
                  <a:lnTo>
                    <a:pt x="584" y="1168"/>
                  </a:lnTo>
                  <a:lnTo>
                    <a:pt x="584" y="1168"/>
                  </a:lnTo>
                  <a:cubicBezTo>
                    <a:pt x="261" y="1168"/>
                    <a:pt x="0" y="906"/>
                    <a:pt x="0" y="584"/>
                  </a:cubicBezTo>
                  <a:lnTo>
                    <a:pt x="0" y="584"/>
                  </a:lnTo>
                  <a:close/>
                </a:path>
                <a:path w="3819" h="3411">
                  <a:moveTo>
                    <a:pt x="2638" y="2768"/>
                  </a:moveTo>
                  <a:cubicBezTo>
                    <a:pt x="2638" y="2470"/>
                    <a:pt x="2879" y="2229"/>
                    <a:pt x="3176" y="2229"/>
                  </a:cubicBezTo>
                  <a:lnTo>
                    <a:pt x="3176" y="2229"/>
                  </a:lnTo>
                  <a:lnTo>
                    <a:pt x="3176" y="2229"/>
                  </a:lnTo>
                  <a:lnTo>
                    <a:pt x="3176" y="2229"/>
                  </a:lnTo>
                  <a:cubicBezTo>
                    <a:pt x="3474" y="2229"/>
                    <a:pt x="3715" y="2470"/>
                    <a:pt x="3715" y="2768"/>
                  </a:cubicBezTo>
                  <a:lnTo>
                    <a:pt x="3715" y="2768"/>
                  </a:lnTo>
                  <a:cubicBezTo>
                    <a:pt x="3715" y="2768"/>
                    <a:pt x="3715" y="2768"/>
                    <a:pt x="3715" y="2768"/>
                  </a:cubicBezTo>
                  <a:lnTo>
                    <a:pt x="3715" y="2768"/>
                  </a:lnTo>
                  <a:lnTo>
                    <a:pt x="3715" y="2768"/>
                  </a:lnTo>
                  <a:lnTo>
                    <a:pt x="3715" y="2768"/>
                  </a:lnTo>
                  <a:cubicBezTo>
                    <a:pt x="3715" y="3065"/>
                    <a:pt x="3474" y="3306"/>
                    <a:pt x="3176" y="3306"/>
                  </a:cubicBezTo>
                  <a:lnTo>
                    <a:pt x="3176" y="3306"/>
                  </a:lnTo>
                  <a:lnTo>
                    <a:pt x="3176" y="3306"/>
                  </a:lnTo>
                  <a:lnTo>
                    <a:pt x="3176" y="3306"/>
                  </a:lnTo>
                  <a:cubicBezTo>
                    <a:pt x="2879" y="3306"/>
                    <a:pt x="2638" y="3065"/>
                    <a:pt x="2638" y="2768"/>
                  </a:cubicBezTo>
                  <a:lnTo>
                    <a:pt x="2638" y="2768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67787" y="156800"/>
              <a:ext cx="617054" cy="617052"/>
            </a:xfrm>
            <a:custGeom>
              <a:rect l="0" t="0" r="0" b="0"/>
              <a:pathLst>
                <a:path w="971" h="971">
                  <a:moveTo>
                    <a:pt x="0" y="485"/>
                  </a:moveTo>
                  <a:cubicBezTo>
                    <a:pt x="0" y="217"/>
                    <a:pt x="217" y="0"/>
                    <a:pt x="485" y="0"/>
                  </a:cubicBezTo>
                  <a:lnTo>
                    <a:pt x="485" y="0"/>
                  </a:lnTo>
                  <a:lnTo>
                    <a:pt x="485" y="0"/>
                  </a:lnTo>
                  <a:lnTo>
                    <a:pt x="485" y="0"/>
                  </a:lnTo>
                  <a:cubicBezTo>
                    <a:pt x="754" y="0"/>
                    <a:pt x="971" y="217"/>
                    <a:pt x="971" y="485"/>
                  </a:cubicBezTo>
                  <a:lnTo>
                    <a:pt x="971" y="485"/>
                  </a:lnTo>
                  <a:cubicBezTo>
                    <a:pt x="971" y="485"/>
                    <a:pt x="971" y="485"/>
                    <a:pt x="971" y="485"/>
                  </a:cubicBezTo>
                  <a:lnTo>
                    <a:pt x="971" y="485"/>
                  </a:lnTo>
                  <a:lnTo>
                    <a:pt x="971" y="485"/>
                  </a:lnTo>
                  <a:lnTo>
                    <a:pt x="971" y="485"/>
                  </a:lnTo>
                  <a:cubicBezTo>
                    <a:pt x="971" y="754"/>
                    <a:pt x="754" y="971"/>
                    <a:pt x="485" y="971"/>
                  </a:cubicBezTo>
                  <a:lnTo>
                    <a:pt x="485" y="971"/>
                  </a:lnTo>
                  <a:lnTo>
                    <a:pt x="485" y="971"/>
                  </a:lnTo>
                  <a:lnTo>
                    <a:pt x="485" y="971"/>
                  </a:lnTo>
                  <a:cubicBezTo>
                    <a:pt x="217" y="971"/>
                    <a:pt x="0" y="754"/>
                    <a:pt x="0" y="485"/>
                  </a:cubicBezTo>
                  <a:lnTo>
                    <a:pt x="0" y="485"/>
                  </a:lnTo>
                  <a:close/>
                </a:path>
              </a:pathLst>
            </a:custGeom>
            <a:solidFill>
              <a:srgbClr val="FAF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909241" y="644375"/>
              <a:ext cx="536303" cy="536304"/>
            </a:xfrm>
            <a:custGeom>
              <a:rect l="0" t="0" r="0" b="0"/>
              <a:pathLst>
                <a:path w="844" h="844">
                  <a:moveTo>
                    <a:pt x="0" y="422"/>
                  </a:moveTo>
                  <a:cubicBezTo>
                    <a:pt x="0" y="189"/>
                    <a:pt x="189" y="0"/>
                    <a:pt x="422" y="0"/>
                  </a:cubicBezTo>
                  <a:lnTo>
                    <a:pt x="422" y="0"/>
                  </a:lnTo>
                  <a:lnTo>
                    <a:pt x="422" y="0"/>
                  </a:lnTo>
                  <a:lnTo>
                    <a:pt x="422" y="0"/>
                  </a:lnTo>
                  <a:cubicBezTo>
                    <a:pt x="655" y="0"/>
                    <a:pt x="844" y="189"/>
                    <a:pt x="844" y="422"/>
                  </a:cubicBezTo>
                  <a:lnTo>
                    <a:pt x="844" y="422"/>
                  </a:lnTo>
                  <a:cubicBezTo>
                    <a:pt x="844" y="422"/>
                    <a:pt x="844" y="422"/>
                    <a:pt x="844" y="422"/>
                  </a:cubicBezTo>
                  <a:lnTo>
                    <a:pt x="844" y="422"/>
                  </a:lnTo>
                  <a:lnTo>
                    <a:pt x="844" y="422"/>
                  </a:lnTo>
                  <a:lnTo>
                    <a:pt x="844" y="422"/>
                  </a:lnTo>
                  <a:cubicBezTo>
                    <a:pt x="844" y="655"/>
                    <a:pt x="655" y="844"/>
                    <a:pt x="422" y="844"/>
                  </a:cubicBezTo>
                  <a:lnTo>
                    <a:pt x="422" y="844"/>
                  </a:lnTo>
                  <a:cubicBezTo>
                    <a:pt x="189" y="844"/>
                    <a:pt x="0" y="655"/>
                    <a:pt x="0" y="422"/>
                  </a:cubicBezTo>
                  <a:lnTo>
                    <a:pt x="0" y="422"/>
                  </a:lnTo>
                  <a:close/>
                </a:path>
              </a:pathLst>
            </a:custGeom>
            <a:solidFill>
              <a:srgbClr val="2D6FD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684843" y="4647"/>
              <a:ext cx="827414" cy="1242747"/>
            </a:xfrm>
            <a:custGeom>
              <a:rect l="0" t="0" r="0" b="0"/>
              <a:pathLst>
                <a:path w="1303" h="1957">
                  <a:moveTo>
                    <a:pt x="248" y="1429"/>
                  </a:moveTo>
                  <a:cubicBezTo>
                    <a:pt x="248" y="1138"/>
                    <a:pt x="484" y="902"/>
                    <a:pt x="775" y="902"/>
                  </a:cubicBezTo>
                  <a:lnTo>
                    <a:pt x="775" y="902"/>
                  </a:lnTo>
                  <a:lnTo>
                    <a:pt x="775" y="902"/>
                  </a:lnTo>
                  <a:lnTo>
                    <a:pt x="775" y="902"/>
                  </a:lnTo>
                  <a:cubicBezTo>
                    <a:pt x="1066" y="902"/>
                    <a:pt x="1303" y="1138"/>
                    <a:pt x="1303" y="1429"/>
                  </a:cubicBezTo>
                  <a:lnTo>
                    <a:pt x="1303" y="1429"/>
                  </a:lnTo>
                  <a:cubicBezTo>
                    <a:pt x="1303" y="1429"/>
                    <a:pt x="1303" y="1429"/>
                    <a:pt x="1303" y="1429"/>
                  </a:cubicBezTo>
                  <a:lnTo>
                    <a:pt x="1303" y="1429"/>
                  </a:lnTo>
                  <a:lnTo>
                    <a:pt x="1303" y="1429"/>
                  </a:lnTo>
                  <a:lnTo>
                    <a:pt x="1303" y="1429"/>
                  </a:lnTo>
                  <a:cubicBezTo>
                    <a:pt x="1303" y="1720"/>
                    <a:pt x="1066" y="1957"/>
                    <a:pt x="775" y="1957"/>
                  </a:cubicBezTo>
                  <a:lnTo>
                    <a:pt x="775" y="1957"/>
                  </a:lnTo>
                  <a:lnTo>
                    <a:pt x="775" y="1957"/>
                  </a:lnTo>
                  <a:lnTo>
                    <a:pt x="775" y="1957"/>
                  </a:lnTo>
                  <a:cubicBezTo>
                    <a:pt x="484" y="1957"/>
                    <a:pt x="248" y="1720"/>
                    <a:pt x="248" y="1429"/>
                  </a:cubicBezTo>
                  <a:lnTo>
                    <a:pt x="248" y="1429"/>
                  </a:lnTo>
                  <a:close/>
                </a:path>
                <a:path w="1303" h="1957">
                  <a:moveTo>
                    <a:pt x="0" y="239"/>
                  </a:moveTo>
                  <a:lnTo>
                    <a:pt x="1069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683802" y="0"/>
              <a:ext cx="681255" cy="161449"/>
            </a:xfrm>
            <a:custGeom>
              <a:rect l="0" t="0" r="0" b="0"/>
              <a:pathLst>
                <a:path w="1072" h="254">
                  <a:moveTo>
                    <a:pt x="1" y="246"/>
                  </a:moveTo>
                  <a:lnTo>
                    <a:pt x="1071" y="7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407398" y="247728"/>
              <a:ext cx="191609" cy="442328"/>
            </a:xfrm>
            <a:custGeom>
              <a:rect l="0" t="0" r="0" b="0"/>
              <a:pathLst>
                <a:path w="301" h="696">
                  <a:moveTo>
                    <a:pt x="0" y="696"/>
                  </a:moveTo>
                  <a:lnTo>
                    <a:pt x="301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403028" y="245835"/>
              <a:ext cx="200349" cy="446113"/>
            </a:xfrm>
            <a:custGeom>
              <a:rect l="0" t="0" r="0" b="0"/>
              <a:pathLst>
                <a:path w="315" h="702">
                  <a:moveTo>
                    <a:pt x="6" y="699"/>
                  </a:moveTo>
                  <a:lnTo>
                    <a:pt x="308" y="2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883343" y="284309"/>
              <a:ext cx="133933" cy="1164887"/>
            </a:xfrm>
            <a:custGeom>
              <a:rect l="0" t="0" r="0" b="0"/>
              <a:pathLst>
                <a:path w="210" h="1834">
                  <a:moveTo>
                    <a:pt x="210" y="1834"/>
                  </a:moveTo>
                  <a:lnTo>
                    <a:pt x="0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878612" y="283764"/>
              <a:ext cx="143396" cy="1165975"/>
            </a:xfrm>
            <a:custGeom>
              <a:rect l="0" t="0" r="0" b="0"/>
              <a:pathLst>
                <a:path w="225" h="1836">
                  <a:moveTo>
                    <a:pt x="218" y="1835"/>
                  </a:moveTo>
                  <a:lnTo>
                    <a:pt x="7" y="0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0508" y="841643"/>
              <a:ext cx="360424" cy="686184"/>
            </a:xfrm>
            <a:custGeom>
              <a:rect l="0" t="0" r="0" b="0"/>
              <a:pathLst>
                <a:path w="567" h="1080">
                  <a:moveTo>
                    <a:pt x="0" y="1080"/>
                  </a:moveTo>
                  <a:lnTo>
                    <a:pt x="567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6291" y="839428"/>
              <a:ext cx="368857" cy="690613"/>
            </a:xfrm>
            <a:custGeom>
              <a:rect l="0" t="0" r="0" b="0"/>
              <a:pathLst>
                <a:path w="580" h="1087">
                  <a:moveTo>
                    <a:pt x="6" y="1084"/>
                  </a:moveTo>
                  <a:lnTo>
                    <a:pt x="574" y="3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445543" y="1180681"/>
              <a:ext cx="334698" cy="361266"/>
            </a:xfrm>
            <a:custGeom>
              <a:rect l="0" t="0" r="0" b="0"/>
              <a:pathLst>
                <a:path w="527" h="568">
                  <a:moveTo>
                    <a:pt x="527" y="568"/>
                  </a:moveTo>
                  <a:lnTo>
                    <a:pt x="0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442050" y="1177444"/>
              <a:ext cx="341686" cy="367739"/>
            </a:xfrm>
            <a:custGeom>
              <a:rect l="0" t="0" r="0" b="0"/>
              <a:pathLst>
                <a:path w="538" h="579">
                  <a:moveTo>
                    <a:pt x="532" y="574"/>
                  </a:moveTo>
                  <a:lnTo>
                    <a:pt x="5" y="5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708347" y="605344"/>
              <a:ext cx="200894" cy="39030"/>
            </a:xfrm>
            <a:custGeom>
              <a:rect l="0" t="0" r="0" b="0"/>
              <a:pathLst>
                <a:path w="316" h="61">
                  <a:moveTo>
                    <a:pt x="316" y="61"/>
                  </a:moveTo>
                  <a:lnTo>
                    <a:pt x="0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707439" y="600669"/>
              <a:ext cx="202711" cy="48380"/>
            </a:xfrm>
            <a:custGeom>
              <a:rect l="0" t="0" r="0" b="0"/>
              <a:pathLst>
                <a:path w="319" h="76">
                  <a:moveTo>
                    <a:pt x="317" y="68"/>
                  </a:moveTo>
                  <a:lnTo>
                    <a:pt x="1" y="7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92673" y="281686"/>
              <a:ext cx="367284" cy="367285"/>
            </a:xfrm>
            <a:custGeom>
              <a:rect l="0" t="0" r="0" b="0"/>
              <a:pathLst>
                <a:path w="578" h="578">
                  <a:moveTo>
                    <a:pt x="578" y="324"/>
                  </a:moveTo>
                  <a:lnTo>
                    <a:pt x="578" y="252"/>
                  </a:lnTo>
                  <a:lnTo>
                    <a:pt x="491" y="216"/>
                  </a:lnTo>
                  <a:lnTo>
                    <a:pt x="491" y="216"/>
                  </a:lnTo>
                  <a:cubicBezTo>
                    <a:pt x="489" y="209"/>
                    <a:pt x="487" y="203"/>
                    <a:pt x="483" y="196"/>
                  </a:cubicBezTo>
                  <a:lnTo>
                    <a:pt x="483" y="196"/>
                  </a:lnTo>
                  <a:lnTo>
                    <a:pt x="518" y="109"/>
                  </a:lnTo>
                  <a:lnTo>
                    <a:pt x="467" y="58"/>
                  </a:lnTo>
                  <a:lnTo>
                    <a:pt x="381" y="94"/>
                  </a:lnTo>
                  <a:lnTo>
                    <a:pt x="381" y="94"/>
                  </a:lnTo>
                  <a:cubicBezTo>
                    <a:pt x="375" y="91"/>
                    <a:pt x="368" y="88"/>
                    <a:pt x="361" y="85"/>
                  </a:cubicBezTo>
                  <a:lnTo>
                    <a:pt x="361" y="85"/>
                  </a:lnTo>
                  <a:lnTo>
                    <a:pt x="324" y="0"/>
                  </a:lnTo>
                  <a:lnTo>
                    <a:pt x="252" y="0"/>
                  </a:lnTo>
                  <a:lnTo>
                    <a:pt x="216" y="85"/>
                  </a:lnTo>
                  <a:lnTo>
                    <a:pt x="216" y="85"/>
                  </a:lnTo>
                  <a:cubicBezTo>
                    <a:pt x="209" y="88"/>
                    <a:pt x="202" y="90"/>
                    <a:pt x="195" y="94"/>
                  </a:cubicBezTo>
                  <a:lnTo>
                    <a:pt x="195" y="94"/>
                  </a:lnTo>
                  <a:lnTo>
                    <a:pt x="109" y="59"/>
                  </a:lnTo>
                  <a:lnTo>
                    <a:pt x="58" y="110"/>
                  </a:lnTo>
                  <a:lnTo>
                    <a:pt x="93" y="195"/>
                  </a:lnTo>
                  <a:lnTo>
                    <a:pt x="93" y="195"/>
                  </a:lnTo>
                  <a:cubicBezTo>
                    <a:pt x="90" y="202"/>
                    <a:pt x="87" y="209"/>
                    <a:pt x="85" y="217"/>
                  </a:cubicBezTo>
                  <a:lnTo>
                    <a:pt x="85" y="217"/>
                  </a:lnTo>
                  <a:lnTo>
                    <a:pt x="0" y="253"/>
                  </a:lnTo>
                  <a:lnTo>
                    <a:pt x="0" y="325"/>
                  </a:lnTo>
                  <a:lnTo>
                    <a:pt x="85" y="361"/>
                  </a:lnTo>
                  <a:lnTo>
                    <a:pt x="85" y="361"/>
                  </a:lnTo>
                  <a:cubicBezTo>
                    <a:pt x="87" y="368"/>
                    <a:pt x="90" y="375"/>
                    <a:pt x="93" y="382"/>
                  </a:cubicBezTo>
                  <a:lnTo>
                    <a:pt x="93" y="382"/>
                  </a:lnTo>
                  <a:lnTo>
                    <a:pt x="59" y="468"/>
                  </a:lnTo>
                  <a:lnTo>
                    <a:pt x="110" y="519"/>
                  </a:lnTo>
                  <a:lnTo>
                    <a:pt x="196" y="484"/>
                  </a:lnTo>
                  <a:lnTo>
                    <a:pt x="196" y="484"/>
                  </a:lnTo>
                  <a:cubicBezTo>
                    <a:pt x="202" y="487"/>
                    <a:pt x="209" y="490"/>
                    <a:pt x="217" y="492"/>
                  </a:cubicBezTo>
                  <a:lnTo>
                    <a:pt x="217" y="492"/>
                  </a:lnTo>
                  <a:lnTo>
                    <a:pt x="253" y="578"/>
                  </a:lnTo>
                  <a:lnTo>
                    <a:pt x="325" y="578"/>
                  </a:lnTo>
                  <a:lnTo>
                    <a:pt x="361" y="492"/>
                  </a:lnTo>
                  <a:lnTo>
                    <a:pt x="361" y="492"/>
                  </a:lnTo>
                  <a:cubicBezTo>
                    <a:pt x="368" y="489"/>
                    <a:pt x="375" y="487"/>
                    <a:pt x="381" y="484"/>
                  </a:cubicBezTo>
                  <a:lnTo>
                    <a:pt x="381" y="484"/>
                  </a:lnTo>
                  <a:lnTo>
                    <a:pt x="468" y="518"/>
                  </a:lnTo>
                  <a:lnTo>
                    <a:pt x="519" y="467"/>
                  </a:lnTo>
                  <a:lnTo>
                    <a:pt x="484" y="381"/>
                  </a:lnTo>
                  <a:lnTo>
                    <a:pt x="484" y="381"/>
                  </a:lnTo>
                  <a:cubicBezTo>
                    <a:pt x="487" y="374"/>
                    <a:pt x="489" y="368"/>
                    <a:pt x="491" y="361"/>
                  </a:cubicBezTo>
                  <a:lnTo>
                    <a:pt x="491" y="361"/>
                  </a:lnTo>
                  <a:lnTo>
                    <a:pt x="578" y="324"/>
                  </a:lnTo>
                  <a:close/>
                  <a:moveTo>
                    <a:pt x="288" y="397"/>
                  </a:moveTo>
                  <a:cubicBezTo>
                    <a:pt x="228" y="397"/>
                    <a:pt x="180" y="349"/>
                    <a:pt x="180" y="289"/>
                  </a:cubicBezTo>
                  <a:lnTo>
                    <a:pt x="180" y="289"/>
                  </a:lnTo>
                  <a:cubicBezTo>
                    <a:pt x="180" y="229"/>
                    <a:pt x="228" y="180"/>
                    <a:pt x="288" y="180"/>
                  </a:cubicBezTo>
                  <a:lnTo>
                    <a:pt x="288" y="180"/>
                  </a:lnTo>
                  <a:cubicBezTo>
                    <a:pt x="348" y="180"/>
                    <a:pt x="397" y="229"/>
                    <a:pt x="397" y="289"/>
                  </a:cubicBezTo>
                  <a:lnTo>
                    <a:pt x="397" y="289"/>
                  </a:lnTo>
                  <a:cubicBezTo>
                    <a:pt x="397" y="349"/>
                    <a:pt x="348" y="397"/>
                    <a:pt x="288" y="397"/>
                  </a:cubicBez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048208" y="801603"/>
              <a:ext cx="1152475" cy="1204300"/>
            </a:xfrm>
            <a:custGeom>
              <a:rect l="0" t="0" r="0" b="0"/>
              <a:pathLst>
                <a:path w="1813" h="1895">
                  <a:moveTo>
                    <a:pt x="1237" y="1752"/>
                  </a:moveTo>
                  <a:lnTo>
                    <a:pt x="1526" y="1824"/>
                  </a:lnTo>
                  <a:lnTo>
                    <a:pt x="1814" y="1752"/>
                  </a:lnTo>
                  <a:lnTo>
                    <a:pt x="1814" y="1824"/>
                  </a:lnTo>
                  <a:lnTo>
                    <a:pt x="1526" y="1896"/>
                  </a:lnTo>
                  <a:lnTo>
                    <a:pt x="1237" y="1824"/>
                  </a:lnTo>
                  <a:lnTo>
                    <a:pt x="1237" y="1752"/>
                  </a:lnTo>
                  <a:close/>
                  <a:moveTo>
                    <a:pt x="1237" y="1607"/>
                  </a:moveTo>
                  <a:lnTo>
                    <a:pt x="1526" y="1679"/>
                  </a:lnTo>
                  <a:lnTo>
                    <a:pt x="1814" y="1607"/>
                  </a:lnTo>
                  <a:lnTo>
                    <a:pt x="1814" y="1679"/>
                  </a:lnTo>
                  <a:lnTo>
                    <a:pt x="1526" y="1752"/>
                  </a:lnTo>
                  <a:lnTo>
                    <a:pt x="1237" y="1679"/>
                  </a:lnTo>
                  <a:lnTo>
                    <a:pt x="1237" y="1607"/>
                  </a:lnTo>
                  <a:close/>
                  <a:moveTo>
                    <a:pt x="1237" y="1463"/>
                  </a:moveTo>
                  <a:lnTo>
                    <a:pt x="1526" y="1391"/>
                  </a:lnTo>
                  <a:lnTo>
                    <a:pt x="1814" y="1463"/>
                  </a:lnTo>
                  <a:lnTo>
                    <a:pt x="1814" y="1535"/>
                  </a:lnTo>
                  <a:lnTo>
                    <a:pt x="1526" y="1607"/>
                  </a:lnTo>
                  <a:lnTo>
                    <a:pt x="1237" y="1535"/>
                  </a:lnTo>
                  <a:lnTo>
                    <a:pt x="1237" y="1463"/>
                  </a:lnTo>
                  <a:close/>
                </a:path>
                <a:path w="1813" h="1895">
                  <a:moveTo>
                    <a:pt x="195" y="0"/>
                  </a:moveTo>
                  <a:lnTo>
                    <a:pt x="1" y="83"/>
                  </a:lnTo>
                  <a:lnTo>
                    <a:pt x="195" y="166"/>
                  </a:lnTo>
                  <a:lnTo>
                    <a:pt x="392" y="83"/>
                  </a:lnTo>
                  <a:lnTo>
                    <a:pt x="195" y="0"/>
                  </a:lnTo>
                  <a:close/>
                  <a:moveTo>
                    <a:pt x="203" y="177"/>
                  </a:moveTo>
                  <a:lnTo>
                    <a:pt x="203" y="377"/>
                  </a:lnTo>
                  <a:lnTo>
                    <a:pt x="392" y="288"/>
                  </a:lnTo>
                  <a:lnTo>
                    <a:pt x="392" y="96"/>
                  </a:lnTo>
                  <a:lnTo>
                    <a:pt x="203" y="177"/>
                  </a:lnTo>
                  <a:close/>
                  <a:moveTo>
                    <a:pt x="0" y="288"/>
                  </a:moveTo>
                  <a:lnTo>
                    <a:pt x="189" y="377"/>
                  </a:lnTo>
                  <a:lnTo>
                    <a:pt x="189" y="177"/>
                  </a:lnTo>
                  <a:lnTo>
                    <a:pt x="0" y="96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4" name="textbox 194"/>
          <p:cNvSpPr/>
          <p:nvPr/>
        </p:nvSpPr>
        <p:spPr>
          <a:xfrm>
            <a:off x="484201" y="4456797"/>
            <a:ext cx="3782059" cy="1302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23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</a:t>
            </a:r>
            <a:endParaRPr lang="Microsoft YaHei" altLang="Microsoft YaHei" sz="2300"/>
          </a:p>
          <a:p>
            <a:pPr marL="12700" algn="l" rtl="0" eaLnBrk="0">
              <a:lnSpc>
                <a:spcPct val="91000"/>
              </a:lnSpc>
              <a:spcBef>
                <a:spcPts val="1583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医疗技术的不断进步和信息化技术的发展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759269" indent="-566737" algn="l" rtl="0" eaLnBrk="0">
              <a:lnSpc>
                <a:spcPct val="105000"/>
              </a:lnSpc>
              <a:spcBef>
                <a:spcPts val="3"/>
              </a:spcBef>
            </a:pP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为护理学提供了更多的技术手段和支持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有助于提高护理服务的效率和质量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5" name="textbox 195"/>
          <p:cNvSpPr/>
          <p:nvPr/>
        </p:nvSpPr>
        <p:spPr>
          <a:xfrm>
            <a:off x="8072211" y="1560875"/>
            <a:ext cx="3603625" cy="1325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8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900"/>
          </a:p>
          <a:p>
            <a:pPr marL="15233" indent="4952" algn="l" rtl="0" eaLnBrk="0">
              <a:lnSpc>
                <a:spcPct val="121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随着人口老龄化、慢性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病增多等社会问题  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的加剧，社会对护理服务的需求不断增加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为护理学的发展提供了广阔的空间。</a:t>
            </a:r>
            <a:endParaRPr lang="Microsoft YaHei" altLang="Microsoft YaHei" sz="1500"/>
          </a:p>
        </p:txBody>
      </p:sp>
      <p:sp>
        <p:nvSpPr>
          <p:cNvPr id="196" name="textbox 196"/>
          <p:cNvSpPr/>
          <p:nvPr/>
        </p:nvSpPr>
        <p:spPr>
          <a:xfrm>
            <a:off x="659842" y="1475661"/>
            <a:ext cx="3606165" cy="1303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endParaRPr lang="Microsoft YaHei" altLang="Microsoft YaHei" sz="2300"/>
          </a:p>
          <a:p>
            <a:pPr marL="24130" algn="l" rtl="0" eaLnBrk="0">
              <a:lnSpc>
                <a:spcPct val="91000"/>
              </a:lnSpc>
              <a:spcBef>
                <a:spcPts val="157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国家和地方政府出台了一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系列支持医疗卫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773556" indent="-760856" algn="l" rtl="0" eaLnBrk="0">
              <a:lnSpc>
                <a:spcPct val="105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业发展和护理学科建设的政策，为护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理学目标的实现提供了有力保障。</a:t>
            </a:r>
            <a:endParaRPr lang="Microsoft YaHei" altLang="Microsoft YaHei" sz="1500"/>
          </a:p>
        </p:txBody>
      </p:sp>
      <p:sp>
        <p:nvSpPr>
          <p:cNvPr id="197" name="textbox 197"/>
          <p:cNvSpPr/>
          <p:nvPr/>
        </p:nvSpPr>
        <p:spPr>
          <a:xfrm>
            <a:off x="8070362" y="4379345"/>
            <a:ext cx="3452495" cy="1325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10"/>
              </a:lnSpc>
            </a:pPr>
            <a:endParaRPr lang="Arial" altLang="Arial" sz="100"/>
          </a:p>
          <a:p>
            <a:pPr marL="1454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人才储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8157"/>
              </a:lnSpc>
            </a:pPr>
            <a:endParaRPr lang="Arial" altLang="Arial" sz="100"/>
          </a:p>
          <a:p>
            <a:pPr marL="15367" indent="-2667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拥有庞大的护士队伍和丰富的护理教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育资源，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为护理学目标的实现提供了坚实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的人才基础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8" name="textbox 198"/>
          <p:cNvSpPr/>
          <p:nvPr/>
        </p:nvSpPr>
        <p:spPr>
          <a:xfrm>
            <a:off x="442263" y="318468"/>
            <a:ext cx="4599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819785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目标实现的可行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92081" y="2027662"/>
            <a:ext cx="825939" cy="825939"/>
            <a:chExt cx="825939" cy="825939"/>
          </a:xfrm>
        </p:grpSpPr>
        <p:sp>
          <p:nvSpPr>
            <p:cNvPr id="219" name="path"/>
            <p:cNvSpPr/>
            <p:nvPr/>
          </p:nvSpPr>
          <p:spPr>
            <a:xfrm>
              <a:off x="70958" y="70960"/>
              <a:ext cx="684021" cy="684020"/>
            </a:xfrm>
            <a:custGeom>
              <a:rect l="0" t="0" r="0" b="0"/>
              <a:pathLst>
                <a:path w="1077" h="1077">
                  <a:moveTo>
                    <a:pt x="0" y="538"/>
                  </a:moveTo>
                  <a:cubicBezTo>
                    <a:pt x="0" y="241"/>
                    <a:pt x="241" y="0"/>
                    <a:pt x="538" y="0"/>
                  </a:cubicBezTo>
                  <a:lnTo>
                    <a:pt x="538" y="0"/>
                  </a:lnTo>
                  <a:lnTo>
                    <a:pt x="538" y="0"/>
                  </a:lnTo>
                  <a:lnTo>
                    <a:pt x="538" y="0"/>
                  </a:lnTo>
                  <a:cubicBezTo>
                    <a:pt x="836" y="0"/>
                    <a:pt x="1077" y="241"/>
                    <a:pt x="1077" y="538"/>
                  </a:cubicBezTo>
                  <a:lnTo>
                    <a:pt x="1077" y="538"/>
                  </a:lnTo>
                  <a:cubicBezTo>
                    <a:pt x="1077" y="538"/>
                    <a:pt x="1077" y="538"/>
                    <a:pt x="1077" y="538"/>
                  </a:cubicBezTo>
                  <a:lnTo>
                    <a:pt x="1077" y="538"/>
                  </a:lnTo>
                  <a:lnTo>
                    <a:pt x="1077" y="538"/>
                  </a:lnTo>
                  <a:lnTo>
                    <a:pt x="1077" y="538"/>
                  </a:lnTo>
                  <a:cubicBezTo>
                    <a:pt x="1077" y="836"/>
                    <a:pt x="836" y="1077"/>
                    <a:pt x="538" y="1077"/>
                  </a:cubicBezTo>
                  <a:lnTo>
                    <a:pt x="538" y="1077"/>
                  </a:lnTo>
                  <a:lnTo>
                    <a:pt x="538" y="1077"/>
                  </a:lnTo>
                  <a:lnTo>
                    <a:pt x="538" y="1077"/>
                  </a:lnTo>
                  <a:cubicBezTo>
                    <a:pt x="241" y="1077"/>
                    <a:pt x="0" y="836"/>
                    <a:pt x="0" y="538"/>
                  </a:cubicBezTo>
                  <a:lnTo>
                    <a:pt x="0" y="538"/>
                  </a:lnTo>
                  <a:close/>
                </a:path>
              </a:pathLst>
            </a:custGeom>
            <a:solidFill>
              <a:srgbClr val="2D6FD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0" y="0"/>
              <a:ext cx="825939" cy="825939"/>
            </a:xfrm>
            <a:custGeom>
              <a:rect l="0" t="0" r="0" b="0"/>
              <a:pathLst>
                <a:path w="1300" h="1300">
                  <a:moveTo>
                    <a:pt x="0" y="650"/>
                  </a:moveTo>
                  <a:cubicBezTo>
                    <a:pt x="0" y="291"/>
                    <a:pt x="291" y="0"/>
                    <a:pt x="650" y="0"/>
                  </a:cubicBezTo>
                  <a:lnTo>
                    <a:pt x="650" y="0"/>
                  </a:lnTo>
                  <a:lnTo>
                    <a:pt x="650" y="0"/>
                  </a:lnTo>
                  <a:lnTo>
                    <a:pt x="650" y="0"/>
                  </a:lnTo>
                  <a:cubicBezTo>
                    <a:pt x="1009" y="0"/>
                    <a:pt x="1300" y="291"/>
                    <a:pt x="1300" y="650"/>
                  </a:cubicBezTo>
                  <a:lnTo>
                    <a:pt x="1300" y="650"/>
                  </a:lnTo>
                  <a:cubicBezTo>
                    <a:pt x="1300" y="650"/>
                    <a:pt x="1300" y="650"/>
                    <a:pt x="1300" y="650"/>
                  </a:cubicBezTo>
                  <a:lnTo>
                    <a:pt x="1300" y="650"/>
                  </a:lnTo>
                  <a:lnTo>
                    <a:pt x="1300" y="650"/>
                  </a:lnTo>
                  <a:lnTo>
                    <a:pt x="1300" y="650"/>
                  </a:lnTo>
                  <a:cubicBezTo>
                    <a:pt x="1300" y="1009"/>
                    <a:pt x="1009" y="1300"/>
                    <a:pt x="650" y="1300"/>
                  </a:cubicBezTo>
                  <a:lnTo>
                    <a:pt x="650" y="1300"/>
                  </a:lnTo>
                  <a:lnTo>
                    <a:pt x="650" y="1300"/>
                  </a:lnTo>
                  <a:lnTo>
                    <a:pt x="650" y="1300"/>
                  </a:lnTo>
                  <a:cubicBezTo>
                    <a:pt x="291" y="1300"/>
                    <a:pt x="0" y="1009"/>
                    <a:pt x="0" y="650"/>
                  </a:cubicBezTo>
                  <a:lnTo>
                    <a:pt x="0" y="650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3715500" y="3252515"/>
            <a:ext cx="669735" cy="669733"/>
            <a:chExt cx="669735" cy="669733"/>
          </a:xfrm>
        </p:grpSpPr>
        <p:sp>
          <p:nvSpPr>
            <p:cNvPr id="221" name="path"/>
            <p:cNvSpPr/>
            <p:nvPr/>
          </p:nvSpPr>
          <p:spPr>
            <a:xfrm>
              <a:off x="0" y="0"/>
              <a:ext cx="669735" cy="669733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66716" y="72468"/>
              <a:ext cx="536303" cy="536304"/>
            </a:xfrm>
            <a:custGeom>
              <a:rect l="0" t="0" r="0" b="0"/>
              <a:pathLst>
                <a:path w="844" h="844">
                  <a:moveTo>
                    <a:pt x="0" y="422"/>
                  </a:moveTo>
                  <a:cubicBezTo>
                    <a:pt x="0" y="189"/>
                    <a:pt x="189" y="0"/>
                    <a:pt x="422" y="0"/>
                  </a:cubicBezTo>
                  <a:lnTo>
                    <a:pt x="422" y="0"/>
                  </a:lnTo>
                  <a:lnTo>
                    <a:pt x="422" y="0"/>
                  </a:lnTo>
                  <a:lnTo>
                    <a:pt x="422" y="0"/>
                  </a:lnTo>
                  <a:cubicBezTo>
                    <a:pt x="655" y="0"/>
                    <a:pt x="844" y="189"/>
                    <a:pt x="844" y="422"/>
                  </a:cubicBezTo>
                  <a:lnTo>
                    <a:pt x="844" y="422"/>
                  </a:lnTo>
                  <a:cubicBezTo>
                    <a:pt x="844" y="422"/>
                    <a:pt x="844" y="422"/>
                    <a:pt x="844" y="422"/>
                  </a:cubicBezTo>
                  <a:lnTo>
                    <a:pt x="844" y="422"/>
                  </a:lnTo>
                  <a:lnTo>
                    <a:pt x="844" y="422"/>
                  </a:lnTo>
                  <a:lnTo>
                    <a:pt x="844" y="422"/>
                  </a:lnTo>
                  <a:cubicBezTo>
                    <a:pt x="844" y="655"/>
                    <a:pt x="655" y="844"/>
                    <a:pt x="422" y="844"/>
                  </a:cubicBezTo>
                  <a:lnTo>
                    <a:pt x="422" y="844"/>
                  </a:lnTo>
                  <a:cubicBezTo>
                    <a:pt x="189" y="844"/>
                    <a:pt x="0" y="655"/>
                    <a:pt x="0" y="422"/>
                  </a:cubicBezTo>
                  <a:lnTo>
                    <a:pt x="0" y="422"/>
                  </a:lnTo>
                  <a:close/>
                </a:path>
              </a:pathLst>
            </a:custGeom>
            <a:solidFill>
              <a:srgbClr val="FAF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74258" y="177287"/>
              <a:ext cx="314884" cy="308526"/>
            </a:xfrm>
            <a:custGeom>
              <a:rect l="0" t="0" r="0" b="0"/>
              <a:pathLst>
                <a:path w="495" h="485">
                  <a:moveTo>
                    <a:pt x="218" y="294"/>
                  </a:moveTo>
                  <a:lnTo>
                    <a:pt x="66" y="142"/>
                  </a:lnTo>
                  <a:lnTo>
                    <a:pt x="66" y="142"/>
                  </a:lnTo>
                  <a:cubicBezTo>
                    <a:pt x="-8" y="230"/>
                    <a:pt x="-8" y="359"/>
                    <a:pt x="66" y="446"/>
                  </a:cubicBezTo>
                  <a:lnTo>
                    <a:pt x="66" y="446"/>
                  </a:lnTo>
                  <a:lnTo>
                    <a:pt x="218" y="294"/>
                  </a:lnTo>
                  <a:close/>
                  <a:moveTo>
                    <a:pt x="313" y="63"/>
                  </a:moveTo>
                  <a:lnTo>
                    <a:pt x="313" y="285"/>
                  </a:lnTo>
                  <a:lnTo>
                    <a:pt x="156" y="442"/>
                  </a:lnTo>
                  <a:lnTo>
                    <a:pt x="156" y="442"/>
                  </a:lnTo>
                  <a:cubicBezTo>
                    <a:pt x="191" y="469"/>
                    <a:pt x="234" y="485"/>
                    <a:pt x="282" y="485"/>
                  </a:cubicBezTo>
                  <a:lnTo>
                    <a:pt x="282" y="485"/>
                  </a:lnTo>
                  <a:cubicBezTo>
                    <a:pt x="400" y="485"/>
                    <a:pt x="495" y="390"/>
                    <a:pt x="495" y="272"/>
                  </a:cubicBezTo>
                  <a:lnTo>
                    <a:pt x="495" y="272"/>
                  </a:lnTo>
                  <a:cubicBezTo>
                    <a:pt x="495" y="165"/>
                    <a:pt x="416" y="78"/>
                    <a:pt x="313" y="63"/>
                  </a:cubicBezTo>
                  <a:moveTo>
                    <a:pt x="252" y="243"/>
                  </a:moveTo>
                  <a:lnTo>
                    <a:pt x="252" y="0"/>
                  </a:lnTo>
                  <a:lnTo>
                    <a:pt x="252" y="0"/>
                  </a:lnTo>
                  <a:cubicBezTo>
                    <a:pt x="186" y="4"/>
                    <a:pt x="126" y="29"/>
                    <a:pt x="78" y="68"/>
                  </a:cubicBezTo>
                  <a:lnTo>
                    <a:pt x="78" y="68"/>
                  </a:lnTo>
                  <a:lnTo>
                    <a:pt x="252" y="243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265533" y="3858416"/>
            <a:ext cx="450808" cy="591602"/>
            <a:chExt cx="450808" cy="591602"/>
          </a:xfrm>
        </p:grpSpPr>
        <p:sp>
          <p:nvSpPr>
            <p:cNvPr id="224" name="path"/>
            <p:cNvSpPr/>
            <p:nvPr/>
          </p:nvSpPr>
          <p:spPr>
            <a:xfrm>
              <a:off x="3798" y="2873"/>
              <a:ext cx="443212" cy="585855"/>
            </a:xfrm>
            <a:custGeom>
              <a:rect l="0" t="0" r="0" b="0"/>
              <a:pathLst>
                <a:path w="697" h="922">
                  <a:moveTo>
                    <a:pt x="0" y="0"/>
                  </a:moveTo>
                  <a:lnTo>
                    <a:pt x="697" y="922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0" y="0"/>
              <a:ext cx="450808" cy="591602"/>
            </a:xfrm>
            <a:custGeom>
              <a:rect l="0" t="0" r="0" b="0"/>
              <a:pathLst>
                <a:path w="709" h="931">
                  <a:moveTo>
                    <a:pt x="5" y="4"/>
                  </a:moveTo>
                  <a:lnTo>
                    <a:pt x="703" y="927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6" name="path"/>
          <p:cNvSpPr/>
          <p:nvPr/>
        </p:nvSpPr>
        <p:spPr>
          <a:xfrm>
            <a:off x="6996366" y="2395465"/>
            <a:ext cx="631634" cy="413025"/>
          </a:xfrm>
          <a:custGeom>
            <a:rect l="0" t="0" r="0" b="0"/>
            <a:pathLst>
              <a:path w="994" h="650">
                <a:moveTo>
                  <a:pt x="803" y="650"/>
                </a:moveTo>
                <a:cubicBezTo>
                  <a:pt x="803" y="650"/>
                  <a:pt x="962" y="650"/>
                  <a:pt x="984" y="494"/>
                </a:cubicBezTo>
                <a:lnTo>
                  <a:pt x="984" y="494"/>
                </a:lnTo>
                <a:cubicBezTo>
                  <a:pt x="995" y="324"/>
                  <a:pt x="830" y="291"/>
                  <a:pt x="830" y="291"/>
                </a:cubicBezTo>
                <a:lnTo>
                  <a:pt x="830" y="291"/>
                </a:lnTo>
                <a:cubicBezTo>
                  <a:pt x="830" y="291"/>
                  <a:pt x="849" y="39"/>
                  <a:pt x="618" y="10"/>
                </a:cubicBezTo>
                <a:lnTo>
                  <a:pt x="618" y="10"/>
                </a:lnTo>
                <a:cubicBezTo>
                  <a:pt x="420" y="-9"/>
                  <a:pt x="360" y="173"/>
                  <a:pt x="360" y="173"/>
                </a:cubicBezTo>
                <a:lnTo>
                  <a:pt x="360" y="173"/>
                </a:lnTo>
                <a:cubicBezTo>
                  <a:pt x="360" y="173"/>
                  <a:pt x="301" y="116"/>
                  <a:pt x="220" y="163"/>
                </a:cubicBezTo>
                <a:lnTo>
                  <a:pt x="220" y="163"/>
                </a:lnTo>
                <a:cubicBezTo>
                  <a:pt x="147" y="208"/>
                  <a:pt x="160" y="289"/>
                  <a:pt x="160" y="289"/>
                </a:cubicBezTo>
                <a:lnTo>
                  <a:pt x="160" y="289"/>
                </a:lnTo>
                <a:cubicBezTo>
                  <a:pt x="160" y="289"/>
                  <a:pt x="0" y="321"/>
                  <a:pt x="0" y="485"/>
                </a:cubicBezTo>
                <a:lnTo>
                  <a:pt x="0" y="485"/>
                </a:lnTo>
                <a:cubicBezTo>
                  <a:pt x="3" y="648"/>
                  <a:pt x="174" y="650"/>
                  <a:pt x="174" y="650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384166" y="3344800"/>
            <a:ext cx="1034924" cy="247222"/>
            <a:chExt cx="1034924" cy="247222"/>
          </a:xfrm>
        </p:grpSpPr>
        <p:sp>
          <p:nvSpPr>
            <p:cNvPr id="227" name="path"/>
            <p:cNvSpPr/>
            <p:nvPr/>
          </p:nvSpPr>
          <p:spPr>
            <a:xfrm>
              <a:off x="1069" y="4640"/>
              <a:ext cx="1032786" cy="237940"/>
            </a:xfrm>
            <a:custGeom>
              <a:rect l="0" t="0" r="0" b="0"/>
              <a:pathLst>
                <a:path w="1626" h="374">
                  <a:moveTo>
                    <a:pt x="0" y="374"/>
                  </a:moveTo>
                  <a:lnTo>
                    <a:pt x="1626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0" y="0"/>
              <a:ext cx="1034924" cy="247222"/>
            </a:xfrm>
            <a:custGeom>
              <a:rect l="0" t="0" r="0" b="0"/>
              <a:pathLst>
                <a:path w="1629" h="389">
                  <a:moveTo>
                    <a:pt x="1" y="382"/>
                  </a:moveTo>
                  <a:lnTo>
                    <a:pt x="1628" y="7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314502" y="2780089"/>
            <a:ext cx="352560" cy="547449"/>
            <a:chExt cx="352560" cy="547449"/>
          </a:xfrm>
        </p:grpSpPr>
        <p:sp>
          <p:nvSpPr>
            <p:cNvPr id="229" name="path"/>
            <p:cNvSpPr/>
            <p:nvPr/>
          </p:nvSpPr>
          <p:spPr>
            <a:xfrm>
              <a:off x="4019" y="2553"/>
              <a:ext cx="344520" cy="542342"/>
            </a:xfrm>
            <a:custGeom>
              <a:rect l="0" t="0" r="0" b="0"/>
              <a:pathLst>
                <a:path w="542" h="854">
                  <a:moveTo>
                    <a:pt x="0" y="854"/>
                  </a:moveTo>
                  <a:lnTo>
                    <a:pt x="542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0"/>
              <a:ext cx="352560" cy="547449"/>
            </a:xfrm>
            <a:custGeom>
              <a:rect l="0" t="0" r="0" b="0"/>
              <a:pathLst>
                <a:path w="555" h="862">
                  <a:moveTo>
                    <a:pt x="6" y="858"/>
                  </a:moveTo>
                  <a:lnTo>
                    <a:pt x="548" y="4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5413154" y="2489007"/>
            <a:ext cx="1310675" cy="144329"/>
            <a:chExt cx="1310675" cy="144329"/>
          </a:xfrm>
        </p:grpSpPr>
        <p:sp>
          <p:nvSpPr>
            <p:cNvPr id="231" name="path"/>
            <p:cNvSpPr/>
            <p:nvPr/>
          </p:nvSpPr>
          <p:spPr>
            <a:xfrm>
              <a:off x="487" y="4737"/>
              <a:ext cx="1309699" cy="134854"/>
            </a:xfrm>
            <a:custGeom>
              <a:rect l="0" t="0" r="0" b="0"/>
              <a:pathLst>
                <a:path w="2062" h="211">
                  <a:moveTo>
                    <a:pt x="0" y="0"/>
                  </a:moveTo>
                  <a:lnTo>
                    <a:pt x="2062" y="212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0"/>
              <a:ext cx="1310675" cy="144329"/>
            </a:xfrm>
            <a:custGeom>
              <a:rect l="0" t="0" r="0" b="0"/>
              <a:pathLst>
                <a:path w="2064" h="226">
                  <a:moveTo>
                    <a:pt x="0" y="7"/>
                  </a:moveTo>
                  <a:lnTo>
                    <a:pt x="2063" y="219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3" name="path"/>
          <p:cNvSpPr/>
          <p:nvPr/>
        </p:nvSpPr>
        <p:spPr>
          <a:xfrm>
            <a:off x="4874748" y="4606042"/>
            <a:ext cx="404108" cy="404107"/>
          </a:xfrm>
          <a:custGeom>
            <a:rect l="0" t="0" r="0" b="0"/>
            <a:pathLst>
              <a:path w="636" h="636">
                <a:moveTo>
                  <a:pt x="350" y="0"/>
                </a:moveTo>
                <a:lnTo>
                  <a:pt x="381" y="0"/>
                </a:lnTo>
                <a:lnTo>
                  <a:pt x="381" y="95"/>
                </a:lnTo>
                <a:lnTo>
                  <a:pt x="477" y="318"/>
                </a:lnTo>
                <a:lnTo>
                  <a:pt x="477" y="572"/>
                </a:lnTo>
                <a:lnTo>
                  <a:pt x="477" y="572"/>
                </a:lnTo>
                <a:cubicBezTo>
                  <a:pt x="477" y="607"/>
                  <a:pt x="448" y="636"/>
                  <a:pt x="413" y="636"/>
                </a:cubicBezTo>
                <a:lnTo>
                  <a:pt x="413" y="636"/>
                </a:lnTo>
                <a:lnTo>
                  <a:pt x="413" y="636"/>
                </a:lnTo>
                <a:lnTo>
                  <a:pt x="159" y="636"/>
                </a:lnTo>
                <a:lnTo>
                  <a:pt x="159" y="636"/>
                </a:lnTo>
                <a:cubicBezTo>
                  <a:pt x="124" y="636"/>
                  <a:pt x="85" y="609"/>
                  <a:pt x="73" y="576"/>
                </a:cubicBezTo>
                <a:lnTo>
                  <a:pt x="73" y="576"/>
                </a:lnTo>
                <a:lnTo>
                  <a:pt x="0" y="381"/>
                </a:lnTo>
                <a:lnTo>
                  <a:pt x="0" y="318"/>
                </a:lnTo>
                <a:lnTo>
                  <a:pt x="0" y="318"/>
                </a:lnTo>
                <a:cubicBezTo>
                  <a:pt x="0" y="283"/>
                  <a:pt x="28" y="254"/>
                  <a:pt x="63" y="254"/>
                </a:cubicBezTo>
                <a:lnTo>
                  <a:pt x="63" y="254"/>
                </a:lnTo>
                <a:lnTo>
                  <a:pt x="63" y="254"/>
                </a:lnTo>
                <a:lnTo>
                  <a:pt x="286" y="254"/>
                </a:lnTo>
                <a:lnTo>
                  <a:pt x="286" y="63"/>
                </a:lnTo>
                <a:lnTo>
                  <a:pt x="286" y="63"/>
                </a:lnTo>
                <a:cubicBezTo>
                  <a:pt x="286" y="28"/>
                  <a:pt x="314" y="0"/>
                  <a:pt x="350" y="0"/>
                </a:cubicBezTo>
                <a:lnTo>
                  <a:pt x="350" y="0"/>
                </a:lnTo>
                <a:lnTo>
                  <a:pt x="350" y="0"/>
                </a:lnTo>
                <a:close/>
                <a:moveTo>
                  <a:pt x="540" y="318"/>
                </a:moveTo>
                <a:lnTo>
                  <a:pt x="636" y="318"/>
                </a:lnTo>
                <a:lnTo>
                  <a:pt x="636" y="636"/>
                </a:lnTo>
                <a:lnTo>
                  <a:pt x="540" y="636"/>
                </a:lnTo>
                <a:lnTo>
                  <a:pt x="540" y="31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5567048" y="4731591"/>
            <a:ext cx="1460130" cy="101232"/>
            <a:chExt cx="1460130" cy="101232"/>
          </a:xfrm>
        </p:grpSpPr>
        <p:sp>
          <p:nvSpPr>
            <p:cNvPr id="234" name="path"/>
            <p:cNvSpPr/>
            <p:nvPr/>
          </p:nvSpPr>
          <p:spPr>
            <a:xfrm>
              <a:off x="298" y="4753"/>
              <a:ext cx="1459532" cy="91726"/>
            </a:xfrm>
            <a:custGeom>
              <a:rect l="0" t="0" r="0" b="0"/>
              <a:pathLst>
                <a:path w="2298" h="144">
                  <a:moveTo>
                    <a:pt x="2298" y="0"/>
                  </a:moveTo>
                  <a:lnTo>
                    <a:pt x="0" y="144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0"/>
              <a:ext cx="1460130" cy="101232"/>
            </a:xfrm>
            <a:custGeom>
              <a:rect l="0" t="0" r="0" b="0"/>
              <a:pathLst>
                <a:path w="2299" h="159">
                  <a:moveTo>
                    <a:pt x="2298" y="7"/>
                  </a:moveTo>
                  <a:lnTo>
                    <a:pt x="0" y="151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6" name="path"/>
          <p:cNvSpPr/>
          <p:nvPr/>
        </p:nvSpPr>
        <p:spPr>
          <a:xfrm>
            <a:off x="4829928" y="2221238"/>
            <a:ext cx="352778" cy="391924"/>
          </a:xfrm>
          <a:custGeom>
            <a:rect l="0" t="0" r="0" b="0"/>
            <a:pathLst>
              <a:path w="555" h="617">
                <a:moveTo>
                  <a:pt x="160" y="617"/>
                </a:moveTo>
                <a:cubicBezTo>
                  <a:pt x="119" y="531"/>
                  <a:pt x="141" y="482"/>
                  <a:pt x="173" y="436"/>
                </a:cubicBezTo>
                <a:lnTo>
                  <a:pt x="173" y="436"/>
                </a:lnTo>
                <a:cubicBezTo>
                  <a:pt x="207" y="385"/>
                  <a:pt x="216" y="335"/>
                  <a:pt x="216" y="335"/>
                </a:cubicBezTo>
                <a:lnTo>
                  <a:pt x="216" y="335"/>
                </a:lnTo>
                <a:cubicBezTo>
                  <a:pt x="216" y="335"/>
                  <a:pt x="243" y="371"/>
                  <a:pt x="232" y="426"/>
                </a:cubicBezTo>
                <a:lnTo>
                  <a:pt x="232" y="426"/>
                </a:lnTo>
                <a:cubicBezTo>
                  <a:pt x="281" y="372"/>
                  <a:pt x="290" y="287"/>
                  <a:pt x="282" y="254"/>
                </a:cubicBezTo>
                <a:lnTo>
                  <a:pt x="282" y="254"/>
                </a:lnTo>
                <a:cubicBezTo>
                  <a:pt x="391" y="330"/>
                  <a:pt x="437" y="495"/>
                  <a:pt x="375" y="617"/>
                </a:cubicBezTo>
                <a:lnTo>
                  <a:pt x="375" y="617"/>
                </a:lnTo>
                <a:cubicBezTo>
                  <a:pt x="708" y="428"/>
                  <a:pt x="458" y="146"/>
                  <a:pt x="414" y="115"/>
                </a:cubicBezTo>
                <a:lnTo>
                  <a:pt x="414" y="115"/>
                </a:lnTo>
                <a:cubicBezTo>
                  <a:pt x="429" y="146"/>
                  <a:pt x="431" y="200"/>
                  <a:pt x="402" y="226"/>
                </a:cubicBezTo>
                <a:lnTo>
                  <a:pt x="402" y="226"/>
                </a:lnTo>
                <a:cubicBezTo>
                  <a:pt x="352" y="38"/>
                  <a:pt x="230" y="0"/>
                  <a:pt x="230" y="0"/>
                </a:cubicBezTo>
                <a:lnTo>
                  <a:pt x="230" y="0"/>
                </a:lnTo>
                <a:cubicBezTo>
                  <a:pt x="244" y="97"/>
                  <a:pt x="177" y="203"/>
                  <a:pt x="112" y="282"/>
                </a:cubicBezTo>
                <a:lnTo>
                  <a:pt x="112" y="282"/>
                </a:lnTo>
                <a:cubicBezTo>
                  <a:pt x="110" y="243"/>
                  <a:pt x="108" y="217"/>
                  <a:pt x="87" y="180"/>
                </a:cubicBezTo>
                <a:lnTo>
                  <a:pt x="87" y="180"/>
                </a:lnTo>
                <a:cubicBezTo>
                  <a:pt x="83" y="250"/>
                  <a:pt x="29" y="307"/>
                  <a:pt x="14" y="378"/>
                </a:cubicBezTo>
                <a:lnTo>
                  <a:pt x="14" y="378"/>
                </a:lnTo>
                <a:cubicBezTo>
                  <a:pt x="-4" y="473"/>
                  <a:pt x="29" y="543"/>
                  <a:pt x="160" y="617"/>
                </a:cubicBezTo>
                <a:lnTo>
                  <a:pt x="160" y="61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5318955" y="2730905"/>
            <a:ext cx="243904" cy="302453"/>
            <a:chExt cx="243904" cy="302453"/>
          </a:xfrm>
        </p:grpSpPr>
        <p:sp>
          <p:nvSpPr>
            <p:cNvPr id="237" name="path"/>
            <p:cNvSpPr/>
            <p:nvPr/>
          </p:nvSpPr>
          <p:spPr>
            <a:xfrm>
              <a:off x="3723" y="2969"/>
              <a:ext cx="236458" cy="296514"/>
            </a:xfrm>
            <a:custGeom>
              <a:rect l="0" t="0" r="0" b="0"/>
              <a:pathLst>
                <a:path w="372" h="466">
                  <a:moveTo>
                    <a:pt x="0" y="0"/>
                  </a:moveTo>
                  <a:lnTo>
                    <a:pt x="372" y="466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0" y="0"/>
              <a:ext cx="243904" cy="302453"/>
            </a:xfrm>
            <a:custGeom>
              <a:rect l="0" t="0" r="0" b="0"/>
              <a:pathLst>
                <a:path w="384" h="476">
                  <a:moveTo>
                    <a:pt x="5" y="4"/>
                  </a:moveTo>
                  <a:lnTo>
                    <a:pt x="378" y="471"/>
                  </a:lnTo>
                </a:path>
              </a:pathLst>
            </a:custGeom>
            <a:noFill/>
            <a:ln w="9525" cap="flat">
              <a:solidFill>
                <a:srgbClr val="AF79DE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9" name="picture 2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40" name="textbox 240"/>
          <p:cNvSpPr/>
          <p:nvPr/>
        </p:nvSpPr>
        <p:spPr>
          <a:xfrm>
            <a:off x="4757918" y="3350219"/>
            <a:ext cx="2682875" cy="606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2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计划书</a:t>
            </a:r>
            <a:r>
              <a:rPr sz="42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</a:t>
            </a:r>
            <a:r>
              <a:rPr sz="42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endParaRPr lang="Microsoft YaHei" altLang="Microsoft YaHei" sz="4200"/>
          </a:p>
        </p:txBody>
      </p:sp>
      <p:sp>
        <p:nvSpPr>
          <p:cNvPr id="241" name="textbox 241"/>
          <p:cNvSpPr/>
          <p:nvPr/>
        </p:nvSpPr>
        <p:spPr>
          <a:xfrm>
            <a:off x="5658867" y="1836745"/>
            <a:ext cx="901700" cy="772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242" name="path"/>
          <p:cNvSpPr/>
          <p:nvPr/>
        </p:nvSpPr>
        <p:spPr>
          <a:xfrm>
            <a:off x="3315454" y="3033791"/>
            <a:ext cx="5663418" cy="19050"/>
          </a:xfrm>
          <a:custGeom>
            <a:rect l="0" t="0" r="0" b="0"/>
            <a:pathLst>
              <a:path w="8918" h="30">
                <a:moveTo>
                  <a:pt x="0" y="15"/>
                </a:moveTo>
                <a:lnTo>
                  <a:pt x="8918" y="15"/>
                </a:lnTo>
              </a:path>
            </a:pathLst>
          </a:custGeom>
          <a:noFill/>
          <a:ln w="19050" cap="flat">
            <a:solidFill>
              <a:srgbClr val="72349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44" name="picture 2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603339" y="779821"/>
            <a:ext cx="4981361" cy="5612928"/>
          </a:xfrm>
          <a:prstGeom prst="rect">
            <a:avLst/>
          </a:prstGeom>
        </p:spPr>
      </p:pic>
      <p:sp>
        <p:nvSpPr>
          <p:cNvPr id="245" name="textbox 245"/>
          <p:cNvSpPr/>
          <p:nvPr/>
        </p:nvSpPr>
        <p:spPr>
          <a:xfrm>
            <a:off x="1321426" y="2090052"/>
            <a:ext cx="4025265" cy="509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07"/>
              </a:lnSpc>
            </a:pPr>
            <a:endParaRPr lang="Arial" altLang="Arial" sz="100"/>
          </a:p>
          <a:p>
            <a:pPr marL="12700" indent="2476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学合理的护理工作流程和操作规范，确保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各项护理工作有序进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行。</a:t>
            </a:r>
            <a:endParaRPr lang="Microsoft YaHei" altLang="Microsoft YaHei" sz="1500"/>
          </a:p>
        </p:txBody>
      </p:sp>
      <p:sp>
        <p:nvSpPr>
          <p:cNvPr id="246" name="textbox 246"/>
          <p:cNvSpPr/>
          <p:nvPr/>
        </p:nvSpPr>
        <p:spPr>
          <a:xfrm>
            <a:off x="1321236" y="5589852"/>
            <a:ext cx="402526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71"/>
              </a:lnSpc>
            </a:pPr>
            <a:endParaRPr lang="Arial" altLang="Arial" sz="100"/>
          </a:p>
          <a:p>
            <a:pPr marL="25844" indent="-13144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强护理团队建设，提高护理人员的专业素养和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团队协作能力，为患者提供更好的护理体验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7" name="textbox 247"/>
          <p:cNvSpPr/>
          <p:nvPr/>
        </p:nvSpPr>
        <p:spPr>
          <a:xfrm>
            <a:off x="1322950" y="3835756"/>
            <a:ext cx="398589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942"/>
              </a:lnSpc>
            </a:pPr>
            <a:endParaRPr lang="Arial" altLang="Arial" sz="100"/>
          </a:p>
          <a:p>
            <a:pPr marL="12700" indent="190" algn="l" rtl="0" eaLnBrk="0">
              <a:lnSpc>
                <a:spcPct val="105000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根据患者需求和病情，制定个性化的护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计划，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提供全面、优质的护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服务。</a:t>
            </a:r>
            <a:endParaRPr lang="Microsoft YaHei" altLang="Microsoft YaHei" sz="1500"/>
          </a:p>
        </p:txBody>
      </p:sp>
      <p:sp>
        <p:nvSpPr>
          <p:cNvPr id="248" name="textbox 248"/>
          <p:cNvSpPr/>
          <p:nvPr/>
        </p:nvSpPr>
        <p:spPr>
          <a:xfrm>
            <a:off x="1212063" y="379028"/>
            <a:ext cx="2305685" cy="439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23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endParaRPr lang="Microsoft YaHei" altLang="Microsoft YaHei" sz="30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1218873" y="1354847"/>
            <a:ext cx="638766" cy="638766"/>
            <a:chExt cx="638766" cy="638766"/>
          </a:xfrm>
        </p:grpSpPr>
        <p:sp>
          <p:nvSpPr>
            <p:cNvPr id="249" name="path"/>
            <p:cNvSpPr/>
            <p:nvPr/>
          </p:nvSpPr>
          <p:spPr>
            <a:xfrm>
              <a:off x="0" y="0"/>
              <a:ext cx="638766" cy="638766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5"/>
                    <a:pt x="225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80" y="0"/>
                    <a:pt x="1005" y="225"/>
                    <a:pt x="1005" y="502"/>
                  </a:cubicBezTo>
                  <a:lnTo>
                    <a:pt x="1005" y="502"/>
                  </a:lnTo>
                  <a:cubicBezTo>
                    <a:pt x="1005" y="502"/>
                    <a:pt x="1005" y="502"/>
                    <a:pt x="1005" y="502"/>
                  </a:cubicBezTo>
                  <a:lnTo>
                    <a:pt x="1005" y="502"/>
                  </a:lnTo>
                  <a:lnTo>
                    <a:pt x="1005" y="502"/>
                  </a:lnTo>
                  <a:lnTo>
                    <a:pt x="1005" y="502"/>
                  </a:lnTo>
                  <a:cubicBezTo>
                    <a:pt x="1005" y="780"/>
                    <a:pt x="780" y="1005"/>
                    <a:pt x="502" y="1005"/>
                  </a:cubicBezTo>
                  <a:lnTo>
                    <a:pt x="502" y="1005"/>
                  </a:lnTo>
                  <a:lnTo>
                    <a:pt x="502" y="1005"/>
                  </a:lnTo>
                  <a:lnTo>
                    <a:pt x="502" y="1005"/>
                  </a:lnTo>
                  <a:cubicBezTo>
                    <a:pt x="225" y="1005"/>
                    <a:pt x="0" y="780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51009" y="140199"/>
              <a:ext cx="336748" cy="358368"/>
            </a:xfrm>
            <a:custGeom>
              <a:rect l="0" t="0" r="0" b="0"/>
              <a:pathLst>
                <a:path w="530" h="564">
                  <a:moveTo>
                    <a:pt x="519" y="457"/>
                  </a:moveTo>
                  <a:lnTo>
                    <a:pt x="519" y="491"/>
                  </a:lnTo>
                  <a:lnTo>
                    <a:pt x="10" y="491"/>
                  </a:lnTo>
                  <a:lnTo>
                    <a:pt x="10" y="457"/>
                  </a:lnTo>
                  <a:lnTo>
                    <a:pt x="10" y="457"/>
                  </a:lnTo>
                  <a:cubicBezTo>
                    <a:pt x="10" y="457"/>
                    <a:pt x="0" y="438"/>
                    <a:pt x="58" y="392"/>
                  </a:cubicBezTo>
                  <a:lnTo>
                    <a:pt x="58" y="392"/>
                  </a:lnTo>
                  <a:cubicBezTo>
                    <a:pt x="117" y="346"/>
                    <a:pt x="110" y="228"/>
                    <a:pt x="110" y="148"/>
                  </a:cubicBezTo>
                  <a:lnTo>
                    <a:pt x="110" y="148"/>
                  </a:lnTo>
                  <a:cubicBezTo>
                    <a:pt x="110" y="69"/>
                    <a:pt x="247" y="67"/>
                    <a:pt x="247" y="67"/>
                  </a:cubicBezTo>
                  <a:lnTo>
                    <a:pt x="247" y="67"/>
                  </a:lnTo>
                  <a:lnTo>
                    <a:pt x="252" y="67"/>
                  </a:lnTo>
                  <a:lnTo>
                    <a:pt x="252" y="67"/>
                  </a:lnTo>
                  <a:cubicBezTo>
                    <a:pt x="252" y="67"/>
                    <a:pt x="252" y="66"/>
                    <a:pt x="252" y="54"/>
                  </a:cubicBezTo>
                  <a:lnTo>
                    <a:pt x="252" y="54"/>
                  </a:lnTo>
                  <a:cubicBezTo>
                    <a:pt x="252" y="46"/>
                    <a:pt x="219" y="17"/>
                    <a:pt x="219" y="17"/>
                  </a:cubicBezTo>
                  <a:lnTo>
                    <a:pt x="219" y="17"/>
                  </a:lnTo>
                  <a:lnTo>
                    <a:pt x="218" y="0"/>
                  </a:lnTo>
                  <a:lnTo>
                    <a:pt x="311" y="0"/>
                  </a:lnTo>
                  <a:lnTo>
                    <a:pt x="310" y="18"/>
                  </a:lnTo>
                  <a:lnTo>
                    <a:pt x="310" y="18"/>
                  </a:lnTo>
                  <a:cubicBezTo>
                    <a:pt x="310" y="18"/>
                    <a:pt x="275" y="47"/>
                    <a:pt x="275" y="55"/>
                  </a:cubicBezTo>
                  <a:lnTo>
                    <a:pt x="275" y="55"/>
                  </a:lnTo>
                  <a:cubicBezTo>
                    <a:pt x="275" y="63"/>
                    <a:pt x="275" y="66"/>
                    <a:pt x="275" y="67"/>
                  </a:cubicBezTo>
                  <a:lnTo>
                    <a:pt x="275" y="67"/>
                  </a:lnTo>
                  <a:lnTo>
                    <a:pt x="282" y="67"/>
                  </a:lnTo>
                  <a:lnTo>
                    <a:pt x="282" y="67"/>
                  </a:lnTo>
                  <a:cubicBezTo>
                    <a:pt x="282" y="67"/>
                    <a:pt x="420" y="69"/>
                    <a:pt x="420" y="148"/>
                  </a:cubicBezTo>
                  <a:lnTo>
                    <a:pt x="420" y="148"/>
                  </a:lnTo>
                  <a:cubicBezTo>
                    <a:pt x="420" y="228"/>
                    <a:pt x="412" y="346"/>
                    <a:pt x="471" y="392"/>
                  </a:cubicBezTo>
                  <a:lnTo>
                    <a:pt x="471" y="392"/>
                  </a:lnTo>
                  <a:cubicBezTo>
                    <a:pt x="530" y="438"/>
                    <a:pt x="519" y="457"/>
                    <a:pt x="519" y="457"/>
                  </a:cubicBezTo>
                  <a:moveTo>
                    <a:pt x="323" y="509"/>
                  </a:moveTo>
                  <a:cubicBezTo>
                    <a:pt x="323" y="536"/>
                    <a:pt x="297" y="564"/>
                    <a:pt x="265" y="564"/>
                  </a:cubicBezTo>
                  <a:lnTo>
                    <a:pt x="265" y="564"/>
                  </a:lnTo>
                  <a:cubicBezTo>
                    <a:pt x="233" y="564"/>
                    <a:pt x="207" y="536"/>
                    <a:pt x="207" y="509"/>
                  </a:cubicBezTo>
                  <a:lnTo>
                    <a:pt x="207" y="509"/>
                  </a:lnTo>
                  <a:cubicBezTo>
                    <a:pt x="207" y="510"/>
                    <a:pt x="323" y="509"/>
                    <a:pt x="323" y="509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1218873" y="3134852"/>
            <a:ext cx="638766" cy="638766"/>
            <a:chExt cx="638766" cy="638766"/>
          </a:xfrm>
        </p:grpSpPr>
        <p:sp>
          <p:nvSpPr>
            <p:cNvPr id="251" name="path"/>
            <p:cNvSpPr/>
            <p:nvPr/>
          </p:nvSpPr>
          <p:spPr>
            <a:xfrm>
              <a:off x="0" y="0"/>
              <a:ext cx="638766" cy="638766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5"/>
                    <a:pt x="225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80" y="0"/>
                    <a:pt x="1005" y="225"/>
                    <a:pt x="1005" y="502"/>
                  </a:cubicBezTo>
                  <a:lnTo>
                    <a:pt x="1005" y="502"/>
                  </a:lnTo>
                  <a:cubicBezTo>
                    <a:pt x="1005" y="502"/>
                    <a:pt x="1005" y="502"/>
                    <a:pt x="1005" y="502"/>
                  </a:cubicBezTo>
                  <a:lnTo>
                    <a:pt x="1005" y="502"/>
                  </a:lnTo>
                  <a:lnTo>
                    <a:pt x="1005" y="502"/>
                  </a:lnTo>
                  <a:lnTo>
                    <a:pt x="1005" y="502"/>
                  </a:lnTo>
                  <a:cubicBezTo>
                    <a:pt x="1005" y="780"/>
                    <a:pt x="780" y="1005"/>
                    <a:pt x="502" y="1005"/>
                  </a:cubicBezTo>
                  <a:lnTo>
                    <a:pt x="502" y="1005"/>
                  </a:lnTo>
                  <a:lnTo>
                    <a:pt x="502" y="1005"/>
                  </a:lnTo>
                  <a:lnTo>
                    <a:pt x="502" y="1005"/>
                  </a:lnTo>
                  <a:cubicBezTo>
                    <a:pt x="225" y="1005"/>
                    <a:pt x="0" y="780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39641" y="139641"/>
              <a:ext cx="359485" cy="359485"/>
            </a:xfrm>
            <a:custGeom>
              <a:rect l="0" t="0" r="0" b="0"/>
              <a:pathLst>
                <a:path w="566" h="566">
                  <a:moveTo>
                    <a:pt x="198" y="481"/>
                  </a:moveTo>
                  <a:lnTo>
                    <a:pt x="56" y="481"/>
                  </a:lnTo>
                  <a:lnTo>
                    <a:pt x="56" y="481"/>
                  </a:lnTo>
                  <a:cubicBezTo>
                    <a:pt x="25" y="481"/>
                    <a:pt x="0" y="455"/>
                    <a:pt x="0" y="424"/>
                  </a:cubicBezTo>
                  <a:lnTo>
                    <a:pt x="0" y="424"/>
                  </a:lnTo>
                  <a:lnTo>
                    <a:pt x="0" y="424"/>
                  </a:lnTo>
                  <a:lnTo>
                    <a:pt x="0" y="56"/>
                  </a:lnTo>
                  <a:lnTo>
                    <a:pt x="0" y="56"/>
                  </a:lnTo>
                  <a:cubicBezTo>
                    <a:pt x="0" y="25"/>
                    <a:pt x="25" y="0"/>
                    <a:pt x="56" y="0"/>
                  </a:cubicBezTo>
                  <a:lnTo>
                    <a:pt x="56" y="0"/>
                  </a:lnTo>
                  <a:lnTo>
                    <a:pt x="509" y="0"/>
                  </a:lnTo>
                  <a:lnTo>
                    <a:pt x="509" y="0"/>
                  </a:lnTo>
                  <a:cubicBezTo>
                    <a:pt x="540" y="0"/>
                    <a:pt x="566" y="25"/>
                    <a:pt x="566" y="56"/>
                  </a:cubicBezTo>
                  <a:lnTo>
                    <a:pt x="566" y="56"/>
                  </a:lnTo>
                  <a:lnTo>
                    <a:pt x="566" y="56"/>
                  </a:lnTo>
                  <a:lnTo>
                    <a:pt x="566" y="424"/>
                  </a:lnTo>
                  <a:lnTo>
                    <a:pt x="566" y="424"/>
                  </a:lnTo>
                  <a:cubicBezTo>
                    <a:pt x="566" y="455"/>
                    <a:pt x="540" y="481"/>
                    <a:pt x="509" y="481"/>
                  </a:cubicBezTo>
                  <a:lnTo>
                    <a:pt x="509" y="481"/>
                  </a:lnTo>
                  <a:lnTo>
                    <a:pt x="509" y="481"/>
                  </a:lnTo>
                  <a:lnTo>
                    <a:pt x="367" y="481"/>
                  </a:lnTo>
                  <a:lnTo>
                    <a:pt x="481" y="537"/>
                  </a:lnTo>
                  <a:lnTo>
                    <a:pt x="481" y="566"/>
                  </a:lnTo>
                  <a:lnTo>
                    <a:pt x="84" y="566"/>
                  </a:lnTo>
                  <a:lnTo>
                    <a:pt x="84" y="537"/>
                  </a:lnTo>
                  <a:lnTo>
                    <a:pt x="198" y="481"/>
                  </a:lnTo>
                  <a:close/>
                  <a:moveTo>
                    <a:pt x="56" y="56"/>
                  </a:moveTo>
                  <a:lnTo>
                    <a:pt x="56" y="367"/>
                  </a:lnTo>
                  <a:lnTo>
                    <a:pt x="509" y="367"/>
                  </a:lnTo>
                  <a:lnTo>
                    <a:pt x="509" y="56"/>
                  </a:lnTo>
                  <a:lnTo>
                    <a:pt x="56" y="5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1218873" y="4878842"/>
            <a:ext cx="638766" cy="638766"/>
            <a:chExt cx="638766" cy="638766"/>
          </a:xfrm>
        </p:grpSpPr>
        <p:sp>
          <p:nvSpPr>
            <p:cNvPr id="253" name="path"/>
            <p:cNvSpPr/>
            <p:nvPr/>
          </p:nvSpPr>
          <p:spPr>
            <a:xfrm>
              <a:off x="0" y="0"/>
              <a:ext cx="638766" cy="638766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5"/>
                    <a:pt x="225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80" y="0"/>
                    <a:pt x="1005" y="225"/>
                    <a:pt x="1005" y="502"/>
                  </a:cubicBezTo>
                  <a:lnTo>
                    <a:pt x="1005" y="502"/>
                  </a:lnTo>
                  <a:cubicBezTo>
                    <a:pt x="1005" y="502"/>
                    <a:pt x="1005" y="502"/>
                    <a:pt x="1005" y="502"/>
                  </a:cubicBezTo>
                  <a:lnTo>
                    <a:pt x="1005" y="502"/>
                  </a:lnTo>
                  <a:lnTo>
                    <a:pt x="1005" y="502"/>
                  </a:lnTo>
                  <a:lnTo>
                    <a:pt x="1005" y="502"/>
                  </a:lnTo>
                  <a:cubicBezTo>
                    <a:pt x="1005" y="780"/>
                    <a:pt x="780" y="1005"/>
                    <a:pt x="502" y="1005"/>
                  </a:cubicBezTo>
                  <a:lnTo>
                    <a:pt x="502" y="1005"/>
                  </a:lnTo>
                  <a:cubicBezTo>
                    <a:pt x="225" y="1005"/>
                    <a:pt x="0" y="780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153805" y="158900"/>
              <a:ext cx="331157" cy="320968"/>
            </a:xfrm>
            <a:custGeom>
              <a:rect l="0" t="0" r="0" b="0"/>
              <a:pathLst>
                <a:path w="521" h="505">
                  <a:moveTo>
                    <a:pt x="0" y="151"/>
                  </a:moveTo>
                  <a:lnTo>
                    <a:pt x="260" y="0"/>
                  </a:lnTo>
                  <a:lnTo>
                    <a:pt x="521" y="151"/>
                  </a:lnTo>
                  <a:lnTo>
                    <a:pt x="521" y="202"/>
                  </a:lnTo>
                  <a:lnTo>
                    <a:pt x="0" y="202"/>
                  </a:lnTo>
                  <a:lnTo>
                    <a:pt x="0" y="151"/>
                  </a:lnTo>
                  <a:close/>
                  <a:moveTo>
                    <a:pt x="0" y="454"/>
                  </a:moveTo>
                  <a:lnTo>
                    <a:pt x="521" y="454"/>
                  </a:lnTo>
                  <a:lnTo>
                    <a:pt x="521" y="505"/>
                  </a:lnTo>
                  <a:lnTo>
                    <a:pt x="0" y="505"/>
                  </a:lnTo>
                  <a:lnTo>
                    <a:pt x="0" y="454"/>
                  </a:lnTo>
                  <a:close/>
                  <a:moveTo>
                    <a:pt x="52" y="404"/>
                  </a:moveTo>
                  <a:lnTo>
                    <a:pt x="469" y="404"/>
                  </a:lnTo>
                  <a:lnTo>
                    <a:pt x="469" y="454"/>
                  </a:lnTo>
                  <a:lnTo>
                    <a:pt x="52" y="454"/>
                  </a:lnTo>
                  <a:lnTo>
                    <a:pt x="52" y="404"/>
                  </a:lnTo>
                  <a:close/>
                  <a:moveTo>
                    <a:pt x="52" y="202"/>
                  </a:moveTo>
                  <a:lnTo>
                    <a:pt x="156" y="202"/>
                  </a:lnTo>
                  <a:lnTo>
                    <a:pt x="156" y="404"/>
                  </a:lnTo>
                  <a:lnTo>
                    <a:pt x="52" y="404"/>
                  </a:lnTo>
                  <a:lnTo>
                    <a:pt x="52" y="202"/>
                  </a:lnTo>
                  <a:close/>
                  <a:moveTo>
                    <a:pt x="208" y="202"/>
                  </a:moveTo>
                  <a:lnTo>
                    <a:pt x="312" y="202"/>
                  </a:lnTo>
                  <a:lnTo>
                    <a:pt x="312" y="404"/>
                  </a:lnTo>
                  <a:lnTo>
                    <a:pt x="208" y="404"/>
                  </a:lnTo>
                  <a:lnTo>
                    <a:pt x="208" y="202"/>
                  </a:lnTo>
                  <a:close/>
                  <a:moveTo>
                    <a:pt x="365" y="202"/>
                  </a:moveTo>
                  <a:lnTo>
                    <a:pt x="469" y="202"/>
                  </a:lnTo>
                  <a:lnTo>
                    <a:pt x="469" y="404"/>
                  </a:lnTo>
                  <a:lnTo>
                    <a:pt x="365" y="404"/>
                  </a:lnTo>
                  <a:lnTo>
                    <a:pt x="365" y="2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55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6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7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4" name="group 74"/>
          <p:cNvGrpSpPr/>
          <p:nvPr/>
        </p:nvGrpSpPr>
        <p:grpSpPr>
          <a:xfrm rot="21600000">
            <a:off x="1435702" y="1925286"/>
            <a:ext cx="3294413" cy="3432909"/>
            <a:chExt cx="3294413" cy="3432909"/>
          </a:xfrm>
        </p:grpSpPr>
        <p:sp>
          <p:nvSpPr>
            <p:cNvPr id="276" name="path"/>
            <p:cNvSpPr/>
            <p:nvPr/>
          </p:nvSpPr>
          <p:spPr>
            <a:xfrm>
              <a:off x="0" y="0"/>
              <a:ext cx="3294412" cy="1647208"/>
            </a:xfrm>
            <a:custGeom>
              <a:rect l="0" t="0" r="0" b="0"/>
              <a:pathLst>
                <a:path w="5188" h="2594">
                  <a:moveTo>
                    <a:pt x="0" y="2594"/>
                  </a:moveTo>
                  <a:cubicBezTo>
                    <a:pt x="0" y="1161"/>
                    <a:pt x="1161" y="0"/>
                    <a:pt x="2594" y="0"/>
                  </a:cubicBezTo>
                  <a:lnTo>
                    <a:pt x="2594" y="0"/>
                  </a:lnTo>
                  <a:cubicBezTo>
                    <a:pt x="4026" y="0"/>
                    <a:pt x="5188" y="1161"/>
                    <a:pt x="5188" y="2594"/>
                  </a:cubicBezTo>
                  <a:lnTo>
                    <a:pt x="5188" y="2594"/>
                  </a:lnTo>
                  <a:cubicBezTo>
                    <a:pt x="5188" y="2594"/>
                    <a:pt x="5188" y="2594"/>
                    <a:pt x="5188" y="2594"/>
                  </a:cubicBezTo>
                  <a:lnTo>
                    <a:pt x="5188" y="2594"/>
                  </a:lnTo>
                  <a:lnTo>
                    <a:pt x="3891" y="2594"/>
                  </a:lnTo>
                  <a:lnTo>
                    <a:pt x="3891" y="2594"/>
                  </a:lnTo>
                  <a:lnTo>
                    <a:pt x="3891" y="2594"/>
                  </a:lnTo>
                  <a:cubicBezTo>
                    <a:pt x="3891" y="1877"/>
                    <a:pt x="3310" y="1297"/>
                    <a:pt x="2594" y="1297"/>
                  </a:cubicBezTo>
                  <a:lnTo>
                    <a:pt x="2594" y="1297"/>
                  </a:lnTo>
                  <a:cubicBezTo>
                    <a:pt x="1877" y="1297"/>
                    <a:pt x="1297" y="1877"/>
                    <a:pt x="1297" y="2594"/>
                  </a:cubicBezTo>
                  <a:lnTo>
                    <a:pt x="1297" y="2594"/>
                  </a:lnTo>
                  <a:cubicBezTo>
                    <a:pt x="1297" y="2594"/>
                    <a:pt x="1297" y="2594"/>
                    <a:pt x="1297" y="2594"/>
                  </a:cubicBezTo>
                  <a:lnTo>
                    <a:pt x="0" y="2594"/>
                  </a:lnTo>
                  <a:close/>
                </a:path>
              </a:pathLst>
            </a:custGeom>
            <a:solidFill>
              <a:srgbClr val="8634C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0" y="1785700"/>
              <a:ext cx="3294412" cy="1647208"/>
            </a:xfrm>
            <a:custGeom>
              <a:rect l="0" t="0" r="0" b="0"/>
              <a:pathLst>
                <a:path w="5188" h="2594">
                  <a:moveTo>
                    <a:pt x="5188" y="0"/>
                  </a:moveTo>
                  <a:cubicBezTo>
                    <a:pt x="5188" y="1432"/>
                    <a:pt x="4026" y="2594"/>
                    <a:pt x="2594" y="2594"/>
                  </a:cubicBezTo>
                  <a:lnTo>
                    <a:pt x="2594" y="2594"/>
                  </a:lnTo>
                  <a:cubicBezTo>
                    <a:pt x="1161" y="2594"/>
                    <a:pt x="0" y="143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297" y="0"/>
                  </a:lnTo>
                  <a:lnTo>
                    <a:pt x="1297" y="0"/>
                  </a:lnTo>
                  <a:lnTo>
                    <a:pt x="1297" y="0"/>
                  </a:lnTo>
                  <a:cubicBezTo>
                    <a:pt x="1297" y="716"/>
                    <a:pt x="1877" y="1297"/>
                    <a:pt x="2594" y="1297"/>
                  </a:cubicBezTo>
                  <a:lnTo>
                    <a:pt x="2594" y="1297"/>
                  </a:lnTo>
                  <a:cubicBezTo>
                    <a:pt x="3310" y="1297"/>
                    <a:pt x="3891" y="716"/>
                    <a:pt x="3891" y="0"/>
                  </a:cubicBezTo>
                  <a:lnTo>
                    <a:pt x="3891" y="0"/>
                  </a:lnTo>
                  <a:cubicBezTo>
                    <a:pt x="3891" y="0"/>
                    <a:pt x="3891" y="0"/>
                    <a:pt x="3891" y="0"/>
                  </a:cubicBezTo>
                  <a:lnTo>
                    <a:pt x="5188" y="0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63396" y="1433593"/>
              <a:ext cx="768144" cy="703933"/>
            </a:xfrm>
            <a:custGeom>
              <a:rect l="0" t="0" r="0" b="0"/>
              <a:pathLst>
                <a:path w="1209" h="1108">
                  <a:moveTo>
                    <a:pt x="364" y="1047"/>
                  </a:moveTo>
                  <a:lnTo>
                    <a:pt x="439" y="1047"/>
                  </a:lnTo>
                  <a:lnTo>
                    <a:pt x="439" y="1047"/>
                  </a:lnTo>
                  <a:lnTo>
                    <a:pt x="457" y="1026"/>
                  </a:lnTo>
                  <a:lnTo>
                    <a:pt x="475" y="1003"/>
                  </a:lnTo>
                  <a:lnTo>
                    <a:pt x="490" y="978"/>
                  </a:lnTo>
                  <a:lnTo>
                    <a:pt x="504" y="950"/>
                  </a:lnTo>
                  <a:lnTo>
                    <a:pt x="515" y="921"/>
                  </a:lnTo>
                  <a:lnTo>
                    <a:pt x="522" y="888"/>
                  </a:lnTo>
                  <a:lnTo>
                    <a:pt x="528" y="853"/>
                  </a:lnTo>
                  <a:lnTo>
                    <a:pt x="533" y="815"/>
                  </a:lnTo>
                  <a:lnTo>
                    <a:pt x="520" y="815"/>
                  </a:lnTo>
                  <a:lnTo>
                    <a:pt x="520" y="815"/>
                  </a:lnTo>
                  <a:lnTo>
                    <a:pt x="511" y="815"/>
                  </a:lnTo>
                  <a:lnTo>
                    <a:pt x="504" y="813"/>
                  </a:lnTo>
                  <a:lnTo>
                    <a:pt x="495" y="809"/>
                  </a:lnTo>
                  <a:lnTo>
                    <a:pt x="490" y="803"/>
                  </a:lnTo>
                  <a:lnTo>
                    <a:pt x="486" y="797"/>
                  </a:lnTo>
                  <a:lnTo>
                    <a:pt x="481" y="791"/>
                  </a:lnTo>
                  <a:lnTo>
                    <a:pt x="478" y="782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8" y="765"/>
                  </a:lnTo>
                  <a:lnTo>
                    <a:pt x="481" y="759"/>
                  </a:lnTo>
                  <a:lnTo>
                    <a:pt x="486" y="750"/>
                  </a:lnTo>
                  <a:lnTo>
                    <a:pt x="490" y="745"/>
                  </a:lnTo>
                  <a:lnTo>
                    <a:pt x="495" y="739"/>
                  </a:lnTo>
                  <a:lnTo>
                    <a:pt x="504" y="736"/>
                  </a:lnTo>
                  <a:lnTo>
                    <a:pt x="511" y="733"/>
                  </a:lnTo>
                  <a:lnTo>
                    <a:pt x="520" y="732"/>
                  </a:lnTo>
                  <a:lnTo>
                    <a:pt x="541" y="732"/>
                  </a:lnTo>
                  <a:lnTo>
                    <a:pt x="541" y="732"/>
                  </a:lnTo>
                  <a:lnTo>
                    <a:pt x="510" y="701"/>
                  </a:lnTo>
                  <a:lnTo>
                    <a:pt x="481" y="668"/>
                  </a:lnTo>
                  <a:lnTo>
                    <a:pt x="454" y="635"/>
                  </a:lnTo>
                  <a:lnTo>
                    <a:pt x="429" y="598"/>
                  </a:lnTo>
                  <a:lnTo>
                    <a:pt x="412" y="627"/>
                  </a:lnTo>
                  <a:lnTo>
                    <a:pt x="412" y="627"/>
                  </a:lnTo>
                  <a:lnTo>
                    <a:pt x="339" y="583"/>
                  </a:lnTo>
                  <a:lnTo>
                    <a:pt x="303" y="561"/>
                  </a:lnTo>
                  <a:lnTo>
                    <a:pt x="268" y="536"/>
                  </a:lnTo>
                  <a:lnTo>
                    <a:pt x="233" y="512"/>
                  </a:lnTo>
                  <a:lnTo>
                    <a:pt x="200" y="483"/>
                  </a:lnTo>
                  <a:lnTo>
                    <a:pt x="168" y="454"/>
                  </a:lnTo>
                  <a:lnTo>
                    <a:pt x="154" y="438"/>
                  </a:lnTo>
                  <a:lnTo>
                    <a:pt x="139" y="422"/>
                  </a:lnTo>
                  <a:lnTo>
                    <a:pt x="139" y="422"/>
                  </a:lnTo>
                  <a:lnTo>
                    <a:pt x="124" y="405"/>
                  </a:lnTo>
                  <a:lnTo>
                    <a:pt x="112" y="388"/>
                  </a:lnTo>
                  <a:lnTo>
                    <a:pt x="99" y="368"/>
                  </a:lnTo>
                  <a:lnTo>
                    <a:pt x="86" y="349"/>
                  </a:lnTo>
                  <a:lnTo>
                    <a:pt x="74" y="329"/>
                  </a:lnTo>
                  <a:lnTo>
                    <a:pt x="64" y="307"/>
                  </a:lnTo>
                  <a:lnTo>
                    <a:pt x="53" y="286"/>
                  </a:lnTo>
                  <a:lnTo>
                    <a:pt x="44" y="264"/>
                  </a:lnTo>
                  <a:lnTo>
                    <a:pt x="36" y="240"/>
                  </a:lnTo>
                  <a:lnTo>
                    <a:pt x="28" y="214"/>
                  </a:lnTo>
                  <a:lnTo>
                    <a:pt x="22" y="188"/>
                  </a:lnTo>
                  <a:lnTo>
                    <a:pt x="15" y="161"/>
                  </a:lnTo>
                  <a:lnTo>
                    <a:pt x="11" y="132"/>
                  </a:lnTo>
                  <a:lnTo>
                    <a:pt x="7" y="102"/>
                  </a:lnTo>
                  <a:lnTo>
                    <a:pt x="4" y="72"/>
                  </a:lnTo>
                  <a:lnTo>
                    <a:pt x="3" y="40"/>
                  </a:lnTo>
                  <a:lnTo>
                    <a:pt x="0" y="0"/>
                  </a:lnTo>
                  <a:lnTo>
                    <a:pt x="40" y="8"/>
                  </a:lnTo>
                  <a:lnTo>
                    <a:pt x="292" y="67"/>
                  </a:lnTo>
                  <a:lnTo>
                    <a:pt x="308" y="71"/>
                  </a:lnTo>
                  <a:lnTo>
                    <a:pt x="308" y="71"/>
                  </a:lnTo>
                  <a:lnTo>
                    <a:pt x="313" y="28"/>
                  </a:lnTo>
                  <a:lnTo>
                    <a:pt x="579" y="28"/>
                  </a:lnTo>
                  <a:lnTo>
                    <a:pt x="636" y="28"/>
                  </a:lnTo>
                  <a:lnTo>
                    <a:pt x="902" y="28"/>
                  </a:lnTo>
                  <a:lnTo>
                    <a:pt x="902" y="28"/>
                  </a:lnTo>
                  <a:lnTo>
                    <a:pt x="906" y="69"/>
                  </a:lnTo>
                  <a:lnTo>
                    <a:pt x="919" y="67"/>
                  </a:lnTo>
                  <a:lnTo>
                    <a:pt x="1170" y="8"/>
                  </a:lnTo>
                  <a:lnTo>
                    <a:pt x="1209" y="0"/>
                  </a:lnTo>
                  <a:lnTo>
                    <a:pt x="1208" y="40"/>
                  </a:lnTo>
                  <a:lnTo>
                    <a:pt x="1208" y="40"/>
                  </a:lnTo>
                  <a:lnTo>
                    <a:pt x="1207" y="72"/>
                  </a:lnTo>
                  <a:lnTo>
                    <a:pt x="1203" y="102"/>
                  </a:lnTo>
                  <a:lnTo>
                    <a:pt x="1199" y="132"/>
                  </a:lnTo>
                  <a:lnTo>
                    <a:pt x="1194" y="161"/>
                  </a:lnTo>
                  <a:lnTo>
                    <a:pt x="1188" y="188"/>
                  </a:lnTo>
                  <a:lnTo>
                    <a:pt x="1181" y="214"/>
                  </a:lnTo>
                  <a:lnTo>
                    <a:pt x="1175" y="240"/>
                  </a:lnTo>
                  <a:lnTo>
                    <a:pt x="1165" y="264"/>
                  </a:lnTo>
                  <a:lnTo>
                    <a:pt x="1157" y="286"/>
                  </a:lnTo>
                  <a:lnTo>
                    <a:pt x="1146" y="307"/>
                  </a:lnTo>
                  <a:lnTo>
                    <a:pt x="1134" y="329"/>
                  </a:lnTo>
                  <a:lnTo>
                    <a:pt x="1123" y="349"/>
                  </a:lnTo>
                  <a:lnTo>
                    <a:pt x="1111" y="368"/>
                  </a:lnTo>
                  <a:lnTo>
                    <a:pt x="1098" y="388"/>
                  </a:lnTo>
                  <a:lnTo>
                    <a:pt x="1084" y="405"/>
                  </a:lnTo>
                  <a:lnTo>
                    <a:pt x="1070" y="422"/>
                  </a:lnTo>
                  <a:lnTo>
                    <a:pt x="1070" y="422"/>
                  </a:lnTo>
                  <a:lnTo>
                    <a:pt x="1055" y="438"/>
                  </a:lnTo>
                  <a:lnTo>
                    <a:pt x="1040" y="454"/>
                  </a:lnTo>
                  <a:lnTo>
                    <a:pt x="1010" y="483"/>
                  </a:lnTo>
                  <a:lnTo>
                    <a:pt x="977" y="512"/>
                  </a:lnTo>
                  <a:lnTo>
                    <a:pt x="942" y="536"/>
                  </a:lnTo>
                  <a:lnTo>
                    <a:pt x="908" y="561"/>
                  </a:lnTo>
                  <a:lnTo>
                    <a:pt x="872" y="583"/>
                  </a:lnTo>
                  <a:lnTo>
                    <a:pt x="799" y="627"/>
                  </a:lnTo>
                  <a:lnTo>
                    <a:pt x="783" y="601"/>
                  </a:lnTo>
                  <a:lnTo>
                    <a:pt x="783" y="601"/>
                  </a:lnTo>
                  <a:lnTo>
                    <a:pt x="759" y="638"/>
                  </a:lnTo>
                  <a:lnTo>
                    <a:pt x="733" y="671"/>
                  </a:lnTo>
                  <a:lnTo>
                    <a:pt x="705" y="703"/>
                  </a:lnTo>
                  <a:lnTo>
                    <a:pt x="674" y="732"/>
                  </a:lnTo>
                  <a:lnTo>
                    <a:pt x="694" y="732"/>
                  </a:lnTo>
                  <a:lnTo>
                    <a:pt x="694" y="732"/>
                  </a:lnTo>
                  <a:lnTo>
                    <a:pt x="702" y="733"/>
                  </a:lnTo>
                  <a:lnTo>
                    <a:pt x="710" y="736"/>
                  </a:lnTo>
                  <a:lnTo>
                    <a:pt x="717" y="739"/>
                  </a:lnTo>
                  <a:lnTo>
                    <a:pt x="723" y="745"/>
                  </a:lnTo>
                  <a:lnTo>
                    <a:pt x="728" y="750"/>
                  </a:lnTo>
                  <a:lnTo>
                    <a:pt x="733" y="759"/>
                  </a:lnTo>
                  <a:lnTo>
                    <a:pt x="735" y="76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82"/>
                  </a:lnTo>
                  <a:lnTo>
                    <a:pt x="733" y="791"/>
                  </a:lnTo>
                  <a:lnTo>
                    <a:pt x="728" y="797"/>
                  </a:lnTo>
                  <a:lnTo>
                    <a:pt x="723" y="803"/>
                  </a:lnTo>
                  <a:lnTo>
                    <a:pt x="717" y="809"/>
                  </a:lnTo>
                  <a:lnTo>
                    <a:pt x="710" y="813"/>
                  </a:lnTo>
                  <a:lnTo>
                    <a:pt x="702" y="815"/>
                  </a:lnTo>
                  <a:lnTo>
                    <a:pt x="694" y="815"/>
                  </a:lnTo>
                  <a:lnTo>
                    <a:pt x="681" y="815"/>
                  </a:lnTo>
                  <a:lnTo>
                    <a:pt x="681" y="815"/>
                  </a:lnTo>
                  <a:lnTo>
                    <a:pt x="686" y="853"/>
                  </a:lnTo>
                  <a:lnTo>
                    <a:pt x="691" y="888"/>
                  </a:lnTo>
                  <a:lnTo>
                    <a:pt x="700" y="921"/>
                  </a:lnTo>
                  <a:lnTo>
                    <a:pt x="711" y="950"/>
                  </a:lnTo>
                  <a:lnTo>
                    <a:pt x="724" y="978"/>
                  </a:lnTo>
                  <a:lnTo>
                    <a:pt x="740" y="1003"/>
                  </a:lnTo>
                  <a:lnTo>
                    <a:pt x="757" y="1026"/>
                  </a:lnTo>
                  <a:lnTo>
                    <a:pt x="776" y="1047"/>
                  </a:lnTo>
                  <a:lnTo>
                    <a:pt x="853" y="1047"/>
                  </a:lnTo>
                  <a:lnTo>
                    <a:pt x="872" y="1108"/>
                  </a:lnTo>
                  <a:lnTo>
                    <a:pt x="346" y="1108"/>
                  </a:lnTo>
                  <a:lnTo>
                    <a:pt x="364" y="1047"/>
                  </a:lnTo>
                  <a:lnTo>
                    <a:pt x="364" y="1047"/>
                  </a:lnTo>
                  <a:close/>
                  <a:moveTo>
                    <a:pt x="908" y="133"/>
                  </a:moveTo>
                  <a:lnTo>
                    <a:pt x="908" y="133"/>
                  </a:lnTo>
                  <a:lnTo>
                    <a:pt x="907" y="192"/>
                  </a:lnTo>
                  <a:lnTo>
                    <a:pt x="902" y="248"/>
                  </a:lnTo>
                  <a:lnTo>
                    <a:pt x="895" y="302"/>
                  </a:lnTo>
                  <a:lnTo>
                    <a:pt x="885" y="354"/>
                  </a:lnTo>
                  <a:lnTo>
                    <a:pt x="880" y="379"/>
                  </a:lnTo>
                  <a:lnTo>
                    <a:pt x="874" y="405"/>
                  </a:lnTo>
                  <a:lnTo>
                    <a:pt x="865" y="428"/>
                  </a:lnTo>
                  <a:lnTo>
                    <a:pt x="858" y="453"/>
                  </a:lnTo>
                  <a:lnTo>
                    <a:pt x="848" y="475"/>
                  </a:lnTo>
                  <a:lnTo>
                    <a:pt x="838" y="498"/>
                  </a:lnTo>
                  <a:lnTo>
                    <a:pt x="830" y="520"/>
                  </a:lnTo>
                  <a:lnTo>
                    <a:pt x="819" y="542"/>
                  </a:lnTo>
                  <a:lnTo>
                    <a:pt x="819" y="542"/>
                  </a:lnTo>
                  <a:lnTo>
                    <a:pt x="875" y="507"/>
                  </a:lnTo>
                  <a:lnTo>
                    <a:pt x="901" y="488"/>
                  </a:lnTo>
                  <a:lnTo>
                    <a:pt x="928" y="469"/>
                  </a:lnTo>
                  <a:lnTo>
                    <a:pt x="953" y="449"/>
                  </a:lnTo>
                  <a:lnTo>
                    <a:pt x="977" y="427"/>
                  </a:lnTo>
                  <a:lnTo>
                    <a:pt x="1001" y="405"/>
                  </a:lnTo>
                  <a:lnTo>
                    <a:pt x="1023" y="380"/>
                  </a:lnTo>
                  <a:lnTo>
                    <a:pt x="1023" y="380"/>
                  </a:lnTo>
                  <a:lnTo>
                    <a:pt x="1046" y="352"/>
                  </a:lnTo>
                  <a:lnTo>
                    <a:pt x="1066" y="322"/>
                  </a:lnTo>
                  <a:lnTo>
                    <a:pt x="1084" y="289"/>
                  </a:lnTo>
                  <a:lnTo>
                    <a:pt x="1094" y="271"/>
                  </a:lnTo>
                  <a:lnTo>
                    <a:pt x="1101" y="254"/>
                  </a:lnTo>
                  <a:lnTo>
                    <a:pt x="1109" y="235"/>
                  </a:lnTo>
                  <a:lnTo>
                    <a:pt x="1116" y="216"/>
                  </a:lnTo>
                  <a:lnTo>
                    <a:pt x="1122" y="194"/>
                  </a:lnTo>
                  <a:lnTo>
                    <a:pt x="1127" y="173"/>
                  </a:lnTo>
                  <a:lnTo>
                    <a:pt x="1132" y="150"/>
                  </a:lnTo>
                  <a:lnTo>
                    <a:pt x="1137" y="128"/>
                  </a:lnTo>
                  <a:lnTo>
                    <a:pt x="1141" y="104"/>
                  </a:lnTo>
                  <a:lnTo>
                    <a:pt x="1143" y="80"/>
                  </a:lnTo>
                  <a:lnTo>
                    <a:pt x="970" y="118"/>
                  </a:lnTo>
                  <a:lnTo>
                    <a:pt x="989" y="159"/>
                  </a:lnTo>
                  <a:lnTo>
                    <a:pt x="931" y="186"/>
                  </a:lnTo>
                  <a:lnTo>
                    <a:pt x="908" y="133"/>
                  </a:lnTo>
                  <a:lnTo>
                    <a:pt x="908" y="133"/>
                  </a:lnTo>
                  <a:close/>
                  <a:moveTo>
                    <a:pt x="399" y="546"/>
                  </a:moveTo>
                  <a:lnTo>
                    <a:pt x="399" y="546"/>
                  </a:lnTo>
                  <a:lnTo>
                    <a:pt x="386" y="524"/>
                  </a:lnTo>
                  <a:lnTo>
                    <a:pt x="377" y="500"/>
                  </a:lnTo>
                  <a:lnTo>
                    <a:pt x="367" y="477"/>
                  </a:lnTo>
                  <a:lnTo>
                    <a:pt x="357" y="454"/>
                  </a:lnTo>
                  <a:lnTo>
                    <a:pt x="350" y="428"/>
                  </a:lnTo>
                  <a:lnTo>
                    <a:pt x="341" y="405"/>
                  </a:lnTo>
                  <a:lnTo>
                    <a:pt x="335" y="378"/>
                  </a:lnTo>
                  <a:lnTo>
                    <a:pt x="329" y="352"/>
                  </a:lnTo>
                  <a:lnTo>
                    <a:pt x="323" y="327"/>
                  </a:lnTo>
                  <a:lnTo>
                    <a:pt x="319" y="298"/>
                  </a:lnTo>
                  <a:lnTo>
                    <a:pt x="315" y="270"/>
                  </a:lnTo>
                  <a:lnTo>
                    <a:pt x="313" y="242"/>
                  </a:lnTo>
                  <a:lnTo>
                    <a:pt x="309" y="213"/>
                  </a:lnTo>
                  <a:lnTo>
                    <a:pt x="308" y="184"/>
                  </a:lnTo>
                  <a:lnTo>
                    <a:pt x="307" y="124"/>
                  </a:lnTo>
                  <a:lnTo>
                    <a:pt x="279" y="186"/>
                  </a:lnTo>
                  <a:lnTo>
                    <a:pt x="222" y="159"/>
                  </a:lnTo>
                  <a:lnTo>
                    <a:pt x="241" y="118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71" y="104"/>
                  </a:lnTo>
                  <a:lnTo>
                    <a:pt x="73" y="128"/>
                  </a:lnTo>
                  <a:lnTo>
                    <a:pt x="77" y="150"/>
                  </a:lnTo>
                  <a:lnTo>
                    <a:pt x="83" y="173"/>
                  </a:lnTo>
                  <a:lnTo>
                    <a:pt x="88" y="194"/>
                  </a:lnTo>
                  <a:lnTo>
                    <a:pt x="94" y="216"/>
                  </a:lnTo>
                  <a:lnTo>
                    <a:pt x="101" y="235"/>
                  </a:lnTo>
                  <a:lnTo>
                    <a:pt x="108" y="254"/>
                  </a:lnTo>
                  <a:lnTo>
                    <a:pt x="117" y="271"/>
                  </a:lnTo>
                  <a:lnTo>
                    <a:pt x="124" y="289"/>
                  </a:lnTo>
                  <a:lnTo>
                    <a:pt x="144" y="322"/>
                  </a:lnTo>
                  <a:lnTo>
                    <a:pt x="165" y="352"/>
                  </a:lnTo>
                  <a:lnTo>
                    <a:pt x="187" y="380"/>
                  </a:lnTo>
                  <a:lnTo>
                    <a:pt x="187" y="380"/>
                  </a:lnTo>
                  <a:lnTo>
                    <a:pt x="210" y="406"/>
                  </a:lnTo>
                  <a:lnTo>
                    <a:pt x="233" y="428"/>
                  </a:lnTo>
                  <a:lnTo>
                    <a:pt x="259" y="451"/>
                  </a:lnTo>
                  <a:lnTo>
                    <a:pt x="286" y="471"/>
                  </a:lnTo>
                  <a:lnTo>
                    <a:pt x="313" y="491"/>
                  </a:lnTo>
                  <a:lnTo>
                    <a:pt x="341" y="510"/>
                  </a:lnTo>
                  <a:lnTo>
                    <a:pt x="399" y="546"/>
                  </a:lnTo>
                  <a:lnTo>
                    <a:pt x="399" y="546"/>
                  </a:lnTo>
                  <a:close/>
                  <a:moveTo>
                    <a:pt x="372" y="85"/>
                  </a:moveTo>
                  <a:lnTo>
                    <a:pt x="372" y="85"/>
                  </a:lnTo>
                  <a:lnTo>
                    <a:pt x="372" y="146"/>
                  </a:lnTo>
                  <a:lnTo>
                    <a:pt x="375" y="208"/>
                  </a:lnTo>
                  <a:lnTo>
                    <a:pt x="378" y="237"/>
                  </a:lnTo>
                  <a:lnTo>
                    <a:pt x="382" y="267"/>
                  </a:lnTo>
                  <a:lnTo>
                    <a:pt x="385" y="296"/>
                  </a:lnTo>
                  <a:lnTo>
                    <a:pt x="391" y="325"/>
                  </a:lnTo>
                  <a:lnTo>
                    <a:pt x="391" y="325"/>
                  </a:lnTo>
                  <a:lnTo>
                    <a:pt x="397" y="352"/>
                  </a:lnTo>
                  <a:lnTo>
                    <a:pt x="405" y="382"/>
                  </a:lnTo>
                  <a:lnTo>
                    <a:pt x="415" y="410"/>
                  </a:lnTo>
                  <a:lnTo>
                    <a:pt x="426" y="438"/>
                  </a:lnTo>
                  <a:lnTo>
                    <a:pt x="438" y="465"/>
                  </a:lnTo>
                  <a:lnTo>
                    <a:pt x="450" y="491"/>
                  </a:lnTo>
                  <a:lnTo>
                    <a:pt x="466" y="518"/>
                  </a:lnTo>
                  <a:lnTo>
                    <a:pt x="482" y="545"/>
                  </a:lnTo>
                  <a:lnTo>
                    <a:pt x="482" y="545"/>
                  </a:lnTo>
                  <a:lnTo>
                    <a:pt x="487" y="548"/>
                  </a:lnTo>
                  <a:lnTo>
                    <a:pt x="490" y="551"/>
                  </a:lnTo>
                  <a:lnTo>
                    <a:pt x="494" y="553"/>
                  </a:lnTo>
                  <a:lnTo>
                    <a:pt x="498" y="554"/>
                  </a:lnTo>
                  <a:lnTo>
                    <a:pt x="504" y="554"/>
                  </a:lnTo>
                  <a:lnTo>
                    <a:pt x="509" y="554"/>
                  </a:lnTo>
                  <a:lnTo>
                    <a:pt x="513" y="553"/>
                  </a:lnTo>
                  <a:lnTo>
                    <a:pt x="519" y="551"/>
                  </a:lnTo>
                  <a:lnTo>
                    <a:pt x="519" y="551"/>
                  </a:lnTo>
                  <a:lnTo>
                    <a:pt x="522" y="547"/>
                  </a:lnTo>
                  <a:lnTo>
                    <a:pt x="525" y="543"/>
                  </a:lnTo>
                  <a:lnTo>
                    <a:pt x="526" y="538"/>
                  </a:lnTo>
                  <a:lnTo>
                    <a:pt x="527" y="534"/>
                  </a:lnTo>
                  <a:lnTo>
                    <a:pt x="528" y="530"/>
                  </a:lnTo>
                  <a:lnTo>
                    <a:pt x="527" y="524"/>
                  </a:lnTo>
                  <a:lnTo>
                    <a:pt x="526" y="520"/>
                  </a:lnTo>
                  <a:lnTo>
                    <a:pt x="524" y="515"/>
                  </a:lnTo>
                  <a:lnTo>
                    <a:pt x="524" y="515"/>
                  </a:lnTo>
                  <a:lnTo>
                    <a:pt x="509" y="492"/>
                  </a:lnTo>
                  <a:lnTo>
                    <a:pt x="494" y="467"/>
                  </a:lnTo>
                  <a:lnTo>
                    <a:pt x="482" y="443"/>
                  </a:lnTo>
                  <a:lnTo>
                    <a:pt x="472" y="418"/>
                  </a:lnTo>
                  <a:lnTo>
                    <a:pt x="462" y="393"/>
                  </a:lnTo>
                  <a:lnTo>
                    <a:pt x="454" y="367"/>
                  </a:lnTo>
                  <a:lnTo>
                    <a:pt x="446" y="341"/>
                  </a:lnTo>
                  <a:lnTo>
                    <a:pt x="440" y="314"/>
                  </a:lnTo>
                  <a:lnTo>
                    <a:pt x="440" y="314"/>
                  </a:lnTo>
                  <a:lnTo>
                    <a:pt x="434" y="286"/>
                  </a:lnTo>
                  <a:lnTo>
                    <a:pt x="430" y="259"/>
                  </a:lnTo>
                  <a:lnTo>
                    <a:pt x="428" y="231"/>
                  </a:lnTo>
                  <a:lnTo>
                    <a:pt x="426" y="203"/>
                  </a:lnTo>
                  <a:lnTo>
                    <a:pt x="423" y="145"/>
                  </a:lnTo>
                  <a:lnTo>
                    <a:pt x="423" y="85"/>
                  </a:lnTo>
                  <a:lnTo>
                    <a:pt x="423" y="85"/>
                  </a:lnTo>
                  <a:lnTo>
                    <a:pt x="422" y="82"/>
                  </a:lnTo>
                  <a:lnTo>
                    <a:pt x="419" y="77"/>
                  </a:lnTo>
                  <a:lnTo>
                    <a:pt x="418" y="72"/>
                  </a:lnTo>
                  <a:lnTo>
                    <a:pt x="415" y="68"/>
                  </a:lnTo>
                  <a:lnTo>
                    <a:pt x="412" y="66"/>
                  </a:lnTo>
                  <a:lnTo>
                    <a:pt x="407" y="63"/>
                  </a:lnTo>
                  <a:lnTo>
                    <a:pt x="402" y="62"/>
                  </a:lnTo>
                  <a:lnTo>
                    <a:pt x="397" y="61"/>
                  </a:lnTo>
                  <a:lnTo>
                    <a:pt x="397" y="61"/>
                  </a:lnTo>
                  <a:lnTo>
                    <a:pt x="393" y="62"/>
                  </a:lnTo>
                  <a:lnTo>
                    <a:pt x="388" y="63"/>
                  </a:lnTo>
                  <a:lnTo>
                    <a:pt x="383" y="64"/>
                  </a:lnTo>
                  <a:lnTo>
                    <a:pt x="380" y="68"/>
                  </a:lnTo>
                  <a:lnTo>
                    <a:pt x="377" y="71"/>
                  </a:lnTo>
                  <a:lnTo>
                    <a:pt x="375" y="77"/>
                  </a:lnTo>
                  <a:lnTo>
                    <a:pt x="372" y="80"/>
                  </a:lnTo>
                  <a:lnTo>
                    <a:pt x="372" y="85"/>
                  </a:lnTo>
                  <a:lnTo>
                    <a:pt x="372" y="85"/>
                  </a:lnTo>
                  <a:close/>
                </a:path>
              </a:pathLst>
            </a:custGeom>
            <a:solidFill>
              <a:srgbClr val="8634C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9" name="textbox 279"/>
          <p:cNvSpPr/>
          <p:nvPr/>
        </p:nvSpPr>
        <p:spPr>
          <a:xfrm>
            <a:off x="5925070" y="3846829"/>
            <a:ext cx="4215765" cy="643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强护理人员的职业素养培训，提高护理人员的职</a:t>
            </a:r>
            <a:endParaRPr lang="Microsoft YaHei" altLang="Microsoft YaHei" sz="1500"/>
          </a:p>
          <a:p>
            <a:pPr marL="1253807" algn="l" rtl="0" eaLnBrk="0">
              <a:lnSpc>
                <a:spcPts val="3363"/>
              </a:lnSpc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业道德和服务意识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0" name="textbox 280"/>
          <p:cNvSpPr/>
          <p:nvPr/>
        </p:nvSpPr>
        <p:spPr>
          <a:xfrm>
            <a:off x="5928118" y="5335492"/>
            <a:ext cx="4175125" cy="662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8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鼓励护理人员参加各类学术交流和继续教育活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964628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拓宽视野，提高综合素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1" name="textbox 281"/>
          <p:cNvSpPr/>
          <p:nvPr/>
        </p:nvSpPr>
        <p:spPr>
          <a:xfrm>
            <a:off x="5784436" y="1687162"/>
            <a:ext cx="4496434" cy="623569"/>
          </a:xfrm>
          <a:prstGeom prst="rect">
            <a:avLst/>
          </a:prstGeom>
          <a:solidFill>
            <a:srgbClr val="AF79D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sp>
        <p:nvSpPr>
          <p:cNvPr id="282" name="textbox 282"/>
          <p:cNvSpPr/>
          <p:nvPr/>
        </p:nvSpPr>
        <p:spPr>
          <a:xfrm>
            <a:off x="5784436" y="3120755"/>
            <a:ext cx="4496434" cy="623569"/>
          </a:xfrm>
          <a:prstGeom prst="rect">
            <a:avLst/>
          </a:prstGeom>
          <a:solidFill>
            <a:srgbClr val="59228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000"/>
          </a:p>
        </p:txBody>
      </p:sp>
      <p:sp>
        <p:nvSpPr>
          <p:cNvPr id="283" name="textbox 283"/>
          <p:cNvSpPr/>
          <p:nvPr/>
        </p:nvSpPr>
        <p:spPr>
          <a:xfrm>
            <a:off x="5784436" y="4609991"/>
            <a:ext cx="4496434" cy="623569"/>
          </a:xfrm>
          <a:prstGeom prst="rect">
            <a:avLst/>
          </a:prstGeom>
          <a:solidFill>
            <a:srgbClr val="AF79D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99245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000"/>
          </a:p>
        </p:txBody>
      </p:sp>
      <p:sp>
        <p:nvSpPr>
          <p:cNvPr id="284" name="textbox 284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训计划</a:t>
            </a:r>
            <a:endParaRPr lang="Microsoft YaHei" altLang="Microsoft YaHei" sz="3000"/>
          </a:p>
        </p:txBody>
      </p:sp>
      <p:grpSp>
        <p:nvGrpSpPr>
          <p:cNvPr id="76" name="group 7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8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5" name="textbox 305"/>
          <p:cNvSpPr/>
          <p:nvPr/>
        </p:nvSpPr>
        <p:spPr>
          <a:xfrm>
            <a:off x="5926785" y="2394186"/>
            <a:ext cx="421449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3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组织护理人员进行专业技能培训，提高护理人</a:t>
            </a:r>
            <a:endParaRPr lang="Microsoft YaHei" altLang="Microsoft YaHei" sz="1500"/>
          </a:p>
        </p:txBody>
      </p:sp>
      <p:sp>
        <p:nvSpPr>
          <p:cNvPr id="306" name="textbox 306"/>
          <p:cNvSpPr/>
          <p:nvPr/>
        </p:nvSpPr>
        <p:spPr>
          <a:xfrm>
            <a:off x="6690690" y="2821859"/>
            <a:ext cx="265176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员的专业水平和实际操作能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9F4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8" name="group 78"/>
          <p:cNvGrpSpPr/>
          <p:nvPr/>
        </p:nvGrpSpPr>
        <p:grpSpPr>
          <a:xfrm rot="21600000">
            <a:off x="2079754" y="1600151"/>
            <a:ext cx="8282842" cy="4436693"/>
            <a:chExt cx="8282842" cy="4436693"/>
          </a:xfrm>
        </p:grpSpPr>
        <p:grpSp>
          <p:nvGrpSpPr>
            <p:cNvPr id="80" name="group 80"/>
            <p:cNvGrpSpPr/>
            <p:nvPr/>
          </p:nvGrpSpPr>
          <p:grpSpPr>
            <a:xfrm rot="21600000">
              <a:off x="0" y="0"/>
              <a:ext cx="8282842" cy="4436693"/>
              <a:chExt cx="8282842" cy="4436693"/>
            </a:xfrm>
          </p:grpSpPr>
          <p:sp>
            <p:nvSpPr>
              <p:cNvPr id="308" name="path"/>
              <p:cNvSpPr/>
              <p:nvPr/>
            </p:nvSpPr>
            <p:spPr>
              <a:xfrm>
                <a:off x="1364246" y="0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FE4F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path"/>
              <p:cNvSpPr/>
              <p:nvPr/>
            </p:nvSpPr>
            <p:spPr>
              <a:xfrm>
                <a:off x="0" y="0"/>
                <a:ext cx="1922775" cy="1612593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F79D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path"/>
              <p:cNvSpPr/>
              <p:nvPr/>
            </p:nvSpPr>
            <p:spPr>
              <a:xfrm>
                <a:off x="0" y="1612598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FE4F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path"/>
              <p:cNvSpPr/>
              <p:nvPr/>
            </p:nvSpPr>
            <p:spPr>
              <a:xfrm>
                <a:off x="6360064" y="1412050"/>
                <a:ext cx="1922777" cy="1612593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F79D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2" name="path"/>
              <p:cNvSpPr/>
              <p:nvPr/>
            </p:nvSpPr>
            <p:spPr>
              <a:xfrm>
                <a:off x="1364246" y="3225192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FE4F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3" name="path"/>
              <p:cNvSpPr/>
              <p:nvPr/>
            </p:nvSpPr>
            <p:spPr>
              <a:xfrm>
                <a:off x="0" y="2824096"/>
                <a:ext cx="1922775" cy="1612594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F79D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14" name="textbox 314"/>
            <p:cNvSpPr/>
            <p:nvPr/>
          </p:nvSpPr>
          <p:spPr>
            <a:xfrm>
              <a:off x="111629" y="353060"/>
              <a:ext cx="8084819" cy="38011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208"/>
                </a:lnSpc>
              </a:pPr>
              <a:endParaRPr lang="Arial" altLang="Arial" sz="100"/>
            </a:p>
            <a:p>
              <a:pPr algn="r" rtl="0" eaLnBrk="0">
                <a:lnSpc>
                  <a:spcPct val="82000"/>
                </a:lnSpc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积极开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展护理科研工作，探索护理学领域的新理论、新技术和新方法，推</a:t>
              </a:r>
              <a:endParaRPr lang="Microsoft YaHei" altLang="Microsoft YaHei" sz="1500"/>
            </a:p>
            <a:p>
              <a:pPr marL="1979632" algn="l" rtl="0" eaLnBrk="0">
                <a:lnSpc>
                  <a:spcPts val="2695"/>
                </a:lnSpc>
              </a:pPr>
              <a:r>
                <a:rPr sz="1500" spc="-1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动护理学科的发展</a:t>
              </a:r>
              <a:r>
                <a:rPr sz="1500" spc="-7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marL="14605" algn="l" rtl="0" eaLnBrk="0">
                <a:lnSpc>
                  <a:spcPct val="83000"/>
                </a:lnSpc>
                <a:spcBef>
                  <a:spcPts val="461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组织护理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人员参加各类学术交流和研讨会，促进护理学科内部的交流和合</a:t>
              </a:r>
              <a:endParaRPr lang="Microsoft YaHei" altLang="Microsoft YaHei" sz="1500"/>
            </a:p>
            <a:p>
              <a:pPr marL="12700" algn="l" rtl="0" eaLnBrk="0">
                <a:lnSpc>
                  <a:spcPts val="2678"/>
                </a:lnSpc>
              </a:pPr>
              <a:r>
                <a:rPr sz="1300" spc="-7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</a:t>
              </a:r>
              <a:r>
                <a:rPr sz="1300" spc="-6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3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935666" indent="-1523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强与国际护理组织的联系和合作，推动我国护理学科在国际上的影响力 </a:t>
              </a:r>
              <a:r>
                <a:rPr sz="1500" spc="-6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和地位</a:t>
              </a:r>
              <a:r>
                <a:rPr sz="1500" spc="-5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315" name="path"/>
            <p:cNvSpPr/>
            <p:nvPr/>
          </p:nvSpPr>
          <p:spPr>
            <a:xfrm>
              <a:off x="566767" y="3216257"/>
              <a:ext cx="858831" cy="857519"/>
            </a:xfrm>
            <a:custGeom>
              <a:rect l="0" t="0" r="0" b="0"/>
              <a:pathLst>
                <a:path w="1352" h="1350">
                  <a:moveTo>
                    <a:pt x="363" y="862"/>
                  </a:moveTo>
                  <a:cubicBezTo>
                    <a:pt x="335" y="872"/>
                    <a:pt x="303" y="878"/>
                    <a:pt x="270" y="878"/>
                  </a:cubicBezTo>
                  <a:lnTo>
                    <a:pt x="270" y="878"/>
                  </a:lnTo>
                  <a:cubicBezTo>
                    <a:pt x="120" y="878"/>
                    <a:pt x="0" y="758"/>
                    <a:pt x="0" y="608"/>
                  </a:cubicBezTo>
                  <a:lnTo>
                    <a:pt x="0" y="608"/>
                  </a:lnTo>
                  <a:cubicBezTo>
                    <a:pt x="0" y="482"/>
                    <a:pt x="86" y="376"/>
                    <a:pt x="203" y="347"/>
                  </a:cubicBezTo>
                  <a:lnTo>
                    <a:pt x="203" y="347"/>
                  </a:lnTo>
                  <a:lnTo>
                    <a:pt x="205" y="346"/>
                  </a:lnTo>
                  <a:lnTo>
                    <a:pt x="205" y="337"/>
                  </a:lnTo>
                  <a:lnTo>
                    <a:pt x="205" y="337"/>
                  </a:lnTo>
                  <a:cubicBezTo>
                    <a:pt x="205" y="337"/>
                    <a:pt x="205" y="337"/>
                    <a:pt x="205" y="337"/>
                  </a:cubicBezTo>
                  <a:lnTo>
                    <a:pt x="205" y="337"/>
                  </a:lnTo>
                  <a:cubicBezTo>
                    <a:pt x="205" y="188"/>
                    <a:pt x="326" y="67"/>
                    <a:pt x="475" y="67"/>
                  </a:cubicBezTo>
                  <a:lnTo>
                    <a:pt x="475" y="67"/>
                  </a:lnTo>
                  <a:cubicBezTo>
                    <a:pt x="517" y="67"/>
                    <a:pt x="557" y="77"/>
                    <a:pt x="592" y="94"/>
                  </a:cubicBezTo>
                  <a:lnTo>
                    <a:pt x="592" y="94"/>
                  </a:lnTo>
                  <a:lnTo>
                    <a:pt x="591" y="93"/>
                  </a:lnTo>
                  <a:lnTo>
                    <a:pt x="591" y="93"/>
                  </a:lnTo>
                  <a:cubicBezTo>
                    <a:pt x="634" y="36"/>
                    <a:pt x="702" y="0"/>
                    <a:pt x="779" y="0"/>
                  </a:cubicBezTo>
                  <a:lnTo>
                    <a:pt x="779" y="0"/>
                  </a:lnTo>
                  <a:cubicBezTo>
                    <a:pt x="899" y="0"/>
                    <a:pt x="998" y="88"/>
                    <a:pt x="1013" y="204"/>
                  </a:cubicBezTo>
                  <a:lnTo>
                    <a:pt x="1013" y="204"/>
                  </a:lnTo>
                  <a:lnTo>
                    <a:pt x="1013" y="205"/>
                  </a:lnTo>
                  <a:lnTo>
                    <a:pt x="1013" y="205"/>
                  </a:lnTo>
                  <a:cubicBezTo>
                    <a:pt x="1083" y="219"/>
                    <a:pt x="1137" y="275"/>
                    <a:pt x="1148" y="345"/>
                  </a:cubicBezTo>
                  <a:lnTo>
                    <a:pt x="1148" y="345"/>
                  </a:lnTo>
                  <a:lnTo>
                    <a:pt x="1148" y="346"/>
                  </a:lnTo>
                  <a:lnTo>
                    <a:pt x="1148" y="346"/>
                  </a:lnTo>
                  <a:cubicBezTo>
                    <a:pt x="1266" y="376"/>
                    <a:pt x="1352" y="482"/>
                    <a:pt x="1352" y="607"/>
                  </a:cubicBezTo>
                  <a:lnTo>
                    <a:pt x="1352" y="607"/>
                  </a:lnTo>
                  <a:cubicBezTo>
                    <a:pt x="1352" y="756"/>
                    <a:pt x="1231" y="877"/>
                    <a:pt x="1082" y="877"/>
                  </a:cubicBezTo>
                  <a:lnTo>
                    <a:pt x="1082" y="877"/>
                  </a:lnTo>
                  <a:cubicBezTo>
                    <a:pt x="1040" y="877"/>
                    <a:pt x="1000" y="868"/>
                    <a:pt x="964" y="850"/>
                  </a:cubicBezTo>
                  <a:lnTo>
                    <a:pt x="964" y="850"/>
                  </a:lnTo>
                  <a:lnTo>
                    <a:pt x="966" y="851"/>
                  </a:lnTo>
                  <a:lnTo>
                    <a:pt x="966" y="851"/>
                  </a:lnTo>
                  <a:cubicBezTo>
                    <a:pt x="930" y="910"/>
                    <a:pt x="877" y="956"/>
                    <a:pt x="815" y="983"/>
                  </a:cubicBezTo>
                  <a:lnTo>
                    <a:pt x="815" y="983"/>
                  </a:lnTo>
                  <a:lnTo>
                    <a:pt x="813" y="984"/>
                  </a:lnTo>
                  <a:lnTo>
                    <a:pt x="813" y="1215"/>
                  </a:lnTo>
                  <a:lnTo>
                    <a:pt x="948" y="1282"/>
                  </a:lnTo>
                  <a:lnTo>
                    <a:pt x="948" y="1350"/>
                  </a:lnTo>
                  <a:lnTo>
                    <a:pt x="408" y="1350"/>
                  </a:lnTo>
                  <a:lnTo>
                    <a:pt x="408" y="1282"/>
                  </a:lnTo>
                  <a:lnTo>
                    <a:pt x="543" y="1215"/>
                  </a:lnTo>
                  <a:lnTo>
                    <a:pt x="543" y="1012"/>
                  </a:lnTo>
                  <a:lnTo>
                    <a:pt x="363" y="862"/>
                  </a:lnTo>
                  <a:lnTo>
                    <a:pt x="363" y="862"/>
                  </a:lnTo>
                  <a:close/>
                  <a:moveTo>
                    <a:pt x="340" y="675"/>
                  </a:moveTo>
                  <a:lnTo>
                    <a:pt x="543" y="877"/>
                  </a:lnTo>
                  <a:lnTo>
                    <a:pt x="543" y="675"/>
                  </a:lnTo>
                  <a:lnTo>
                    <a:pt x="340" y="67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6918594" y="1704373"/>
              <a:ext cx="857250" cy="857250"/>
            </a:xfrm>
            <a:custGeom>
              <a:rect l="0" t="0" r="0" b="0"/>
              <a:pathLst>
                <a:path w="1350" h="1350">
                  <a:moveTo>
                    <a:pt x="675" y="843"/>
                  </a:moveTo>
                  <a:cubicBezTo>
                    <a:pt x="675" y="750"/>
                    <a:pt x="750" y="675"/>
                    <a:pt x="843" y="675"/>
                  </a:cubicBezTo>
                  <a:lnTo>
                    <a:pt x="843" y="675"/>
                  </a:lnTo>
                  <a:cubicBezTo>
                    <a:pt x="936" y="675"/>
                    <a:pt x="1012" y="750"/>
                    <a:pt x="1012" y="843"/>
                  </a:cubicBezTo>
                  <a:lnTo>
                    <a:pt x="1012" y="843"/>
                  </a:lnTo>
                  <a:cubicBezTo>
                    <a:pt x="1012" y="936"/>
                    <a:pt x="936" y="1012"/>
                    <a:pt x="843" y="1012"/>
                  </a:cubicBezTo>
                  <a:lnTo>
                    <a:pt x="843" y="1012"/>
                  </a:lnTo>
                  <a:cubicBezTo>
                    <a:pt x="750" y="1012"/>
                    <a:pt x="675" y="936"/>
                    <a:pt x="675" y="843"/>
                  </a:cubicBezTo>
                  <a:moveTo>
                    <a:pt x="1181" y="337"/>
                  </a:moveTo>
                  <a:lnTo>
                    <a:pt x="1042" y="57"/>
                  </a:lnTo>
                  <a:lnTo>
                    <a:pt x="1042" y="57"/>
                  </a:lnTo>
                  <a:cubicBezTo>
                    <a:pt x="1031" y="23"/>
                    <a:pt x="999" y="0"/>
                    <a:pt x="962" y="0"/>
                  </a:cubicBezTo>
                  <a:lnTo>
                    <a:pt x="962" y="0"/>
                  </a:lnTo>
                  <a:lnTo>
                    <a:pt x="730" y="0"/>
                  </a:lnTo>
                  <a:lnTo>
                    <a:pt x="730" y="0"/>
                  </a:lnTo>
                  <a:cubicBezTo>
                    <a:pt x="693" y="0"/>
                    <a:pt x="661" y="24"/>
                    <a:pt x="650" y="58"/>
                  </a:cubicBezTo>
                  <a:lnTo>
                    <a:pt x="650" y="58"/>
                  </a:lnTo>
                  <a:lnTo>
                    <a:pt x="506" y="337"/>
                  </a:lnTo>
                  <a:lnTo>
                    <a:pt x="168" y="337"/>
                  </a:lnTo>
                  <a:lnTo>
                    <a:pt x="168" y="337"/>
                  </a:lnTo>
                  <a:cubicBezTo>
                    <a:pt x="75" y="337"/>
                    <a:pt x="0" y="413"/>
                    <a:pt x="0" y="506"/>
                  </a:cubicBezTo>
                  <a:lnTo>
                    <a:pt x="0" y="506"/>
                  </a:lnTo>
                  <a:lnTo>
                    <a:pt x="0" y="1350"/>
                  </a:lnTo>
                  <a:lnTo>
                    <a:pt x="1350" y="1350"/>
                  </a:lnTo>
                  <a:lnTo>
                    <a:pt x="1350" y="506"/>
                  </a:lnTo>
                  <a:lnTo>
                    <a:pt x="1350" y="506"/>
                  </a:lnTo>
                  <a:cubicBezTo>
                    <a:pt x="1350" y="413"/>
                    <a:pt x="1274" y="337"/>
                    <a:pt x="1181" y="337"/>
                  </a:cubicBezTo>
                  <a:moveTo>
                    <a:pt x="253" y="675"/>
                  </a:moveTo>
                  <a:cubicBezTo>
                    <a:pt x="206" y="675"/>
                    <a:pt x="168" y="637"/>
                    <a:pt x="168" y="590"/>
                  </a:cubicBezTo>
                  <a:lnTo>
                    <a:pt x="168" y="590"/>
                  </a:lnTo>
                  <a:cubicBezTo>
                    <a:pt x="168" y="544"/>
                    <a:pt x="206" y="506"/>
                    <a:pt x="253" y="506"/>
                  </a:cubicBezTo>
                  <a:lnTo>
                    <a:pt x="253" y="506"/>
                  </a:lnTo>
                  <a:cubicBezTo>
                    <a:pt x="299" y="506"/>
                    <a:pt x="337" y="544"/>
                    <a:pt x="337" y="590"/>
                  </a:cubicBezTo>
                  <a:lnTo>
                    <a:pt x="337" y="590"/>
                  </a:lnTo>
                  <a:cubicBezTo>
                    <a:pt x="337" y="637"/>
                    <a:pt x="299" y="675"/>
                    <a:pt x="253" y="675"/>
                  </a:cubicBezTo>
                  <a:moveTo>
                    <a:pt x="843" y="1181"/>
                  </a:moveTo>
                  <a:cubicBezTo>
                    <a:pt x="657" y="1181"/>
                    <a:pt x="506" y="1030"/>
                    <a:pt x="506" y="843"/>
                  </a:cubicBezTo>
                  <a:lnTo>
                    <a:pt x="506" y="843"/>
                  </a:lnTo>
                  <a:cubicBezTo>
                    <a:pt x="506" y="657"/>
                    <a:pt x="657" y="506"/>
                    <a:pt x="843" y="506"/>
                  </a:cubicBezTo>
                  <a:lnTo>
                    <a:pt x="843" y="506"/>
                  </a:lnTo>
                  <a:cubicBezTo>
                    <a:pt x="1030" y="506"/>
                    <a:pt x="1181" y="657"/>
                    <a:pt x="1181" y="843"/>
                  </a:cubicBezTo>
                  <a:lnTo>
                    <a:pt x="1181" y="843"/>
                  </a:lnTo>
                  <a:cubicBezTo>
                    <a:pt x="1181" y="1030"/>
                    <a:pt x="1030" y="1181"/>
                    <a:pt x="843" y="118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520331" y="351394"/>
              <a:ext cx="843914" cy="860107"/>
            </a:xfrm>
            <a:custGeom>
              <a:rect l="0" t="0" r="0" b="0"/>
              <a:pathLst>
                <a:path w="1328" h="1354">
                  <a:moveTo>
                    <a:pt x="1270" y="569"/>
                  </a:moveTo>
                  <a:cubicBezTo>
                    <a:pt x="1309" y="588"/>
                    <a:pt x="1328" y="628"/>
                    <a:pt x="1328" y="667"/>
                  </a:cubicBezTo>
                  <a:lnTo>
                    <a:pt x="1328" y="667"/>
                  </a:lnTo>
                  <a:cubicBezTo>
                    <a:pt x="1328" y="1236"/>
                    <a:pt x="1328" y="1236"/>
                    <a:pt x="1328" y="1236"/>
                  </a:cubicBezTo>
                  <a:lnTo>
                    <a:pt x="1328" y="1236"/>
                  </a:lnTo>
                  <a:cubicBezTo>
                    <a:pt x="1328" y="1295"/>
                    <a:pt x="1270" y="1354"/>
                    <a:pt x="1192" y="1354"/>
                  </a:cubicBezTo>
                  <a:lnTo>
                    <a:pt x="1192" y="1354"/>
                  </a:lnTo>
                  <a:cubicBezTo>
                    <a:pt x="136" y="1354"/>
                    <a:pt x="136" y="1354"/>
                    <a:pt x="136" y="1354"/>
                  </a:cubicBezTo>
                  <a:lnTo>
                    <a:pt x="136" y="1354"/>
                  </a:lnTo>
                  <a:cubicBezTo>
                    <a:pt x="58" y="1354"/>
                    <a:pt x="0" y="1295"/>
                    <a:pt x="0" y="1236"/>
                  </a:cubicBezTo>
                  <a:lnTo>
                    <a:pt x="0" y="1236"/>
                  </a:lnTo>
                  <a:cubicBezTo>
                    <a:pt x="0" y="667"/>
                    <a:pt x="0" y="667"/>
                    <a:pt x="0" y="667"/>
                  </a:cubicBezTo>
                  <a:lnTo>
                    <a:pt x="0" y="667"/>
                  </a:lnTo>
                  <a:cubicBezTo>
                    <a:pt x="0" y="647"/>
                    <a:pt x="19" y="608"/>
                    <a:pt x="39" y="588"/>
                  </a:cubicBezTo>
                  <a:lnTo>
                    <a:pt x="39" y="588"/>
                  </a:lnTo>
                  <a:cubicBezTo>
                    <a:pt x="39" y="588"/>
                    <a:pt x="39" y="588"/>
                    <a:pt x="39" y="588"/>
                  </a:cubicBezTo>
                  <a:lnTo>
                    <a:pt x="39" y="588"/>
                  </a:lnTo>
                  <a:cubicBezTo>
                    <a:pt x="39" y="588"/>
                    <a:pt x="39" y="588"/>
                    <a:pt x="39" y="588"/>
                  </a:cubicBezTo>
                  <a:lnTo>
                    <a:pt x="39" y="588"/>
                  </a:lnTo>
                  <a:cubicBezTo>
                    <a:pt x="39" y="569"/>
                    <a:pt x="39" y="569"/>
                    <a:pt x="39" y="569"/>
                  </a:cubicBezTo>
                  <a:lnTo>
                    <a:pt x="39" y="569"/>
                  </a:lnTo>
                  <a:cubicBezTo>
                    <a:pt x="586" y="39"/>
                    <a:pt x="586" y="39"/>
                    <a:pt x="586" y="39"/>
                  </a:cubicBezTo>
                  <a:lnTo>
                    <a:pt x="586" y="39"/>
                  </a:lnTo>
                  <a:cubicBezTo>
                    <a:pt x="644" y="0"/>
                    <a:pt x="684" y="0"/>
                    <a:pt x="742" y="39"/>
                  </a:cubicBezTo>
                  <a:lnTo>
                    <a:pt x="742" y="39"/>
                  </a:lnTo>
                  <a:cubicBezTo>
                    <a:pt x="1270" y="569"/>
                    <a:pt x="1270" y="569"/>
                    <a:pt x="1270" y="569"/>
                  </a:cubicBezTo>
                  <a:moveTo>
                    <a:pt x="234" y="431"/>
                  </a:moveTo>
                  <a:cubicBezTo>
                    <a:pt x="234" y="765"/>
                    <a:pt x="234" y="765"/>
                    <a:pt x="234" y="765"/>
                  </a:cubicBezTo>
                  <a:lnTo>
                    <a:pt x="234" y="765"/>
                  </a:lnTo>
                  <a:cubicBezTo>
                    <a:pt x="664" y="1099"/>
                    <a:pt x="664" y="1099"/>
                    <a:pt x="664" y="1099"/>
                  </a:cubicBezTo>
                  <a:lnTo>
                    <a:pt x="664" y="1099"/>
                  </a:lnTo>
                  <a:cubicBezTo>
                    <a:pt x="1074" y="785"/>
                    <a:pt x="1074" y="785"/>
                    <a:pt x="1074" y="785"/>
                  </a:cubicBezTo>
                  <a:lnTo>
                    <a:pt x="1074" y="785"/>
                  </a:lnTo>
                  <a:cubicBezTo>
                    <a:pt x="1074" y="431"/>
                    <a:pt x="1074" y="431"/>
                    <a:pt x="1074" y="431"/>
                  </a:cubicBezTo>
                  <a:lnTo>
                    <a:pt x="1074" y="431"/>
                  </a:lnTo>
                  <a:cubicBezTo>
                    <a:pt x="234" y="431"/>
                    <a:pt x="234" y="431"/>
                    <a:pt x="234" y="431"/>
                  </a:cubicBezTo>
                  <a:moveTo>
                    <a:pt x="371" y="510"/>
                  </a:moveTo>
                  <a:cubicBezTo>
                    <a:pt x="371" y="569"/>
                    <a:pt x="371" y="569"/>
                    <a:pt x="371" y="569"/>
                  </a:cubicBezTo>
                  <a:lnTo>
                    <a:pt x="371" y="569"/>
                  </a:lnTo>
                  <a:cubicBezTo>
                    <a:pt x="938" y="569"/>
                    <a:pt x="938" y="569"/>
                    <a:pt x="938" y="569"/>
                  </a:cubicBezTo>
                  <a:lnTo>
                    <a:pt x="938" y="569"/>
                  </a:lnTo>
                  <a:cubicBezTo>
                    <a:pt x="938" y="510"/>
                    <a:pt x="938" y="510"/>
                    <a:pt x="938" y="510"/>
                  </a:cubicBezTo>
                  <a:lnTo>
                    <a:pt x="938" y="510"/>
                  </a:lnTo>
                  <a:cubicBezTo>
                    <a:pt x="371" y="510"/>
                    <a:pt x="371" y="510"/>
                    <a:pt x="371" y="510"/>
                  </a:cubicBezTo>
                  <a:moveTo>
                    <a:pt x="371" y="745"/>
                  </a:moveTo>
                  <a:cubicBezTo>
                    <a:pt x="371" y="804"/>
                    <a:pt x="371" y="804"/>
                    <a:pt x="371" y="804"/>
                  </a:cubicBezTo>
                  <a:lnTo>
                    <a:pt x="371" y="804"/>
                  </a:lnTo>
                  <a:cubicBezTo>
                    <a:pt x="938" y="804"/>
                    <a:pt x="938" y="804"/>
                    <a:pt x="938" y="804"/>
                  </a:cubicBezTo>
                  <a:lnTo>
                    <a:pt x="938" y="804"/>
                  </a:lnTo>
                  <a:cubicBezTo>
                    <a:pt x="938" y="745"/>
                    <a:pt x="938" y="745"/>
                    <a:pt x="938" y="745"/>
                  </a:cubicBezTo>
                  <a:lnTo>
                    <a:pt x="938" y="745"/>
                  </a:lnTo>
                  <a:cubicBezTo>
                    <a:pt x="371" y="745"/>
                    <a:pt x="371" y="745"/>
                    <a:pt x="371" y="745"/>
                  </a:cubicBezTo>
                  <a:moveTo>
                    <a:pt x="371" y="628"/>
                  </a:moveTo>
                  <a:cubicBezTo>
                    <a:pt x="371" y="687"/>
                    <a:pt x="371" y="687"/>
                    <a:pt x="371" y="687"/>
                  </a:cubicBezTo>
                  <a:lnTo>
                    <a:pt x="371" y="687"/>
                  </a:lnTo>
                  <a:cubicBezTo>
                    <a:pt x="938" y="687"/>
                    <a:pt x="938" y="687"/>
                    <a:pt x="938" y="687"/>
                  </a:cubicBezTo>
                  <a:lnTo>
                    <a:pt x="938" y="687"/>
                  </a:lnTo>
                  <a:cubicBezTo>
                    <a:pt x="938" y="628"/>
                    <a:pt x="938" y="628"/>
                    <a:pt x="938" y="628"/>
                  </a:cubicBezTo>
                  <a:lnTo>
                    <a:pt x="938" y="628"/>
                  </a:lnTo>
                  <a:cubicBezTo>
                    <a:pt x="371" y="628"/>
                    <a:pt x="371" y="628"/>
                    <a:pt x="371" y="628"/>
                  </a:cubicBezTo>
                  <a:moveTo>
                    <a:pt x="156" y="1275"/>
                  </a:moveTo>
                  <a:cubicBezTo>
                    <a:pt x="410" y="1020"/>
                    <a:pt x="410" y="1020"/>
                    <a:pt x="410" y="1020"/>
                  </a:cubicBezTo>
                  <a:lnTo>
                    <a:pt x="410" y="1020"/>
                  </a:lnTo>
                  <a:cubicBezTo>
                    <a:pt x="429" y="1020"/>
                    <a:pt x="429" y="1001"/>
                    <a:pt x="410" y="981"/>
                  </a:cubicBezTo>
                  <a:lnTo>
                    <a:pt x="410" y="981"/>
                  </a:lnTo>
                  <a:cubicBezTo>
                    <a:pt x="410" y="961"/>
                    <a:pt x="390" y="961"/>
                    <a:pt x="371" y="981"/>
                  </a:cubicBezTo>
                  <a:lnTo>
                    <a:pt x="371" y="981"/>
                  </a:lnTo>
                  <a:cubicBezTo>
                    <a:pt x="117" y="1236"/>
                    <a:pt x="117" y="1236"/>
                    <a:pt x="117" y="1236"/>
                  </a:cubicBezTo>
                  <a:lnTo>
                    <a:pt x="117" y="1236"/>
                  </a:lnTo>
                  <a:cubicBezTo>
                    <a:pt x="97" y="1256"/>
                    <a:pt x="97" y="1256"/>
                    <a:pt x="117" y="1275"/>
                  </a:cubicBezTo>
                  <a:lnTo>
                    <a:pt x="117" y="1275"/>
                  </a:lnTo>
                  <a:cubicBezTo>
                    <a:pt x="117" y="1295"/>
                    <a:pt x="136" y="1295"/>
                    <a:pt x="156" y="1275"/>
                  </a:cubicBezTo>
                  <a:moveTo>
                    <a:pt x="1231" y="1236"/>
                  </a:moveTo>
                  <a:cubicBezTo>
                    <a:pt x="977" y="981"/>
                    <a:pt x="977" y="981"/>
                    <a:pt x="977" y="981"/>
                  </a:cubicBezTo>
                  <a:lnTo>
                    <a:pt x="977" y="981"/>
                  </a:lnTo>
                  <a:cubicBezTo>
                    <a:pt x="957" y="961"/>
                    <a:pt x="938" y="961"/>
                    <a:pt x="938" y="981"/>
                  </a:cubicBezTo>
                  <a:lnTo>
                    <a:pt x="938" y="981"/>
                  </a:lnTo>
                  <a:cubicBezTo>
                    <a:pt x="918" y="1001"/>
                    <a:pt x="918" y="1020"/>
                    <a:pt x="938" y="1020"/>
                  </a:cubicBezTo>
                  <a:lnTo>
                    <a:pt x="938" y="1020"/>
                  </a:lnTo>
                  <a:cubicBezTo>
                    <a:pt x="1192" y="1275"/>
                    <a:pt x="1192" y="1275"/>
                    <a:pt x="1192" y="1275"/>
                  </a:cubicBezTo>
                  <a:lnTo>
                    <a:pt x="1192" y="1275"/>
                  </a:lnTo>
                  <a:cubicBezTo>
                    <a:pt x="1211" y="1295"/>
                    <a:pt x="1231" y="1295"/>
                    <a:pt x="1250" y="1275"/>
                  </a:cubicBezTo>
                  <a:lnTo>
                    <a:pt x="1250" y="1275"/>
                  </a:lnTo>
                  <a:cubicBezTo>
                    <a:pt x="1250" y="1256"/>
                    <a:pt x="1250" y="1256"/>
                    <a:pt x="1231" y="123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8" name="textbox 318"/>
          <p:cNvSpPr/>
          <p:nvPr/>
        </p:nvSpPr>
        <p:spPr>
          <a:xfrm>
            <a:off x="442263" y="318468"/>
            <a:ext cx="4980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学术交流计划</a:t>
            </a:r>
            <a:endParaRPr lang="Microsoft YaHei" altLang="Microsoft YaHei" sz="3000"/>
          </a:p>
        </p:txBody>
      </p:sp>
      <p:grpSp>
        <p:nvGrpSpPr>
          <p:cNvPr id="82" name="group 8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https://d.book118.com/238115077065006045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2024-09-26T00:51:31.479</cp:lastPrinted>
  <dcterms:created xsi:type="dcterms:W3CDTF">2024-09-25T16:51:31Z</dcterms:created>
  <dcterms:modified xsi:type="dcterms:W3CDTF">2024-09-25T16:51:33Z</dcterms:modified>
</cp:coreProperties>
</file>