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077797C-7822-4B72-AE3C-466A4467A40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AF7307-9DA0-4A1B-9105-C9EBD2F59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733A9-9F21-4584-8BB2-59A8879FB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CF8786-CA61-449E-A431-A436035B0D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D00536-9F46-449A-AEDD-C12C0D77B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EFD4A9-2DF4-4AD7-BDED-BACD70D9FE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F0F8A1-B22D-483C-9DEB-9E203706E1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5A836B-9FCD-41B3-B772-C388B4B14D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C92BD7-BC74-4CCB-AF89-A607E7D41C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FD91AF-4566-4894-99E6-8579BA410E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D4E5B-1D60-4179-A62A-A7233DD98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7196BC-F119-4630-B970-3704FDB4D6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373935D-ECE8-461F-8802-AA9E0F34E57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003C10B-AB7F-4745-A5CB-6589AF70282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2201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优化课堂体验学生态度至关重要</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理解学生需求</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促进积极学习态度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创新课堂体验</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实践课堂管理技巧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社交媒体与课堂互动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营造积极的学习环境</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理解学生需求</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了解学生的后台故事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每个学生都有自己的背景和故事。了解学生的家庭、兴趣爱好和学习动机是优化课堂体验的关键。倾听学生的心声，理解他们的需求，能够帮助教师更好地引导学生学习。</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设置符合学生需求的学习目标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明确方向</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设定具体、可衡量的学习目标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确保学习目标符合学生兴趣和能力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帮助学生明确目标，增强学习动力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提供个性化的学习体验</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差异化教学</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采用不同的教学方法，满足不同学生的学习风格</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优质教育环境</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创造有利于学生发展的学习环境</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学生参与</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鼓励学生参与决策过程，提供自主选择的机会</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鼓励学生参与实践、探究，培养他们的学习兴趣</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实践活动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探究性学习</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建立积极向上的学习氛围，激发学生的学习热情</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正面评价</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激发热情</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培养学生的学习兴趣</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利用多媒体、互动游戏等方式吸引学生注意力</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多媒体资源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互动游戏</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优化课堂体验学生态度至关重要</a:t>
            </a:r>
            <a:endParaRPr lang="en-US" sz="3500" b="0" strike="noStrike" spc="-1">
              <a:solidFill>
                <a:srgbClr val="000000"/>
              </a:solidFill>
              <a:latin typeface="Arial"/>
            </a:endParaRPr>
          </a:p>
        </p:txBody>
      </p:sp>
      <p:sp>
        <p:nvSpPr>
          <p:cNvPr id="11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为了提升学生的学习体验和积极态度，教师需要理解学生的需求，设定符合学生兴趣的学习目标，提供个性化的学习体验，培养学生的学习兴趣。只有在关注学生的需求的基础上，课堂体验才能得到有效优化。</a:t>
            </a:r>
            <a:endParaRPr lang="en-US" sz="2500" b="0" strike="noStrike" spc="-1">
              <a:solidFill>
                <a:srgbClr val="000000"/>
              </a:solidFill>
              <a:latin typeface="Arial"/>
            </a:endParaRPr>
          </a:p>
        </p:txBody>
      </p:sp>
      <p:sp>
        <p:nvSpPr>
          <p:cNvPr id="11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结语</a:t>
            </a:r>
            <a:endParaRPr lang="en-US" sz="3600" b="0" strike="noStrike" spc="-1">
              <a:solidFill>
                <a:schemeClr val="dk1"/>
              </a:solidFill>
              <a:latin typeface="Arial"/>
            </a:endParaRPr>
          </a:p>
        </p:txBody>
      </p:sp>
      <p:sp>
        <p:nvSpPr>
          <p:cNvPr id="12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关注学生</a:t>
            </a:r>
            <a:endParaRPr lang="en-US" sz="1500" b="0" strike="noStrike" spc="-1">
              <a:solidFill>
                <a:srgbClr val="000000"/>
              </a:solidFill>
              <a:latin typeface="Arial"/>
            </a:endParaRPr>
          </a:p>
        </p:txBody>
      </p:sp>
      <p:sp>
        <p:nvSpPr>
          <p:cNvPr id="12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重视学生需求</a:t>
            </a:r>
            <a:endParaRPr lang="en-US" sz="2200" b="0" strike="noStrike" spc="-1">
              <a:solidFill>
                <a:srgbClr val="000000"/>
              </a:solidFill>
              <a:latin typeface="Arial"/>
            </a:endParaRPr>
          </a:p>
        </p:txBody>
      </p:sp>
      <p:sp>
        <p:nvSpPr>
          <p:cNvPr id="12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促进学生发展</a:t>
            </a:r>
            <a:endParaRPr lang="en-US" sz="1500" b="0" strike="noStrike" spc="-1">
              <a:solidFill>
                <a:srgbClr val="000000"/>
              </a:solidFill>
              <a:latin typeface="Arial"/>
            </a:endParaRPr>
          </a:p>
        </p:txBody>
      </p:sp>
      <p:sp>
        <p:nvSpPr>
          <p:cNvPr id="12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积极营造学习环境</a:t>
            </a:r>
            <a:endParaRPr lang="en-US" sz="2200" b="0" strike="noStrike" spc="-1">
              <a:solidFill>
                <a:srgbClr val="000000"/>
              </a:solidFill>
              <a:latin typeface="Arial"/>
            </a:endParaRPr>
          </a:p>
        </p:txBody>
      </p:sp>
      <p:sp>
        <p:nvSpPr>
          <p:cNvPr id="12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提高教育质量</a:t>
            </a:r>
            <a:endParaRPr lang="en-US" sz="1500" b="0" strike="noStrike" spc="-1">
              <a:solidFill>
                <a:srgbClr val="000000"/>
              </a:solidFill>
              <a:latin typeface="Arial"/>
            </a:endParaRPr>
          </a:p>
        </p:txBody>
      </p:sp>
      <p:sp>
        <p:nvSpPr>
          <p:cNvPr id="12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持续优化课堂体验</a:t>
            </a:r>
            <a:endParaRPr lang="en-US" sz="2200" b="0" strike="noStrike" spc="-1">
              <a:solidFill>
                <a:srgbClr val="000000"/>
              </a:solidFill>
              <a:latin typeface="Arial"/>
            </a:endParaRPr>
          </a:p>
        </p:txBody>
      </p:sp>
      <p:sp>
        <p:nvSpPr>
          <p:cNvPr id="12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促进积极学习态度</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建立良好的师生关系</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课堂中，建立良好的师生关系至关重要。营造平等、尊重的交流氛围可以帮助学生更好地融入学习氛围。同时，关心学生的情感需求，建立信任关系，鼓励学生表达自己的想法和意见，将有助于激发学生的学习潜力。</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鼓励学生自主学习</a:t>
            </a:r>
            <a:endParaRPr lang="en-US" sz="3600" b="0" strike="noStrike" spc="-1">
              <a:solidFill>
                <a:schemeClr val="dk1"/>
              </a:solidFill>
              <a:latin typeface="Arial"/>
            </a:endParaRPr>
          </a:p>
        </p:txBody>
      </p:sp>
      <p:sp>
        <p:nvSpPr>
          <p:cNvPr id="13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培养学生的自我学习能力</a:t>
            </a:r>
            <a:endParaRPr lang="en-US" sz="1500" b="0" strike="noStrike" spc="-1">
              <a:solidFill>
                <a:srgbClr val="000000"/>
              </a:solidFill>
              <a:latin typeface="Arial"/>
            </a:endParaRPr>
          </a:p>
        </p:txBody>
      </p:sp>
      <p:sp>
        <p:nvSpPr>
          <p:cNvPr id="13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提倡自主学习</a:t>
            </a:r>
            <a:endParaRPr lang="en-US" sz="2200" b="0" strike="noStrike" spc="-1">
              <a:solidFill>
                <a:srgbClr val="000000"/>
              </a:solidFill>
              <a:latin typeface="Arial"/>
            </a:endParaRPr>
          </a:p>
        </p:txBody>
      </p:sp>
      <p:sp>
        <p:nvSpPr>
          <p:cNvPr id="13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鼓励他们独立思考</a:t>
            </a:r>
            <a:endParaRPr lang="en-US" sz="1500" b="0" strike="noStrike" spc="-1">
              <a:solidFill>
                <a:srgbClr val="000000"/>
              </a:solidFill>
              <a:latin typeface="Arial"/>
            </a:endParaRPr>
          </a:p>
        </p:txBody>
      </p:sp>
      <p:sp>
        <p:nvSpPr>
          <p:cNvPr id="14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培养学生解决问题的能力</a:t>
            </a:r>
            <a:endParaRPr lang="en-US" sz="2200" b="0" strike="noStrike" spc="-1">
              <a:solidFill>
                <a:srgbClr val="000000"/>
              </a:solidFill>
              <a:latin typeface="Arial"/>
            </a:endParaRPr>
          </a:p>
        </p:txBody>
      </p:sp>
      <p:sp>
        <p:nvSpPr>
          <p:cNvPr id="14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增强他们的探索欲望</a:t>
            </a:r>
            <a:endParaRPr lang="en-US" sz="1500" b="0" strike="noStrike" spc="-1">
              <a:solidFill>
                <a:srgbClr val="000000"/>
              </a:solidFill>
              <a:latin typeface="Arial"/>
            </a:endParaRPr>
          </a:p>
        </p:txBody>
      </p:sp>
      <p:sp>
        <p:nvSpPr>
          <p:cNvPr id="14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激发学生的好奇心</a:t>
            </a:r>
            <a:endParaRPr lang="en-US" sz="2200" b="0" strike="noStrike" spc="-1">
              <a:solidFill>
                <a:srgbClr val="000000"/>
              </a:solidFill>
              <a:latin typeface="Arial"/>
            </a:endParaRPr>
          </a:p>
        </p:txBody>
      </p:sp>
      <p:sp>
        <p:nvSpPr>
          <p:cNvPr id="14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肯定学生的努力和成就</a:t>
            </a:r>
            <a:endParaRPr lang="en-US" sz="3600" b="0" strike="noStrike" spc="-1">
              <a:solidFill>
                <a:schemeClr val="dk1"/>
              </a:solidFill>
              <a:latin typeface="Arial"/>
            </a:endParaRPr>
          </a:p>
        </p:txBody>
      </p:sp>
      <p:sp>
        <p:nvSpPr>
          <p:cNvPr id="14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帮助学生认识到自身的优点和努力</a:t>
            </a:r>
            <a:endParaRPr lang="en-US" sz="2000" b="0" strike="noStrike" spc="-1">
              <a:solidFill>
                <a:srgbClr val="000000"/>
              </a:solidFill>
              <a:latin typeface="Arial"/>
            </a:endParaRPr>
          </a:p>
        </p:txBody>
      </p:sp>
      <p:sp>
        <p:nvSpPr>
          <p:cNvPr id="14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及时给予积极的反馈</a:t>
            </a:r>
            <a:endParaRPr lang="en-US" sz="3000" b="0" strike="noStrike" spc="-1">
              <a:solidFill>
                <a:srgbClr val="000000"/>
              </a:solidFill>
              <a:latin typeface="Arial"/>
            </a:endParaRPr>
          </a:p>
        </p:txBody>
      </p:sp>
      <p:sp>
        <p:nvSpPr>
          <p:cNvPr id="14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鼓励学生不断提升自身能力</a:t>
            </a:r>
            <a:endParaRPr lang="en-US" sz="2000" b="0" strike="noStrike" spc="-1">
              <a:solidFill>
                <a:srgbClr val="000000"/>
              </a:solidFill>
              <a:latin typeface="Arial"/>
            </a:endParaRPr>
          </a:p>
        </p:txBody>
      </p:sp>
      <p:sp>
        <p:nvSpPr>
          <p:cNvPr id="15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激励学生奋发向上</a:t>
            </a:r>
            <a:endParaRPr lang="en-US" sz="3000" b="0" strike="noStrike" spc="-1">
              <a:solidFill>
                <a:srgbClr val="000000"/>
              </a:solidFill>
              <a:latin typeface="Arial"/>
            </a:endParaRPr>
          </a:p>
        </p:txBody>
      </p:sp>
      <p:sp>
        <p:nvSpPr>
          <p:cNvPr id="15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相信自己的能力</a:t>
            </a:r>
            <a:endParaRPr lang="en-US" sz="2000" b="0" strike="noStrike" spc="-1">
              <a:solidFill>
                <a:srgbClr val="000000"/>
              </a:solidFill>
              <a:latin typeface="Arial"/>
            </a:endParaRPr>
          </a:p>
        </p:txBody>
      </p:sp>
      <p:sp>
        <p:nvSpPr>
          <p:cNvPr id="15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鼓励学生树立自信心</a:t>
            </a:r>
            <a:endParaRPr lang="en-US" sz="3000" b="0" strike="noStrike" spc="-1">
              <a:solidFill>
                <a:srgbClr val="000000"/>
              </a:solidFill>
              <a:latin typeface="Arial"/>
            </a:endParaRPr>
          </a:p>
        </p:txBody>
      </p:sp>
      <p:sp>
        <p:nvSpPr>
          <p:cNvPr id="15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倡导互相尊重、合作共赢</a:t>
            </a:r>
            <a:endParaRPr lang="en-US" sz="2200" b="0" strike="noStrike" spc="-1">
              <a:solidFill>
                <a:srgbClr val="000000"/>
              </a:solidFill>
              <a:latin typeface="Arial"/>
            </a:endParaRPr>
          </a:p>
        </p:txBody>
      </p:sp>
      <p:sp>
        <p:nvSpPr>
          <p:cNvPr id="15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培养学生合作意识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鼓励学生互相支持</a:t>
            </a:r>
            <a:endParaRPr lang="en-US" sz="1500" b="0" strike="noStrike" spc="-1">
              <a:solidFill>
                <a:srgbClr val="000000"/>
              </a:solidFill>
              <a:latin typeface="Arial"/>
            </a:endParaRPr>
          </a:p>
        </p:txBody>
      </p:sp>
      <p:sp>
        <p:nvSpPr>
          <p:cNvPr id="15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培养团队协作能力</a:t>
            </a:r>
            <a:endParaRPr lang="en-US" sz="2200" b="0" strike="noStrike" spc="-1">
              <a:solidFill>
                <a:srgbClr val="000000"/>
              </a:solidFill>
              <a:latin typeface="Arial"/>
            </a:endParaRPr>
          </a:p>
        </p:txBody>
      </p:sp>
      <p:sp>
        <p:nvSpPr>
          <p:cNvPr id="16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锻炼学生的团队合作技巧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提高学生的沟通效率</a:t>
            </a:r>
            <a:endParaRPr lang="en-US" sz="1500" b="0" strike="noStrike" spc="-1">
              <a:solidFill>
                <a:srgbClr val="000000"/>
              </a:solidFill>
              <a:latin typeface="Arial"/>
            </a:endParaRPr>
          </a:p>
        </p:txBody>
      </p:sp>
      <p:sp>
        <p:nvSpPr>
          <p:cNvPr id="16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建立社会责任感</a:t>
            </a:r>
            <a:endParaRPr lang="en-US" sz="2200" b="0" strike="noStrike" spc="-1">
              <a:solidFill>
                <a:srgbClr val="000000"/>
              </a:solidFill>
              <a:latin typeface="Arial"/>
            </a:endParaRPr>
          </a:p>
        </p:txBody>
      </p:sp>
      <p:sp>
        <p:nvSpPr>
          <p:cNvPr id="16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激励学生关爱他人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培养学生责任感</a:t>
            </a:r>
            <a:endParaRPr lang="en-US" sz="1500" b="0" strike="noStrike" spc="-1">
              <a:solidFill>
                <a:srgbClr val="000000"/>
              </a:solidFill>
              <a:latin typeface="Arial"/>
            </a:endParaRPr>
          </a:p>
        </p:txBody>
      </p:sp>
      <p:sp>
        <p:nvSpPr>
          <p:cNvPr id="16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培养学生的团队合作精神</a:t>
            </a:r>
            <a:endParaRPr lang="en-US" sz="3600" b="0" strike="noStrike" spc="-1">
              <a:solidFill>
                <a:schemeClr val="dk1"/>
              </a:solidFill>
              <a:latin typeface="Arial"/>
            </a:endParaRPr>
          </a:p>
        </p:txBody>
      </p:sp>
      <p:sp>
        <p:nvSpPr>
          <p:cNvPr id="16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组织合作学习活动</a:t>
            </a:r>
            <a:endParaRPr lang="en-US" sz="2200" b="0" strike="noStrike" spc="-1">
              <a:solidFill>
                <a:srgbClr val="000000"/>
              </a:solidFill>
              <a:latin typeface="Arial"/>
            </a:endParaRPr>
          </a:p>
        </p:txBody>
      </p:sp>
      <p:sp>
        <p:nvSpPr>
          <p:cNvPr id="16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促进学生相互学习，共同进步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培养团队精神和配合能力</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通过以上策略，可以促进学生的积极学习态度，建立起良好的学习氛围和团队合作精神，帮助学生更好地面对学习和成长的挑战。</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创新课堂体验</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引入新颖的教学方法</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在当今教育领域，借助科技手段如虚拟现实和在线教学等，已成为提升课堂体验的重要途径。同时，创新的教学方式如逆向教学和项目制学习也能有效激发学生的学习兴趣，提升课堂参与度。</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打破传统教学框架</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拓展学生的知识领域</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开展跨学科教学</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引导学生走出课堂，开展实践活动</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打破书本束缚</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培养学生的创新思维和动手能力</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提倡实践探究</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多样化的学习资源</a:t>
            </a:r>
            <a:endParaRPr lang="en-US" sz="2200" b="0" strike="noStrike" spc="-1">
              <a:solidFill>
                <a:srgbClr val="000000"/>
              </a:solidFill>
              <a:latin typeface="Arial"/>
            </a:endParaRPr>
          </a:p>
        </p:txBody>
      </p:sp>
      <p:sp>
        <p:nvSpPr>
          <p:cNvPr id="18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满足不同学习习惯和兴趣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促进学生的全面发展</a:t>
            </a:r>
            <a:endParaRPr lang="en-US" sz="1500" b="0" strike="noStrike" spc="-1">
              <a:solidFill>
                <a:srgbClr val="000000"/>
              </a:solidFill>
              <a:latin typeface="Arial"/>
            </a:endParaRPr>
          </a:p>
        </p:txBody>
      </p:sp>
      <p:sp>
        <p:nvSpPr>
          <p:cNvPr id="18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鼓励学生探索创新</a:t>
            </a:r>
            <a:endParaRPr lang="en-US" sz="2200" b="0" strike="noStrike" spc="-1">
              <a:solidFill>
                <a:srgbClr val="000000"/>
              </a:solidFill>
              <a:latin typeface="Arial"/>
            </a:endParaRPr>
          </a:p>
        </p:txBody>
      </p:sp>
      <p:sp>
        <p:nvSpPr>
          <p:cNvPr id="19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培养多元化思维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拓展学习领域</a:t>
            </a:r>
            <a:endParaRPr lang="en-US" sz="1500" b="0" strike="noStrike" spc="-1">
              <a:solidFill>
                <a:srgbClr val="000000"/>
              </a:solidFill>
              <a:latin typeface="Arial"/>
            </a:endParaRPr>
          </a:p>
        </p:txBody>
      </p:sp>
      <p:sp>
        <p:nvSpPr>
          <p:cNvPr id="19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创造多元化的学习环境</a:t>
            </a:r>
            <a:endParaRPr lang="en-US" sz="3600" b="0" strike="noStrike" spc="-1">
              <a:solidFill>
                <a:schemeClr val="dk1"/>
              </a:solidFill>
              <a:latin typeface="Arial"/>
            </a:endParaRPr>
          </a:p>
        </p:txBody>
      </p:sp>
      <p:sp>
        <p:nvSpPr>
          <p:cNvPr id="19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富有创意的学习场景</a:t>
            </a:r>
            <a:endParaRPr lang="en-US" sz="2200" b="0" strike="noStrike" spc="-1">
              <a:solidFill>
                <a:srgbClr val="000000"/>
              </a:solidFill>
              <a:latin typeface="Arial"/>
            </a:endParaRPr>
          </a:p>
        </p:txBody>
      </p:sp>
      <p:sp>
        <p:nvSpPr>
          <p:cNvPr id="19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激发学生的创造力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提高学习的趣味性</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https://d.book118.com/238122012010006050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优化课堂体验学生态度至关重要</vt:lpstr>
      <vt:lpstr>目录</vt:lpstr>
      <vt:lpstr>第1章 理解学生需求</vt:lpstr>
      <vt:lpstr> </vt:lpstr>
      <vt:lpstr>设置符合学生需求的学习目标</vt:lpstr>
      <vt:lpstr>提供个性化的学习体验</vt:lpstr>
      <vt:lpstr>培养学生的学习兴趣</vt:lpstr>
      <vt:lpstr> </vt:lpstr>
      <vt:lpstr>结语</vt:lpstr>
      <vt:lpstr>第2章 促进积极学习态度</vt:lpstr>
      <vt:lpstr> </vt:lpstr>
      <vt:lpstr>鼓励学生自主学习</vt:lpstr>
      <vt:lpstr>肯定学生的努力和成就</vt:lpstr>
      <vt:lpstr>培养学生的团队合作精神</vt:lpstr>
      <vt:lpstr>总结</vt:lpstr>
      <vt:lpstr>第3章 创新课堂体验</vt:lpstr>
      <vt:lpstr> </vt:lpstr>
      <vt:lpstr>打破传统教学框架</vt:lpstr>
      <vt:lpstr>创造多元化的学习环境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2024-09-29T14:32:09.542</cp:lastPrinted>
  <dcterms:created xsi:type="dcterms:W3CDTF">2024-09-29T06:32:09Z</dcterms:created>
  <dcterms:modified xsi:type="dcterms:W3CDTF">2024-09-29T06:32:11Z</dcterms:modified>
</cp:coreProperties>
</file>