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9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5F2F1-7022-4157-8CA0-094C2AC38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00F13-BAC6-4AF6-B256-94F9E55AB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765DD-3AC7-48CE-890F-93CA6DB74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DFD1A-F249-4324-BFFF-8C0316747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740CB0-1A8A-4E11-9237-6289D2C3D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1922F5-44CE-4357-A5AD-B25416C3D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932F28-56B2-4703-A394-2B5C0FB40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BCC1A-2161-4775-95B9-4F4BAF820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AAB95-80D6-4878-AA17-D180991B7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74233-6938-4F61-9464-92673E113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866BC-E8E4-45CE-B7AC-CA0BABE63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dpi="0"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90600" y="3163888"/>
            <a:ext cx="7772400" cy="493712"/>
          </a:xfrm>
        </p:spPr>
        <p:txBody>
          <a:bodyPr>
            <a:spAutoFit/>
          </a:bodyPr>
          <a:lstStyle>
            <a:lvl1pPr>
              <a:defRPr b="1"/>
            </a:lvl1pPr>
          </a:lstStyle>
          <a:p>
            <a:pPr lvl="0"/>
            <a:r>
              <a:rPr lang="en-GB" altLang="zh-CN" noProof="0" smtClean="0"/>
              <a:t>Click to edit Master title style</a:t>
            </a:r>
          </a:p>
        </p:txBody>
      </p:sp>
    </p:spTree>
  </p:cSld>
  <p:clrMapOvr>
    <a:masterClrMapping/>
  </p:clrMapOvr>
  <p:transition spd="slow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 spd="slow"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 spd="slow"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743075"/>
            <a:ext cx="3852863" cy="45672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91063" y="1743075"/>
            <a:ext cx="3854450" cy="45672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 spd="slow"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 spd="slow"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 spd="slow"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 spd="slow"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 spd="slow"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 spd="slow"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81775" y="271463"/>
            <a:ext cx="1963738" cy="603885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271463"/>
            <a:ext cx="5743575" cy="603885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 spd="slow"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chart" preserve="1">
  <p:cSld name="标题和图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271463"/>
            <a:ext cx="77724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表占位符 2"/>
          <p:cNvSpPr>
            <a:spLocks noGrp="1"/>
          </p:cNvSpPr>
          <p:nvPr>
            <p:ph type="chart" idx="1"/>
          </p:nvPr>
        </p:nvSpPr>
        <p:spPr>
          <a:xfrm>
            <a:off x="685800" y="1743075"/>
            <a:ext cx="7859713" cy="4567238"/>
          </a:xfrm>
        </p:spPr>
        <p:txBody>
          <a:bodyPr/>
          <a:lstStyle/>
          <a:p>
            <a:pPr lvl="0"/>
            <a:endParaRPr lang="zh-CN" altLang="en-US" noProof="0" smtClean="0"/>
          </a:p>
        </p:txBody>
      </p:sp>
    </p:spTree>
  </p:cSld>
  <p:clrMapOvr>
    <a:masterClrMapping/>
  </p:clrMapOvr>
  <p:transition spd="slow"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271463"/>
            <a:ext cx="77724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685800" y="1743075"/>
            <a:ext cx="7859713" cy="4567238"/>
          </a:xfrm>
        </p:spPr>
        <p:txBody>
          <a:bodyPr/>
          <a:lstStyle/>
          <a:p>
            <a:pPr lvl="0"/>
            <a:endParaRPr lang="zh-CN" altLang="en-US" noProof="0" smtClean="0"/>
          </a:p>
        </p:txBody>
      </p:sp>
    </p:spTree>
  </p:cSld>
  <p:clrMapOvr>
    <a:masterClrMapping/>
  </p:clrMapOvr>
  <p:transition spd="slow"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bg>
      <p:bgPr>
        <a:blipFill dpi="0"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506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noProof="0" smtClean="0"/>
              <a:t>单击此处编辑母版标题样式</a:t>
            </a:r>
          </a:p>
        </p:txBody>
      </p:sp>
      <p:sp>
        <p:nvSpPr>
          <p:cNvPr id="149507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pPr lvl="0"/>
            <a:r>
              <a:rPr lang="zh-CN" altLang="en-US" noProof="0" smtClean="0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fld id="{835C59E7-264A-4B88-81C2-9F3F886A515E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71463"/>
            <a:ext cx="77724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zh-CN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743075"/>
            <a:ext cx="7859713" cy="45672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zh-CN" smtClean="0"/>
              <a:t>Click to edit Master text styles</a:t>
            </a:r>
          </a:p>
          <a:p>
            <a:pPr lvl="1"/>
            <a:r>
              <a:rPr lang="en-GB" altLang="zh-CN" smtClean="0"/>
              <a:t>Second level</a:t>
            </a:r>
          </a:p>
          <a:p>
            <a:pPr lvl="2"/>
            <a:r>
              <a:rPr lang="en-GB" altLang="zh-CN" smtClean="0"/>
              <a:t>Third level</a:t>
            </a:r>
          </a:p>
          <a:p>
            <a:pPr lvl="3"/>
            <a:r>
              <a:rPr lang="en-GB" altLang="zh-CN" smtClean="0"/>
              <a:t>Fourth level</a:t>
            </a:r>
          </a:p>
          <a:p>
            <a:pPr lvl="4"/>
            <a:r>
              <a:rPr lang="en-GB" altLang="zh-CN" smtClean="0"/>
              <a:t>Fifth level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0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92" r:id="rId12"/>
    <p:sldLayoutId id="2147483793" r:id="rId13"/>
    <p:sldLayoutId id="2147483794" r:id="rId14"/>
  </p:sldLayoutIdLst>
  <p:transition spd="slow"/>
  <p:timing/>
  <p:txStyles>
    <p:titleStyle>
      <a:lvl1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/>
        </a:defRPr>
      </a:lvl2pPr>
      <a:lvl3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/>
        </a:defRPr>
      </a:lvl3pPr>
      <a:lvl4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/>
        </a:defRPr>
      </a:lvl4pPr>
      <a:lvl5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/>
        </a:defRPr>
      </a:lvl9pPr>
    </p:titleStyle>
    <p:bodyStyle>
      <a:lvl1pPr marL="342900" indent="-342900" algn="l" rtl="0" eaLnBrk="0" fontAlgn="base" hangingPunct="0">
        <a:spcBef>
          <a:spcPct val="0"/>
        </a:spcBef>
        <a:spcAft>
          <a:spcPct val="40000"/>
        </a:spcAft>
        <a:buClr>
          <a:schemeClr val="bg2"/>
        </a:buClr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0"/>
        </a:spcBef>
        <a:spcAft>
          <a:spcPct val="40000"/>
        </a:spcAft>
        <a:buClr>
          <a:schemeClr val="bg2"/>
        </a:buClr>
        <a:buChar char="–"/>
        <a:defRPr sz="20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0"/>
        </a:spcBef>
        <a:spcAft>
          <a:spcPct val="40000"/>
        </a:spcAft>
        <a:buClr>
          <a:schemeClr val="bg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0"/>
        </a:spcBef>
        <a:spcAft>
          <a:spcPct val="40000"/>
        </a:spcAft>
        <a:buClr>
          <a:schemeClr val="bg2"/>
        </a:buClr>
        <a:buChar char="–"/>
        <a:defRPr sz="16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0"/>
        </a:spcBef>
        <a:spcAft>
          <a:spcPct val="40000"/>
        </a:spcAft>
        <a:buClr>
          <a:schemeClr val="bg2"/>
        </a:buClr>
        <a:buChar char="»"/>
        <a:defRPr sz="16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0"/>
        </a:spcBef>
        <a:spcAft>
          <a:spcPct val="40000"/>
        </a:spcAft>
        <a:buClr>
          <a:schemeClr val="bg2"/>
        </a:buClr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0"/>
        </a:spcBef>
        <a:spcAft>
          <a:spcPct val="40000"/>
        </a:spcAft>
        <a:buClr>
          <a:schemeClr val="bg2"/>
        </a:buClr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0"/>
        </a:spcBef>
        <a:spcAft>
          <a:spcPct val="40000"/>
        </a:spcAft>
        <a:buClr>
          <a:schemeClr val="bg2"/>
        </a:buClr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0"/>
        </a:spcBef>
        <a:spcAft>
          <a:spcPct val="40000"/>
        </a:spcAft>
        <a:buClr>
          <a:schemeClr val="bg2"/>
        </a:buClr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2701004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zh-CN" altLang="en-US" sz="5400" b="1" smtClean="0"/>
              <a:t>肝癌诊疗指南的几个问题</a:t>
            </a:r>
            <a:endParaRPr lang="zh-CN" altLang="en-US" sz="5400" b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726130"/>
          </a:xfrm>
        </p:spPr>
        <p:txBody>
          <a:bodyPr>
            <a:normAutofit/>
          </a:bodyPr>
          <a:lstStyle/>
          <a:p>
            <a:r>
              <a:rPr lang="zh-CN" altLang="en-US" smtClean="0"/>
              <a:t>本次问题仅限于肝细胞肝癌（</a:t>
            </a:r>
            <a:r>
              <a:rPr lang="en-US" altLang="zh-CN" smtClean="0"/>
              <a:t>HCC</a:t>
            </a:r>
            <a:r>
              <a:rPr lang="zh-CN" altLang="en-US" smtClean="0"/>
              <a:t>），</a:t>
            </a:r>
            <a:br>
              <a:rPr lang="en-US" altLang="zh-CN" smtClean="0"/>
            </a:br>
            <a:r>
              <a:rPr lang="zh-CN" altLang="en-US" smtClean="0"/>
              <a:t>不包括胆管细胞癌以及转移性肝癌。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 spd="slow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肝癌的预防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00034" y="1500174"/>
            <a:ext cx="8229600" cy="4500594"/>
          </a:xfrm>
        </p:spPr>
        <p:txBody>
          <a:bodyPr/>
          <a:lstStyle/>
          <a:p>
            <a:pPr>
              <a:buNone/>
            </a:pPr>
            <a:r>
              <a:rPr lang="en-US" altLang="zh-CN" sz="4000" b="1" smtClean="0"/>
              <a:t>1.</a:t>
            </a:r>
            <a:r>
              <a:rPr lang="zh-CN" altLang="en-US" sz="4000" b="1"/>
              <a:t>应用</a:t>
            </a:r>
            <a:r>
              <a:rPr lang="zh-CN" altLang="en-US" sz="4000" b="1" u="sng"/>
              <a:t>干扰素</a:t>
            </a:r>
            <a:r>
              <a:rPr lang="zh-CN" altLang="en-US" sz="4000" b="1"/>
              <a:t>是否可</a:t>
            </a:r>
            <a:r>
              <a:rPr lang="zh-CN" altLang="en-US" sz="4000" b="1" smtClean="0"/>
              <a:t>预防</a:t>
            </a:r>
            <a:r>
              <a:rPr lang="zh-CN" altLang="en-US" sz="4000" b="1" u="sng" smtClean="0"/>
              <a:t>丙型</a:t>
            </a:r>
            <a:r>
              <a:rPr lang="zh-CN" altLang="en-US" sz="4000" b="1" smtClean="0"/>
              <a:t>肝炎患者</a:t>
            </a:r>
            <a:r>
              <a:rPr lang="zh-CN" altLang="en-US" sz="4000" b="1"/>
              <a:t>发生肝癌</a:t>
            </a:r>
            <a:r>
              <a:rPr lang="zh-CN" altLang="en-US" sz="4000" b="1" smtClean="0"/>
              <a:t>？</a:t>
            </a:r>
            <a:endParaRPr lang="en-US" altLang="zh-CN" sz="4000" b="1" smtClean="0"/>
          </a:p>
          <a:p>
            <a:pPr>
              <a:buNone/>
            </a:pPr>
            <a:r>
              <a:rPr lang="en-US" altLang="zh-CN" sz="4000" b="1"/>
              <a:t> </a:t>
            </a:r>
            <a:r>
              <a:rPr lang="en-US" altLang="zh-CN" sz="4000" b="1" smtClean="0"/>
              <a:t>   </a:t>
            </a:r>
            <a:r>
              <a:rPr lang="zh-CN" altLang="en-US" sz="4000" b="1" smtClean="0"/>
              <a:t>答：</a:t>
            </a:r>
            <a:r>
              <a:rPr lang="zh-CN" altLang="en-US" sz="4000"/>
              <a:t>以干扰素为中心</a:t>
            </a:r>
            <a:r>
              <a:rPr lang="zh-CN" altLang="en-US" sz="4000" smtClean="0"/>
              <a:t>的（</a:t>
            </a:r>
            <a:r>
              <a:rPr lang="zh-CN" altLang="en-US" sz="4000" u="sng" smtClean="0"/>
              <a:t>抗</a:t>
            </a:r>
            <a:r>
              <a:rPr lang="zh-CN" altLang="en-US" sz="4000" u="sng"/>
              <a:t>病毒</a:t>
            </a:r>
            <a:r>
              <a:rPr lang="zh-CN" altLang="en-US" sz="4000" u="sng" smtClean="0"/>
              <a:t>治疗）</a:t>
            </a:r>
            <a:r>
              <a:rPr lang="zh-CN" altLang="en-US" sz="4000" smtClean="0"/>
              <a:t>可以</a:t>
            </a:r>
            <a:r>
              <a:rPr lang="zh-CN" altLang="en-US" sz="4000"/>
              <a:t>预防慢性</a:t>
            </a:r>
            <a:r>
              <a:rPr lang="zh-CN" altLang="en-US" sz="4000" smtClean="0"/>
              <a:t>丙型肝炎及（</a:t>
            </a:r>
            <a:r>
              <a:rPr lang="zh-CN" altLang="en-US" sz="4000" u="sng" smtClean="0"/>
              <a:t>代偿期）</a:t>
            </a:r>
            <a:r>
              <a:rPr lang="zh-CN" altLang="en-US" sz="4000" smtClean="0"/>
              <a:t>丙型肝炎肝硬化</a:t>
            </a:r>
            <a:r>
              <a:rPr lang="zh-CN" altLang="en-US" sz="4000"/>
              <a:t>患者发生肝癌。</a:t>
            </a:r>
            <a:endParaRPr lang="en-US" altLang="zh-CN" sz="4000" b="1" smtClean="0"/>
          </a:p>
          <a:p>
            <a:pPr>
              <a:buNone/>
            </a:pPr>
            <a:endParaRPr lang="zh-CN" altLang="en-US" sz="4000" b="1"/>
          </a:p>
          <a:p>
            <a:pPr>
              <a:buNone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zh-CN" altLang="en-US" sz="4000" smtClean="0"/>
              <a:t>肝癌的预防</a:t>
            </a:r>
            <a:endParaRPr lang="zh-CN" altLang="en-US" sz="4000" b="1">
              <a:latin typeface="+mn-lt"/>
              <a:ea typeface="+mn-ea"/>
              <a:cs typeface="+mn-cs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28596" y="1714488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altLang="zh-CN" sz="4000" b="1" smtClean="0"/>
              <a:t>2.</a:t>
            </a:r>
            <a:r>
              <a:rPr lang="zh-CN" altLang="en-US" sz="4000" b="1" u="sng" smtClean="0"/>
              <a:t>乙型</a:t>
            </a:r>
            <a:r>
              <a:rPr lang="en-US" sz="4000" b="1" err="1" smtClean="0"/>
              <a:t>肝炎</a:t>
            </a:r>
            <a:r>
              <a:rPr lang="zh-CN" altLang="en-US" sz="4000" b="1" u="sng" smtClean="0"/>
              <a:t>抗病毒</a:t>
            </a:r>
            <a:r>
              <a:rPr lang="zh-CN" altLang="en-US" sz="4000" b="1" smtClean="0"/>
              <a:t>治疗对预防肝癌是否有效？</a:t>
            </a:r>
            <a:endParaRPr lang="en-US" altLang="zh-CN" smtClean="0"/>
          </a:p>
          <a:p>
            <a:pPr>
              <a:buNone/>
            </a:pPr>
            <a:r>
              <a:rPr lang="zh-CN" altLang="en-US" sz="4000" smtClean="0"/>
              <a:t>答：</a:t>
            </a:r>
            <a:r>
              <a:rPr lang="zh-CN" altLang="en-US" sz="4000"/>
              <a:t>对</a:t>
            </a:r>
            <a:r>
              <a:rPr lang="en-US" sz="4000"/>
              <a:t>HBV-DNA</a:t>
            </a:r>
            <a:r>
              <a:rPr lang="zh-CN" altLang="en-US" sz="4000"/>
              <a:t>阳性</a:t>
            </a:r>
            <a:r>
              <a:rPr lang="zh-CN" altLang="en-US" sz="4000" smtClean="0"/>
              <a:t>的</a:t>
            </a:r>
            <a:r>
              <a:rPr lang="zh-CN" altLang="en-US" sz="4000" u="sng" smtClean="0"/>
              <a:t>（代偿期）</a:t>
            </a:r>
            <a:r>
              <a:rPr lang="zh-CN" altLang="en-US" sz="4000" smtClean="0"/>
              <a:t>乙型</a:t>
            </a:r>
            <a:r>
              <a:rPr lang="en-US" sz="4000" err="1" smtClean="0"/>
              <a:t>肝炎</a:t>
            </a:r>
            <a:r>
              <a:rPr lang="zh-CN" altLang="en-US" sz="4000"/>
              <a:t>肝硬化患者</a:t>
            </a:r>
            <a:r>
              <a:rPr lang="zh-CN" altLang="en-US" sz="4000" smtClean="0"/>
              <a:t>，使用（</a:t>
            </a:r>
            <a:r>
              <a:rPr lang="zh-CN" altLang="en-US" sz="4000" u="sng" smtClean="0"/>
              <a:t>核苷</a:t>
            </a:r>
            <a:r>
              <a:rPr lang="zh-CN" altLang="en-US" sz="4000" u="sng"/>
              <a:t>类药物抗</a:t>
            </a:r>
            <a:r>
              <a:rPr lang="zh-CN" altLang="en-US" sz="4000" u="sng" smtClean="0"/>
              <a:t>病毒）</a:t>
            </a:r>
            <a:r>
              <a:rPr lang="zh-CN" altLang="en-US" sz="4000" smtClean="0"/>
              <a:t>预防肝癌。</a:t>
            </a:r>
            <a:endParaRPr lang="en-US" altLang="zh-CN" sz="4000" smtClean="0"/>
          </a:p>
          <a:p>
            <a:pPr>
              <a:buNone/>
            </a:pPr>
            <a:r>
              <a:rPr lang="en-US" altLang="zh-CN" sz="4000"/>
              <a:t> </a:t>
            </a:r>
            <a:r>
              <a:rPr lang="en-US" altLang="zh-CN" sz="4000" smtClean="0"/>
              <a:t>   </a:t>
            </a:r>
            <a:r>
              <a:rPr lang="zh-CN" altLang="en-US" sz="4000" smtClean="0"/>
              <a:t>核苷类抗病毒药物：拉米夫定、恩替卡韦、阿德福韦酯</a:t>
            </a:r>
            <a:endParaRPr lang="zh-CN" altLang="en-US" sz="40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肝癌的预防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altLang="zh-CN" sz="4000" b="1" smtClean="0"/>
              <a:t>3.</a:t>
            </a:r>
            <a:r>
              <a:rPr lang="zh-CN" altLang="en-US" sz="4000" b="1" u="sng" smtClean="0"/>
              <a:t>保肝</a:t>
            </a:r>
            <a:r>
              <a:rPr lang="zh-CN" altLang="en-US" sz="4000" b="1"/>
              <a:t>治疗是否对肝细胞癌的发生有预防作用？</a:t>
            </a:r>
            <a:endParaRPr lang="en-US" altLang="zh-CN" sz="4000" b="1" smtClean="0"/>
          </a:p>
          <a:p>
            <a:pPr>
              <a:buNone/>
            </a:pPr>
            <a:r>
              <a:rPr lang="zh-CN" altLang="en-US" sz="4000" smtClean="0"/>
              <a:t>答：</a:t>
            </a:r>
            <a:r>
              <a:rPr lang="zh-CN" altLang="en-US" sz="4000" u="sng"/>
              <a:t>丙型</a:t>
            </a:r>
            <a:r>
              <a:rPr lang="en-US" sz="4000" u="sng" err="1"/>
              <a:t>肝炎</a:t>
            </a:r>
            <a:r>
              <a:rPr lang="zh-CN" altLang="en-US" sz="4000" smtClean="0"/>
              <a:t>患者使用</a:t>
            </a:r>
            <a:r>
              <a:rPr lang="zh-CN" altLang="en-US" sz="4000"/>
              <a:t>复方甘草酸</a:t>
            </a:r>
            <a:r>
              <a:rPr lang="zh-CN" altLang="en-US" sz="4000" smtClean="0"/>
              <a:t>苷</a:t>
            </a:r>
            <a:r>
              <a:rPr lang="zh-CN" altLang="en-US" sz="4000"/>
              <a:t>有</a:t>
            </a:r>
            <a:r>
              <a:rPr lang="zh-CN" altLang="en-US" sz="4000" u="sng" smtClean="0"/>
              <a:t>预防</a:t>
            </a:r>
            <a:r>
              <a:rPr lang="zh-CN" altLang="en-US" sz="4000" u="sng"/>
              <a:t>肝癌</a:t>
            </a:r>
            <a:r>
              <a:rPr lang="zh-CN" altLang="en-US" sz="4000" smtClean="0"/>
              <a:t>的作用</a:t>
            </a:r>
            <a:endParaRPr lang="en-US" altLang="zh-CN" sz="4000"/>
          </a:p>
          <a:p>
            <a:pPr>
              <a:buNone/>
            </a:pPr>
            <a:r>
              <a:rPr lang="en-US" altLang="zh-CN" sz="4000" smtClean="0"/>
              <a:t>         </a:t>
            </a:r>
            <a:r>
              <a:rPr lang="zh-CN" altLang="en-US" sz="4000" u="sng" smtClean="0"/>
              <a:t>乙型肝炎</a:t>
            </a:r>
            <a:r>
              <a:rPr lang="zh-CN" altLang="en-US" sz="4000" smtClean="0"/>
              <a:t>尚无此方面结论。</a:t>
            </a:r>
            <a:endParaRPr lang="zh-CN" altLang="en-US" sz="40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肝癌的诊断及筛查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altLang="zh-CN" sz="4000" b="1" smtClean="0"/>
              <a:t>4.</a:t>
            </a:r>
            <a:r>
              <a:rPr lang="zh-CN" altLang="en-US" sz="4000" b="1"/>
              <a:t>何种人群应定期行肝癌相关筛查？</a:t>
            </a:r>
            <a:endParaRPr lang="en-US" altLang="zh-CN" sz="4000" b="1" smtClean="0"/>
          </a:p>
          <a:p>
            <a:pPr>
              <a:buNone/>
            </a:pPr>
            <a:endParaRPr lang="en-US" altLang="zh-CN" sz="4000" smtClean="0"/>
          </a:p>
          <a:p>
            <a:pPr>
              <a:buNone/>
            </a:pPr>
            <a:r>
              <a:rPr lang="zh-CN" altLang="en-US" sz="4000" smtClean="0"/>
              <a:t>答：</a:t>
            </a:r>
            <a:r>
              <a:rPr lang="zh-CN" altLang="en-US" sz="4000"/>
              <a:t>慢性乙型、丙型</a:t>
            </a:r>
            <a:r>
              <a:rPr lang="en-US" sz="4000" err="1"/>
              <a:t>肝炎</a:t>
            </a:r>
            <a:r>
              <a:rPr lang="zh-CN" altLang="en-US" sz="4000"/>
              <a:t>以及非病毒性肝硬化患者</a:t>
            </a:r>
            <a:endParaRPr lang="en-US" altLang="zh-CN" sz="4000" smtClean="0"/>
          </a:p>
          <a:p>
            <a:pPr>
              <a:buNone/>
            </a:pPr>
            <a:endParaRPr lang="zh-CN" altLang="en-US" sz="40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肝癌的诊断及筛查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altLang="zh-CN" sz="4000" b="1" smtClean="0"/>
              <a:t>5.</a:t>
            </a:r>
            <a:r>
              <a:rPr lang="zh-CN" altLang="en-US" sz="4000" b="1" smtClean="0"/>
              <a:t>肝细胞癌的危险因素？</a:t>
            </a:r>
            <a:endParaRPr lang="en-US" altLang="zh-CN" sz="4000" b="1" smtClean="0"/>
          </a:p>
          <a:p>
            <a:pPr>
              <a:buNone/>
            </a:pPr>
            <a:r>
              <a:rPr lang="zh-CN" altLang="en-US" sz="4000" smtClean="0"/>
              <a:t>答：</a:t>
            </a:r>
            <a:r>
              <a:rPr lang="zh-CN" altLang="en-US" sz="4000"/>
              <a:t>肝硬化、慢性乙型、丙型</a:t>
            </a:r>
            <a:r>
              <a:rPr lang="en-US" sz="4000" err="1" smtClean="0"/>
              <a:t>肝炎</a:t>
            </a:r>
            <a:endParaRPr lang="en-US" altLang="zh-CN" sz="4000" smtClean="0"/>
          </a:p>
          <a:p>
            <a:pPr>
              <a:buNone/>
            </a:pPr>
            <a:r>
              <a:rPr lang="zh-CN" altLang="en-US" sz="4000"/>
              <a:t>男性、高龄、酗酒、吸烟、</a:t>
            </a:r>
            <a:r>
              <a:rPr lang="en-US" sz="4000" err="1"/>
              <a:t>肥胖</a:t>
            </a:r>
            <a:r>
              <a:rPr lang="zh-CN" altLang="en-US" sz="4000"/>
              <a:t>、</a:t>
            </a:r>
            <a:r>
              <a:rPr lang="en-US" sz="4000" err="1"/>
              <a:t>糖尿病</a:t>
            </a:r>
            <a:endParaRPr lang="zh-CN" altLang="en-US" sz="40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肝癌的诊断及筛查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US" altLang="zh-CN" sz="4000" b="1" smtClean="0"/>
              <a:t>6.</a:t>
            </a:r>
            <a:r>
              <a:rPr lang="zh-CN" altLang="en-US" sz="4000" b="1"/>
              <a:t>肝癌的筛查方法有哪些</a:t>
            </a:r>
            <a:r>
              <a:rPr lang="zh-CN" altLang="en-US" sz="4000" b="1" smtClean="0"/>
              <a:t>？</a:t>
            </a:r>
            <a:endParaRPr lang="en-US" altLang="zh-CN" sz="4000" b="1" smtClean="0"/>
          </a:p>
          <a:p>
            <a:pPr>
              <a:buNone/>
            </a:pPr>
            <a:r>
              <a:rPr lang="zh-CN" altLang="en-US" sz="4000" smtClean="0"/>
              <a:t>答：</a:t>
            </a:r>
            <a:r>
              <a:rPr lang="zh-CN" altLang="en-US" sz="4000"/>
              <a:t>以超声检查为主体，同时检测肿瘤标志</a:t>
            </a:r>
            <a:r>
              <a:rPr lang="zh-CN" altLang="en-US" sz="4000" smtClean="0"/>
              <a:t>物，</a:t>
            </a:r>
            <a:endParaRPr lang="en-US" altLang="zh-CN" sz="4000" smtClean="0"/>
          </a:p>
          <a:p>
            <a:pPr>
              <a:buNone/>
            </a:pPr>
            <a:r>
              <a:rPr lang="zh-CN" altLang="en-US" sz="4000" smtClean="0"/>
              <a:t>   包括</a:t>
            </a:r>
            <a:r>
              <a:rPr lang="en-US" altLang="zh-CN" sz="4000" smtClean="0"/>
              <a:t>AFP(</a:t>
            </a:r>
            <a:r>
              <a:rPr lang="zh-CN" altLang="en-US" sz="4000" smtClean="0"/>
              <a:t>但</a:t>
            </a:r>
            <a:r>
              <a:rPr lang="en-US" altLang="zh-CN" sz="4000" smtClean="0"/>
              <a:t>10%--40%HCC</a:t>
            </a:r>
            <a:r>
              <a:rPr lang="zh-CN" altLang="en-US" sz="4000" smtClean="0"/>
              <a:t>患者</a:t>
            </a:r>
            <a:r>
              <a:rPr lang="en-US" altLang="zh-CN" sz="4000" smtClean="0"/>
              <a:t>AFP</a:t>
            </a:r>
            <a:r>
              <a:rPr lang="zh-CN" altLang="en-US" sz="4000" smtClean="0"/>
              <a:t>呈阴性</a:t>
            </a:r>
            <a:r>
              <a:rPr lang="en-US" altLang="zh-CN" sz="4000" smtClean="0"/>
              <a:t>)</a:t>
            </a:r>
            <a:r>
              <a:rPr lang="zh-CN" altLang="en-US" sz="4000" smtClean="0"/>
              <a:t>、</a:t>
            </a:r>
            <a:r>
              <a:rPr lang="en-US" altLang="zh-CN" sz="4000" smtClean="0"/>
              <a:t>V-</a:t>
            </a:r>
            <a:r>
              <a:rPr lang="zh-CN" altLang="en-US" sz="4000" smtClean="0"/>
              <a:t>羟基凝血酶原、</a:t>
            </a:r>
            <a:r>
              <a:rPr lang="en-US" altLang="zh-CN" sz="4000" smtClean="0"/>
              <a:t>AFP-L3</a:t>
            </a:r>
          </a:p>
          <a:p>
            <a:pPr>
              <a:buNone/>
            </a:pPr>
            <a:r>
              <a:rPr lang="zh-CN" altLang="en-US" sz="4000" smtClean="0"/>
              <a:t>   肝硬化</a:t>
            </a:r>
            <a:r>
              <a:rPr lang="zh-CN" altLang="en-US" sz="4000"/>
              <a:t>等超高危人群，联合采用</a:t>
            </a:r>
            <a:r>
              <a:rPr lang="en-US" sz="4000"/>
              <a:t>CT</a:t>
            </a:r>
            <a:r>
              <a:rPr lang="zh-CN" altLang="en-US" sz="4000"/>
              <a:t>及</a:t>
            </a:r>
            <a:r>
              <a:rPr lang="en-US" sz="4000"/>
              <a:t>MRI</a:t>
            </a:r>
            <a:r>
              <a:rPr lang="zh-CN" altLang="en-US" sz="4000"/>
              <a:t>检查。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肝癌的诊断及筛查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altLang="zh-CN" sz="4000" b="1" smtClean="0"/>
              <a:t>7.</a:t>
            </a:r>
            <a:r>
              <a:rPr lang="zh-CN" altLang="en-US" sz="4000" b="1"/>
              <a:t>增强</a:t>
            </a:r>
            <a:r>
              <a:rPr lang="en-US" sz="4000" b="1"/>
              <a:t> CT/MRI </a:t>
            </a:r>
            <a:r>
              <a:rPr lang="zh-CN" altLang="en-US" sz="4000" b="1"/>
              <a:t>能够检出直径为多少</a:t>
            </a:r>
            <a:r>
              <a:rPr lang="en-US" sz="4000" b="1"/>
              <a:t>cm</a:t>
            </a:r>
            <a:r>
              <a:rPr lang="zh-CN" altLang="en-US" sz="4000" b="1"/>
              <a:t>的肝癌结节？</a:t>
            </a:r>
          </a:p>
          <a:p>
            <a:pPr>
              <a:buNone/>
            </a:pPr>
            <a:endParaRPr lang="en-US" altLang="zh-CN" sz="4000" b="1" smtClean="0"/>
          </a:p>
          <a:p>
            <a:pPr>
              <a:buNone/>
            </a:pPr>
            <a:r>
              <a:rPr lang="zh-CN" altLang="en-US" sz="4000" smtClean="0"/>
              <a:t>答：</a:t>
            </a:r>
            <a:r>
              <a:rPr lang="zh-CN" altLang="en-US" sz="4000"/>
              <a:t>对于</a:t>
            </a:r>
            <a:r>
              <a:rPr lang="zh-CN" altLang="en-US" sz="4000" u="sng"/>
              <a:t>动脉期强化</a:t>
            </a:r>
            <a:r>
              <a:rPr lang="zh-CN" altLang="en-US" sz="4000"/>
              <a:t>（</a:t>
            </a:r>
            <a:r>
              <a:rPr lang="zh-CN" altLang="en-US" sz="4000">
                <a:solidFill>
                  <a:srgbClr val="FF0000"/>
                </a:solidFill>
              </a:rPr>
              <a:t>富血供</a:t>
            </a:r>
            <a:r>
              <a:rPr lang="zh-CN" altLang="en-US" sz="4000"/>
              <a:t>）的结节，可以检测出</a:t>
            </a:r>
            <a:r>
              <a:rPr lang="en-US" sz="4000"/>
              <a:t>1cm</a:t>
            </a:r>
            <a:r>
              <a:rPr lang="zh-CN" altLang="en-US" sz="4000"/>
              <a:t>以上的病变。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肝癌的诊断及筛查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altLang="zh-CN" sz="4000" b="1" smtClean="0"/>
              <a:t>8.</a:t>
            </a:r>
            <a:r>
              <a:rPr lang="zh-CN" altLang="en-US" sz="4000" b="1"/>
              <a:t>肝癌治疗后是否有必要监测肿瘤标志物</a:t>
            </a:r>
            <a:r>
              <a:rPr lang="zh-CN" altLang="en-US" sz="4000" b="1" smtClean="0"/>
              <a:t>？</a:t>
            </a:r>
            <a:endParaRPr lang="zh-CN" altLang="en-US" sz="4000" b="1"/>
          </a:p>
          <a:p>
            <a:pPr>
              <a:buNone/>
            </a:pPr>
            <a:endParaRPr lang="en-US" altLang="zh-CN" sz="4000" b="1" smtClean="0"/>
          </a:p>
          <a:p>
            <a:pPr>
              <a:buNone/>
            </a:pPr>
            <a:r>
              <a:rPr lang="zh-CN" altLang="en-US" sz="4000" smtClean="0"/>
              <a:t>答：</a:t>
            </a:r>
            <a:r>
              <a:rPr lang="zh-CN" altLang="en-US" sz="4000"/>
              <a:t>对于</a:t>
            </a:r>
            <a:r>
              <a:rPr lang="zh-CN" altLang="en-US" sz="4000" u="sng"/>
              <a:t>治疗前肿瘤标志物增高</a:t>
            </a:r>
            <a:r>
              <a:rPr lang="zh-CN" altLang="en-US" sz="4000"/>
              <a:t>的病例，治疗后监测肿瘤标志物可以作为反映疗效的指标。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肝癌的诊断及筛查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altLang="zh-CN" sz="4000" b="1" smtClean="0"/>
              <a:t>9.</a:t>
            </a:r>
            <a:r>
              <a:rPr lang="zh-CN" altLang="en-US" sz="4000" b="1"/>
              <a:t>肝硬化患者早期筛查肝癌的最有效检查是什么？</a:t>
            </a:r>
          </a:p>
          <a:p>
            <a:pPr>
              <a:buNone/>
            </a:pPr>
            <a:endParaRPr lang="en-US" altLang="zh-CN" sz="4000" b="1" smtClean="0"/>
          </a:p>
          <a:p>
            <a:pPr>
              <a:buNone/>
            </a:pPr>
            <a:r>
              <a:rPr lang="zh-CN" altLang="en-US" sz="4000" smtClean="0"/>
              <a:t>答：增强</a:t>
            </a:r>
            <a:r>
              <a:rPr lang="en-US" sz="4000" smtClean="0"/>
              <a:t> </a:t>
            </a:r>
            <a:r>
              <a:rPr lang="en-US" sz="4000"/>
              <a:t>MRI</a:t>
            </a:r>
            <a:endParaRPr lang="zh-CN" altLang="en-US" sz="40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肝癌的诊断及筛查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altLang="zh-CN" sz="4000" b="1" smtClean="0"/>
              <a:t>10.</a:t>
            </a:r>
            <a:r>
              <a:rPr lang="zh-CN" altLang="en-US" sz="4000" b="1" smtClean="0"/>
              <a:t>肝癌穿刺活检得与失？</a:t>
            </a:r>
            <a:endParaRPr lang="en-US" altLang="zh-CN" sz="4000" b="1" smtClean="0"/>
          </a:p>
          <a:p>
            <a:pPr>
              <a:buNone/>
            </a:pPr>
            <a:r>
              <a:rPr lang="zh-CN" altLang="en-US" sz="4000" smtClean="0"/>
              <a:t>答：对直径</a:t>
            </a:r>
            <a:r>
              <a:rPr lang="en-US" altLang="zh-CN" sz="4000" smtClean="0"/>
              <a:t>&lt;2cmHCC</a:t>
            </a:r>
            <a:r>
              <a:rPr lang="zh-CN" altLang="en-US" sz="4000" smtClean="0"/>
              <a:t>，初次活检阳性率</a:t>
            </a:r>
            <a:r>
              <a:rPr lang="en-US" altLang="zh-CN" sz="4000" smtClean="0"/>
              <a:t>70%</a:t>
            </a:r>
            <a:r>
              <a:rPr lang="zh-CN" altLang="en-US" sz="4000" smtClean="0"/>
              <a:t>，且有</a:t>
            </a:r>
            <a:r>
              <a:rPr lang="en-US" altLang="zh-CN" sz="4000" smtClean="0"/>
              <a:t>39%</a:t>
            </a:r>
            <a:r>
              <a:rPr lang="zh-CN" altLang="en-US" sz="4000" smtClean="0"/>
              <a:t>假阴性率。</a:t>
            </a:r>
            <a:endParaRPr lang="en-US" altLang="zh-CN" sz="4000" smtClean="0"/>
          </a:p>
          <a:p>
            <a:pPr>
              <a:buNone/>
            </a:pPr>
            <a:r>
              <a:rPr lang="en-US" altLang="zh-CN" sz="4000"/>
              <a:t> </a:t>
            </a:r>
            <a:r>
              <a:rPr lang="en-US" altLang="zh-CN" sz="4000" smtClean="0"/>
              <a:t>   </a:t>
            </a:r>
            <a:r>
              <a:rPr lang="zh-CN" altLang="en-US" sz="4000" smtClean="0"/>
              <a:t>但穿刺活检种植转移率</a:t>
            </a:r>
            <a:r>
              <a:rPr lang="en-US" altLang="zh-CN" sz="4000" smtClean="0"/>
              <a:t>2.7%</a:t>
            </a:r>
          </a:p>
          <a:p>
            <a:pPr>
              <a:buNone/>
            </a:pPr>
            <a:r>
              <a:rPr lang="en-US" altLang="zh-CN" sz="4000"/>
              <a:t> </a:t>
            </a:r>
            <a:r>
              <a:rPr lang="en-US" altLang="zh-CN" sz="4000" smtClean="0"/>
              <a:t>   </a:t>
            </a:r>
            <a:r>
              <a:rPr lang="zh-CN" altLang="en-US" sz="4000" smtClean="0"/>
              <a:t>日本</a:t>
            </a:r>
            <a:r>
              <a:rPr lang="en-US" altLang="zh-CN" sz="4000" smtClean="0"/>
              <a:t>&lt;2cmHCC</a:t>
            </a:r>
            <a:r>
              <a:rPr lang="zh-CN" altLang="en-US" sz="4000"/>
              <a:t>不</a:t>
            </a:r>
            <a:r>
              <a:rPr lang="zh-CN" altLang="en-US" sz="4000" smtClean="0"/>
              <a:t>建议穿刺活检。</a:t>
            </a:r>
            <a:endParaRPr lang="zh-CN" altLang="en-US" sz="40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肝癌的手术治疗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altLang="zh-CN" sz="4000" b="1" smtClean="0"/>
              <a:t>11.</a:t>
            </a:r>
            <a:r>
              <a:rPr lang="zh-CN" altLang="en-US" sz="4000" b="1"/>
              <a:t>如何从肝功能方面评价是否有手术指征</a:t>
            </a:r>
            <a:r>
              <a:rPr lang="zh-CN" altLang="en-US" sz="4000" b="1" smtClean="0"/>
              <a:t>？</a:t>
            </a:r>
            <a:endParaRPr lang="en-US" altLang="zh-CN" sz="4000" b="1" smtClean="0"/>
          </a:p>
          <a:p>
            <a:pPr>
              <a:buNone/>
            </a:pPr>
            <a:r>
              <a:rPr lang="zh-CN" altLang="en-US" sz="4000" smtClean="0"/>
              <a:t>答：</a:t>
            </a:r>
            <a:r>
              <a:rPr lang="zh-CN" altLang="en-US" sz="4000"/>
              <a:t>术前肝功能评价除常规项目外，应检测</a:t>
            </a:r>
            <a:r>
              <a:rPr lang="en-US" sz="4000"/>
              <a:t>ICGR15</a:t>
            </a:r>
            <a:endParaRPr lang="zh-CN" altLang="en-US" sz="40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肝癌的手术治疗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US" altLang="zh-CN" sz="4000" b="1" smtClean="0"/>
              <a:t>12.</a:t>
            </a:r>
            <a:r>
              <a:rPr lang="zh-CN" altLang="en-US" sz="4000" b="1"/>
              <a:t>标准肝切除术式有哪些？</a:t>
            </a:r>
            <a:endParaRPr lang="en-US" altLang="zh-CN" sz="4000" b="1" smtClean="0"/>
          </a:p>
          <a:p>
            <a:pPr>
              <a:buNone/>
            </a:pPr>
            <a:r>
              <a:rPr lang="zh-CN" altLang="en-US" sz="4000" smtClean="0"/>
              <a:t>答：</a:t>
            </a:r>
            <a:r>
              <a:rPr lang="zh-CN" altLang="en-US" sz="4000"/>
              <a:t>小肝癌</a:t>
            </a:r>
            <a:r>
              <a:rPr lang="en-US" sz="4000"/>
              <a:t>(5cm</a:t>
            </a:r>
            <a:r>
              <a:rPr lang="zh-CN" altLang="en-US" sz="4000"/>
              <a:t>以下）：选用小范围解剖性规则切除或缩小手术范围的肝部分切除（特别是肝功不全时）</a:t>
            </a:r>
            <a:r>
              <a:rPr lang="zh-CN" altLang="en-US" sz="4000" smtClean="0"/>
              <a:t>。</a:t>
            </a:r>
            <a:endParaRPr lang="en-US" altLang="zh-CN" sz="4000" smtClean="0"/>
          </a:p>
          <a:p>
            <a:pPr>
              <a:buNone/>
            </a:pPr>
            <a:r>
              <a:rPr lang="zh-CN" altLang="en-US" sz="4000"/>
              <a:t>大肝癌：选用</a:t>
            </a:r>
            <a:r>
              <a:rPr lang="en-US" sz="4000"/>
              <a:t>2</a:t>
            </a:r>
            <a:r>
              <a:rPr lang="zh-CN" altLang="en-US" sz="4000"/>
              <a:t>区域以上的扩大切除（包括半肝切除）</a:t>
            </a:r>
          </a:p>
          <a:p>
            <a:pPr>
              <a:buNone/>
            </a:pPr>
            <a:endParaRPr lang="zh-CN" altLang="en-US" sz="40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肝癌的手术治疗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US" altLang="zh-CN" sz="4000" b="1" smtClean="0"/>
              <a:t>13.</a:t>
            </a:r>
            <a:r>
              <a:rPr lang="zh-CN" altLang="en-US" sz="4000" b="1"/>
              <a:t>如何根据肿瘤自身条件状况评价是否有手术指征</a:t>
            </a:r>
            <a:r>
              <a:rPr lang="zh-CN" altLang="en-US" sz="4000" b="1" smtClean="0"/>
              <a:t>？</a:t>
            </a:r>
            <a:endParaRPr lang="en-US" altLang="zh-CN" sz="4000" b="1" smtClean="0"/>
          </a:p>
          <a:p>
            <a:pPr>
              <a:buNone/>
            </a:pPr>
            <a:r>
              <a:rPr lang="zh-CN" altLang="en-US" sz="4000" smtClean="0"/>
              <a:t>答：</a:t>
            </a:r>
            <a:r>
              <a:rPr lang="zh-CN" altLang="en-US" sz="4000"/>
              <a:t>肝脏内肿瘤数目在</a:t>
            </a:r>
            <a:r>
              <a:rPr lang="en-US" sz="4000"/>
              <a:t>3</a:t>
            </a:r>
            <a:r>
              <a:rPr lang="zh-CN" altLang="en-US" sz="4000"/>
              <a:t>个以下为肝癌肝切除术的手术指征</a:t>
            </a:r>
            <a:r>
              <a:rPr lang="zh-CN" altLang="en-US" sz="4000" smtClean="0"/>
              <a:t>。</a:t>
            </a:r>
            <a:endParaRPr lang="en-US" altLang="zh-CN" sz="4000" smtClean="0"/>
          </a:p>
          <a:p>
            <a:pPr>
              <a:buNone/>
            </a:pPr>
            <a:r>
              <a:rPr lang="zh-CN" altLang="en-US" sz="4000" smtClean="0"/>
              <a:t>   肿瘤</a:t>
            </a:r>
            <a:r>
              <a:rPr lang="zh-CN" altLang="en-US" sz="4000"/>
              <a:t>的大小并无限制</a:t>
            </a:r>
            <a:r>
              <a:rPr lang="zh-CN" altLang="en-US" sz="4000" smtClean="0"/>
              <a:t>。</a:t>
            </a:r>
            <a:endParaRPr lang="en-US" altLang="zh-CN" sz="4000" smtClean="0"/>
          </a:p>
          <a:p>
            <a:pPr>
              <a:buNone/>
            </a:pPr>
            <a:r>
              <a:rPr lang="zh-CN" altLang="en-US" sz="4000" smtClean="0"/>
              <a:t>   侵袭</a:t>
            </a:r>
            <a:r>
              <a:rPr lang="zh-CN" altLang="en-US" sz="4000"/>
              <a:t>门脉，但仅局限于一级分支的肝肿瘤也可以手术切除。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肝癌的手术治疗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altLang="zh-CN" sz="4000" b="1" smtClean="0"/>
              <a:t>14.</a:t>
            </a:r>
            <a:r>
              <a:rPr lang="zh-CN" altLang="en-US" sz="4000" b="1"/>
              <a:t>影响肝切除术预后的因素有哪些？</a:t>
            </a:r>
            <a:endParaRPr lang="en-US" altLang="zh-CN" sz="4000" b="1" smtClean="0"/>
          </a:p>
          <a:p>
            <a:pPr>
              <a:buNone/>
            </a:pPr>
            <a:r>
              <a:rPr lang="zh-CN" altLang="en-US" sz="4000" smtClean="0"/>
              <a:t>答：</a:t>
            </a:r>
            <a:r>
              <a:rPr lang="zh-CN" altLang="en-US" sz="4000"/>
              <a:t>影响预后的主要因素为</a:t>
            </a:r>
            <a:r>
              <a:rPr lang="en-US" sz="4000"/>
              <a:t>Stage </a:t>
            </a:r>
            <a:r>
              <a:rPr lang="zh-CN" altLang="en-US" sz="4000"/>
              <a:t>分期、血管侵袭情况、肝功能、及肿瘤数目。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肝癌的手术治疗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altLang="zh-CN" sz="4000" b="1" smtClean="0"/>
              <a:t>15.</a:t>
            </a:r>
            <a:r>
              <a:rPr lang="zh-CN" altLang="en-US" sz="4000" b="1"/>
              <a:t>断端距离是否会影响预后？</a:t>
            </a:r>
            <a:endParaRPr lang="en-US" altLang="zh-CN" sz="4000" b="1" smtClean="0"/>
          </a:p>
          <a:p>
            <a:pPr>
              <a:buNone/>
            </a:pPr>
            <a:r>
              <a:rPr lang="zh-CN" altLang="en-US" sz="4000" smtClean="0"/>
              <a:t>答：</a:t>
            </a:r>
            <a:r>
              <a:rPr lang="zh-CN" altLang="en-US" sz="4000"/>
              <a:t>肝癌肝切除术只要保证必要的最小残端距离即可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肝癌的手术治疗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altLang="zh-CN" sz="4000" b="1" smtClean="0"/>
              <a:t>16.</a:t>
            </a:r>
            <a:r>
              <a:rPr lang="zh-CN" altLang="en-US" sz="4000" b="1"/>
              <a:t>解剖性规则切除是否会有助于改善预后</a:t>
            </a:r>
            <a:r>
              <a:rPr lang="en-US" sz="4000" b="1" smtClean="0"/>
              <a:t>?</a:t>
            </a:r>
            <a:endParaRPr lang="en-US" altLang="zh-CN" sz="4000" b="1" smtClean="0"/>
          </a:p>
          <a:p>
            <a:pPr>
              <a:buNone/>
            </a:pPr>
            <a:r>
              <a:rPr lang="zh-CN" altLang="en-US" sz="4000" smtClean="0"/>
              <a:t>答：</a:t>
            </a:r>
            <a:r>
              <a:rPr lang="zh-CN" altLang="en-US" sz="4000"/>
              <a:t>日本</a:t>
            </a:r>
            <a:r>
              <a:rPr lang="zh-CN" altLang="en-US" sz="4000" smtClean="0"/>
              <a:t>肝</a:t>
            </a:r>
            <a:r>
              <a:rPr lang="zh-CN" altLang="en-US" sz="4000"/>
              <a:t>切除术中推荐采用解剖性规则肝切除。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肝癌的手术治疗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altLang="zh-CN" sz="4000" b="1" smtClean="0"/>
              <a:t>17.</a:t>
            </a:r>
            <a:r>
              <a:rPr lang="zh-CN" altLang="en-US" sz="4000" b="1"/>
              <a:t>术前</a:t>
            </a:r>
            <a:r>
              <a:rPr lang="zh-CN" altLang="en-US" sz="4000" b="1" smtClean="0"/>
              <a:t>辅助、术后化疗</a:t>
            </a:r>
            <a:r>
              <a:rPr lang="zh-CN" altLang="en-US" sz="4000" b="1"/>
              <a:t>是否可以改善肝癌肝切除</a:t>
            </a:r>
            <a:r>
              <a:rPr lang="zh-CN" altLang="en-US" sz="4000" b="1" smtClean="0"/>
              <a:t>预后？</a:t>
            </a:r>
            <a:endParaRPr lang="en-US" altLang="zh-CN" sz="4000" b="1" smtClean="0"/>
          </a:p>
          <a:p>
            <a:pPr>
              <a:buNone/>
            </a:pPr>
            <a:r>
              <a:rPr lang="zh-CN" altLang="en-US" sz="4000" smtClean="0"/>
              <a:t>答：</a:t>
            </a:r>
            <a:r>
              <a:rPr lang="zh-CN" altLang="en-US" sz="4000" u="sng"/>
              <a:t>无推荐使用</a:t>
            </a:r>
            <a:r>
              <a:rPr lang="zh-CN" altLang="en-US" sz="4000"/>
              <a:t>的适用于改善肝切除术预后的</a:t>
            </a:r>
            <a:r>
              <a:rPr lang="zh-CN" altLang="en-US" sz="4000" u="sng"/>
              <a:t>术</a:t>
            </a:r>
            <a:r>
              <a:rPr lang="zh-CN" altLang="en-US" sz="4000" u="sng" smtClean="0"/>
              <a:t>前、术后</a:t>
            </a:r>
            <a:r>
              <a:rPr lang="zh-CN" altLang="en-US" sz="4000" smtClean="0"/>
              <a:t>化疗</a:t>
            </a:r>
            <a:r>
              <a:rPr lang="zh-CN" altLang="en-US" sz="4000"/>
              <a:t>方案。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https://d.book118.com/238127010040006032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Default Design">
  <a:themeElements>
    <a:clrScheme name="">
      <a:dk1>
        <a:srgbClr val="FF0000"/>
      </a:dk1>
      <a:lt1>
        <a:srgbClr val="FFFFFF"/>
      </a:lt1>
      <a:dk2>
        <a:srgbClr val="003366"/>
      </a:dk2>
      <a:lt2>
        <a:srgbClr val="FFCC00"/>
      </a:lt2>
      <a:accent1>
        <a:srgbClr val="99CCCC"/>
      </a:accent1>
      <a:accent2>
        <a:srgbClr val="CCFF66"/>
      </a:accent2>
      <a:accent3>
        <a:srgbClr val="AAADB8"/>
      </a:accent3>
      <a:accent4>
        <a:srgbClr val="DADADA"/>
      </a:accent4>
      <a:accent5>
        <a:srgbClr val="CAE2E2"/>
      </a:accent5>
      <a:accent6>
        <a:srgbClr val="B9E75C"/>
      </a:accent6>
      <a:hlink>
        <a:srgbClr val="6699FF"/>
      </a:hlink>
      <a:folHlink>
        <a:srgbClr val="3333FF"/>
      </a:folHlink>
    </a:clrScheme>
    <a:fontScheme name="Default Design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zh-CN" sz="1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zh-CN" sz="1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Wingdings</vt:lpstr>
      <vt:lpstr>宋体</vt:lpstr>
      <vt:lpstr>Office Theme</vt:lpstr>
      <vt:lpstr>肝癌诊疗指南的几个问题</vt:lpstr>
      <vt:lpstr>本次问题仅限于肝细胞肝癌（HCC），不包括胆管细胞癌以及转移性肝癌。</vt:lpstr>
      <vt:lpstr>肝癌的预防</vt:lpstr>
      <vt:lpstr>肝癌的预防</vt:lpstr>
      <vt:lpstr>肝癌的预防</vt:lpstr>
      <vt:lpstr>肝癌的诊断及筛查</vt:lpstr>
      <vt:lpstr>肝癌的诊断及筛查</vt:lpstr>
      <vt:lpstr>肝癌的诊断及筛查</vt:lpstr>
      <vt:lpstr>肝癌的诊断及筛查</vt:lpstr>
      <vt:lpstr>肝癌的诊断及筛查</vt:lpstr>
      <vt:lpstr>肝癌的诊断及筛查</vt:lpstr>
      <vt:lpstr>肝癌的诊断及筛查</vt:lpstr>
      <vt:lpstr>肝癌的手术治疗</vt:lpstr>
      <vt:lpstr>肝癌的手术治疗</vt:lpstr>
      <vt:lpstr>肝癌的手术治疗</vt:lpstr>
      <vt:lpstr>肝癌的手术治疗</vt:lpstr>
      <vt:lpstr>肝癌的手术治疗</vt:lpstr>
      <vt:lpstr>肝癌的手术治疗</vt:lpstr>
      <vt:lpstr>肝癌的手术治疗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2024-09-09T15:47:00.396</cp:lastPrinted>
  <dcterms:created xsi:type="dcterms:W3CDTF">2024-09-09T07:47:00Z</dcterms:created>
  <dcterms:modified xsi:type="dcterms:W3CDTF">2024-09-09T07:47:02Z</dcterms:modified>
</cp:coreProperties>
</file>