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29344-BB0D-4BB4-A9D4-1B4405570C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632296-554F-4D37-8E97-C779C9D080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ED85FEA-AAB6-4F4A-BEC8-46E7605FF54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921AF4-AB58-4FBB-A283-ABEDD9D08F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1EE3C3-4A1E-4E09-B2C3-3F337A0643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07822-09D7-4455-84DA-CDEBD43504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106F0EF-783A-4737-80C5-CD5C2319C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B20B1E0-8222-4018-83F4-C0A2434854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6986CB-D920-4C3B-A857-96FA2F86A8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C32D6B-4B46-4EA8-A8A2-195D6C1870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8E82F5-DA29-4986-AC37-4A70473903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5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Relationship Id="rId3" Type="http://schemas.openxmlformats.org/officeDocument/2006/relationships/image" Target="../media/image6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3812713303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extbox 2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  <p:sp>
        <p:nvSpPr>
          <p:cNvPr id="3" name="textbox 3"/>
          <p:cNvSpPr/>
          <p:nvPr/>
        </p:nvSpPr>
        <p:spPr>
          <a:xfrm>
            <a:off x="963560" y="1893744"/>
            <a:ext cx="3762375" cy="70675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749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4900" spc="1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</a:t>
            </a:r>
            <a:r>
              <a:rPr sz="49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行业报告</a:t>
            </a:r>
            <a:endParaRPr lang="Microsoft YaHei" altLang="Microsoft YaHei" sz="49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box 5"/>
          <p:cNvSpPr/>
          <p:nvPr/>
        </p:nvSpPr>
        <p:spPr>
          <a:xfrm>
            <a:off x="4611849" y="1388277"/>
            <a:ext cx="3260725" cy="2918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901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团购行业概述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9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团购行业现状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16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购行业的问题与挑战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2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购行业的机遇与前景</a:t>
            </a:r>
            <a:endParaRPr lang="Microsoft YaHei" altLang="Microsoft YaHei" sz="2400"/>
          </a:p>
          <a:p>
            <a:pPr marL="12700" algn="l" rtl="0" eaLnBrk="0">
              <a:lnSpc>
                <a:spcPct val="91000"/>
              </a:lnSpc>
              <a:spcBef>
                <a:spcPts val="1407"/>
              </a:spcBef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购行业的案例分析</a:t>
            </a:r>
            <a:endParaRPr lang="Microsoft YaHei" altLang="Microsoft YaHei" sz="2400"/>
          </a:p>
          <a:p>
            <a:pPr algn="l" rtl="0" eaLnBrk="0">
              <a:lnSpc>
                <a:spcPct val="108000"/>
              </a:lnSpc>
            </a:pPr>
            <a:endParaRPr lang="Arial" altLang="Arial" sz="1100"/>
          </a:p>
          <a:p>
            <a:pPr marL="12700" algn="l" rtl="0" eaLnBrk="0">
              <a:lnSpc>
                <a:spcPct val="91000"/>
              </a:lnSpc>
            </a:pPr>
            <a:r>
              <a:rPr sz="2400" spc="-10">
                <a:solidFill>
                  <a:srgbClr val="131516">
                    <a:alpha val="100000"/>
                  </a:srgbClr>
                </a:solidFill>
                <a:latin typeface="Arial"/>
                <a:ea typeface="Arial"/>
                <a:cs typeface="Arial"/>
              </a:rPr>
              <a:t>• </a:t>
            </a:r>
            <a:r>
              <a:rPr sz="24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  <a:r>
              <a:rPr sz="24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与建议</a:t>
            </a:r>
            <a:endParaRPr lang="Microsoft YaHei" altLang="Microsoft YaHei" sz="2400"/>
          </a:p>
        </p:txBody>
      </p:sp>
      <p:sp>
        <p:nvSpPr>
          <p:cNvPr id="6" name="textbox 6"/>
          <p:cNvSpPr/>
          <p:nvPr/>
        </p:nvSpPr>
        <p:spPr>
          <a:xfrm>
            <a:off x="1443399" y="2308794"/>
            <a:ext cx="1605914" cy="11836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085"/>
              </a:lnSpc>
            </a:pPr>
            <a:endParaRPr lang="Arial" altLang="Arial" sz="100"/>
          </a:p>
          <a:p>
            <a:pPr marL="12700" algn="l" rtl="0" eaLnBrk="0">
              <a:lnSpc>
                <a:spcPct val="88000"/>
              </a:lnSpc>
            </a:pPr>
            <a:r>
              <a:rPr sz="5700" spc="-19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  <a:r>
              <a:rPr sz="5700" spc="-19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5700" spc="-180">
                <a:ln w="158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  <a:endParaRPr lang="Microsoft YaHei" altLang="Microsoft YaHei" sz="57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algn="l" rtl="0" eaLnBrk="0">
              <a:lnSpc>
                <a:spcPct val="108000"/>
              </a:lnSpc>
            </a:pPr>
            <a:endParaRPr lang="Arial" altLang="Arial" sz="300"/>
          </a:p>
          <a:p>
            <a:pPr marL="351832" algn="l" rtl="0" eaLnBrk="0">
              <a:lnSpc>
                <a:spcPct val="88000"/>
              </a:lnSpc>
              <a:spcBef>
                <a:spcPts val="1"/>
              </a:spcBef>
            </a:pPr>
            <a:r>
              <a:rPr sz="13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CATALOGU</a:t>
            </a:r>
            <a:r>
              <a:rPr sz="13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60000"/>
                  </a:srgbClr>
                </a:solidFill>
                <a:latin typeface="Microsoft YaHei"/>
                <a:ea typeface="Microsoft YaHei"/>
                <a:cs typeface="Microsoft YaHei"/>
              </a:rPr>
              <a:t>E</a:t>
            </a:r>
            <a:endParaRPr lang="Microsoft YaHei" altLang="Microsoft YaHei" sz="1300"/>
          </a:p>
        </p:txBody>
      </p:sp>
      <p:sp>
        <p:nvSpPr>
          <p:cNvPr id="7" name="textbox 7"/>
          <p:cNvSpPr/>
          <p:nvPr/>
        </p:nvSpPr>
        <p:spPr>
          <a:xfrm>
            <a:off x="1454384" y="362771"/>
            <a:ext cx="1036319" cy="4533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box 9"/>
          <p:cNvSpPr/>
          <p:nvPr/>
        </p:nvSpPr>
        <p:spPr>
          <a:xfrm>
            <a:off x="946758" y="362771"/>
            <a:ext cx="3440429" cy="284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3000"/>
              </a:lnSpc>
            </a:pPr>
            <a:endParaRPr lang="Arial" altLang="Arial" sz="1100"/>
          </a:p>
          <a:p>
            <a:pPr marL="30638" algn="l" rtl="0" eaLnBrk="0">
              <a:lnSpc>
                <a:spcPct val="91000"/>
              </a:lnSpc>
              <a:spcBef>
                <a:spcPts val="1"/>
              </a:spcBef>
            </a:pPr>
            <a:r>
              <a:rPr sz="45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团购行业概</a:t>
            </a: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述</a:t>
            </a:r>
            <a:endParaRPr lang="Microsoft YaHei" altLang="Microsoft YaHei" sz="4500"/>
          </a:p>
        </p:txBody>
      </p:sp>
      <p:sp>
        <p:nvSpPr>
          <p:cNvPr id="10" name="textbox 10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3352800" y="2032000"/>
            <a:ext cx="5488119" cy="2826376"/>
          </a:xfrm>
          <a:prstGeom prst="rect">
            <a:avLst/>
          </a:prstGeom>
        </p:spPr>
      </p:pic>
      <p:sp>
        <p:nvSpPr>
          <p:cNvPr id="13" name="textbox 13"/>
          <p:cNvSpPr/>
          <p:nvPr/>
        </p:nvSpPr>
        <p:spPr>
          <a:xfrm>
            <a:off x="970274" y="2092914"/>
            <a:ext cx="2391410" cy="12471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661"/>
              </a:lnSpc>
            </a:pPr>
            <a:endParaRPr lang="Arial" altLang="Arial" sz="100"/>
          </a:p>
          <a:p>
            <a:pPr marL="1450593" algn="l" rtl="0" eaLnBrk="0">
              <a:lnSpc>
                <a:spcPct val="95000"/>
              </a:lnSpc>
            </a:pP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团购定</a:t>
            </a:r>
            <a:r>
              <a:rPr sz="1500" spc="3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义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1000"/>
          </a:p>
          <a:p>
            <a:pPr marL="23158" algn="l" rtl="0" eaLnBrk="0">
              <a:lnSpc>
                <a:spcPct val="94000"/>
              </a:lnSpc>
              <a:spcBef>
                <a:spcPts val="397"/>
              </a:spcBef>
            </a:pPr>
            <a:r>
              <a:rPr sz="13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团购是一种集体购买的行为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endParaRPr lang="Microsoft YaHei" altLang="Microsoft YaHei" sz="1300"/>
          </a:p>
          <a:p>
            <a:pPr marL="12700" algn="l" rtl="0" eaLnBrk="0">
              <a:lnSpc>
                <a:spcPct val="85000"/>
              </a:lnSpc>
              <a:spcBef>
                <a:spcPts val="973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通过大量购买以获得更低的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</a:t>
            </a:r>
            <a:endParaRPr lang="Microsoft YaHei" altLang="Microsoft YaHei" sz="1300"/>
          </a:p>
          <a:p>
            <a:pPr algn="r" rtl="0" eaLnBrk="0">
              <a:lnSpc>
                <a:spcPts val="2431"/>
              </a:lnSpc>
            </a:pPr>
            <a:r>
              <a:rPr sz="1300" spc="-7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格或更好的服务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4" name="textbox 14"/>
          <p:cNvSpPr/>
          <p:nvPr/>
        </p:nvSpPr>
        <p:spPr>
          <a:xfrm>
            <a:off x="8953029" y="2127290"/>
            <a:ext cx="2252345" cy="92075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60"/>
              </a:lnSpc>
            </a:pPr>
            <a:endParaRPr lang="Arial" altLang="Arial" sz="100"/>
          </a:p>
          <a:p>
            <a:pPr marL="13444" algn="l" rtl="0" eaLnBrk="0">
              <a:lnSpc>
                <a:spcPct val="95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集体购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</a:t>
            </a:r>
            <a:endParaRPr lang="Microsoft YaHei" altLang="Microsoft YaHei" sz="1500"/>
          </a:p>
          <a:p>
            <a:pPr algn="l" rtl="0" eaLnBrk="0">
              <a:lnSpc>
                <a:spcPct val="131000"/>
              </a:lnSpc>
            </a:pPr>
            <a:endParaRPr lang="Arial" altLang="Arial" sz="300"/>
          </a:p>
          <a:p>
            <a:pPr marL="15271" indent="-2571" algn="l" rtl="0" eaLnBrk="0">
              <a:lnSpc>
                <a:spcPct val="156000"/>
              </a:lnSpc>
              <a:spcBef>
                <a:spcPts val="1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通过集体力量，达到一定的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买数量，享受团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购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优惠。</a:t>
            </a:r>
            <a:endParaRPr lang="Microsoft YaHei" altLang="Microsoft YaHei" sz="1300"/>
          </a:p>
        </p:txBody>
      </p:sp>
      <p:sp>
        <p:nvSpPr>
          <p:cNvPr id="15" name="textbox 15"/>
          <p:cNvSpPr/>
          <p:nvPr/>
        </p:nvSpPr>
        <p:spPr>
          <a:xfrm>
            <a:off x="442263" y="318468"/>
            <a:ext cx="3837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9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9755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团购的定义与特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</a:t>
            </a:r>
            <a:endParaRPr lang="Microsoft YaHei" altLang="Microsoft YaHei" sz="3000"/>
          </a:p>
        </p:txBody>
      </p:sp>
      <p:grpSp>
        <p:nvGrpSpPr>
          <p:cNvPr id="2" name="group 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1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2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3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4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5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36" name="textbox 36"/>
          <p:cNvSpPr/>
          <p:nvPr/>
        </p:nvSpPr>
        <p:spPr>
          <a:xfrm>
            <a:off x="8034077" y="5238662"/>
            <a:ext cx="2392679" cy="5200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724"/>
              </a:lnSpc>
            </a:pPr>
            <a:endParaRPr lang="Arial" altLang="Arial" sz="100"/>
          </a:p>
          <a:p>
            <a:pPr marL="24872" algn="l" rtl="0" eaLnBrk="0">
              <a:lnSpc>
                <a:spcPct val="94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团购提供了一种方便快捷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的购</a:t>
            </a:r>
            <a:endParaRPr lang="Microsoft YaHei" altLang="Microsoft YaHei" sz="1300"/>
          </a:p>
          <a:p>
            <a:pPr algn="l" rtl="0" eaLnBrk="0">
              <a:lnSpc>
                <a:spcPct val="100000"/>
              </a:lnSpc>
            </a:pPr>
            <a:endParaRPr lang="Arial" altLang="Arial" sz="800"/>
          </a:p>
          <a:p>
            <a:pPr marL="12700" algn="l" rtl="0" eaLnBrk="0">
              <a:lnSpc>
                <a:spcPct val="94000"/>
              </a:lnSpc>
              <a:spcBef>
                <a:spcPts val="4"/>
              </a:spcBef>
            </a:pPr>
            <a:r>
              <a:rPr sz="13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物方式，无需逐一寻找供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应商。</a:t>
            </a:r>
            <a:endParaRPr lang="Microsoft YaHei" altLang="Microsoft YaHei" sz="1300"/>
          </a:p>
        </p:txBody>
      </p:sp>
      <p:sp>
        <p:nvSpPr>
          <p:cNvPr id="37" name="textbox 37"/>
          <p:cNvSpPr/>
          <p:nvPr/>
        </p:nvSpPr>
        <p:spPr>
          <a:xfrm>
            <a:off x="2023039" y="5173024"/>
            <a:ext cx="2251075" cy="45974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1147"/>
              </a:lnSpc>
            </a:pPr>
            <a:endParaRPr lang="Arial" altLang="Arial" sz="100"/>
          </a:p>
          <a:p>
            <a:pPr marL="12700" indent="8744" algn="l" rtl="0" eaLnBrk="0">
              <a:lnSpc>
                <a:spcPct val="110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团购通常能以更低的价格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获得 </a:t>
            </a: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或服务。</a:t>
            </a:r>
            <a:endParaRPr lang="Microsoft YaHei" altLang="Microsoft YaHei" sz="1300"/>
          </a:p>
        </p:txBody>
      </p:sp>
      <p:sp>
        <p:nvSpPr>
          <p:cNvPr id="38" name="textbox 38"/>
          <p:cNvSpPr/>
          <p:nvPr/>
        </p:nvSpPr>
        <p:spPr>
          <a:xfrm>
            <a:off x="2022068" y="4751557"/>
            <a:ext cx="822960" cy="2413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71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价格优</a:t>
            </a:r>
            <a:r>
              <a:rPr sz="1500" spc="6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惠</a:t>
            </a:r>
            <a:endParaRPr lang="Microsoft YaHei" altLang="Microsoft YaHei" sz="1500"/>
          </a:p>
        </p:txBody>
      </p:sp>
      <p:sp>
        <p:nvSpPr>
          <p:cNvPr id="39" name="textbox 39"/>
          <p:cNvSpPr/>
          <p:nvPr/>
        </p:nvSpPr>
        <p:spPr>
          <a:xfrm>
            <a:off x="9698399" y="4752957"/>
            <a:ext cx="622300" cy="2406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472"/>
              </a:lnSpc>
            </a:pPr>
            <a:endParaRPr lang="Arial" altLang="Arial" sz="100"/>
          </a:p>
          <a:p>
            <a:pPr marL="12700" algn="l" rtl="0" eaLnBrk="0">
              <a:lnSpc>
                <a:spcPct val="94000"/>
              </a:lnSpc>
            </a:pPr>
            <a:r>
              <a:rPr sz="1500" spc="7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便利</a:t>
            </a:r>
            <a:r>
              <a:rPr sz="1500" spc="5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性</a:t>
            </a:r>
            <a:endParaRPr lang="Microsoft YaHei" altLang="Microsoft YaHei" sz="15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40" name="picture 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4" name="group 4"/>
          <p:cNvGrpSpPr/>
          <p:nvPr/>
        </p:nvGrpSpPr>
        <p:grpSpPr>
          <a:xfrm rot="21600000">
            <a:off x="6085579" y="1448346"/>
            <a:ext cx="5270353" cy="4832415"/>
            <a:chExt cx="5270353" cy="4832415"/>
          </a:xfrm>
        </p:grpSpPr>
        <p:sp>
          <p:nvSpPr>
            <p:cNvPr id="41" name="path"/>
            <p:cNvSpPr/>
            <p:nvPr/>
          </p:nvSpPr>
          <p:spPr>
            <a:xfrm>
              <a:off x="928730" y="0"/>
              <a:ext cx="4341623" cy="4832415"/>
            </a:xfrm>
            <a:custGeom>
              <a:rect l="0" t="0" r="0" b="0"/>
              <a:pathLst>
                <a:path w="6837" h="7609">
                  <a:moveTo>
                    <a:pt x="2508" y="3805"/>
                  </a:moveTo>
                  <a:lnTo>
                    <a:pt x="3436" y="1950"/>
                  </a:lnTo>
                  <a:lnTo>
                    <a:pt x="5909" y="1950"/>
                  </a:lnTo>
                  <a:lnTo>
                    <a:pt x="6837" y="3805"/>
                  </a:lnTo>
                  <a:lnTo>
                    <a:pt x="5909" y="5660"/>
                  </a:lnTo>
                  <a:lnTo>
                    <a:pt x="3436" y="5660"/>
                  </a:lnTo>
                  <a:lnTo>
                    <a:pt x="2508" y="3805"/>
                  </a:lnTo>
                  <a:close/>
                </a:path>
                <a:path w="6837" h="7609">
                  <a:moveTo>
                    <a:pt x="0" y="0"/>
                  </a:moveTo>
                  <a:lnTo>
                    <a:pt x="2508" y="0"/>
                  </a:lnTo>
                  <a:lnTo>
                    <a:pt x="5017" y="3805"/>
                  </a:lnTo>
                  <a:lnTo>
                    <a:pt x="2508" y="7610"/>
                  </a:lnTo>
                  <a:lnTo>
                    <a:pt x="0" y="761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0F59D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2" name="path"/>
            <p:cNvSpPr/>
            <p:nvPr/>
          </p:nvSpPr>
          <p:spPr>
            <a:xfrm>
              <a:off x="0" y="0"/>
              <a:ext cx="4248500" cy="4832415"/>
            </a:xfrm>
            <a:custGeom>
              <a:rect l="0" t="0" r="0" b="0"/>
              <a:pathLst>
                <a:path w="6690" h="7609">
                  <a:moveTo>
                    <a:pt x="0" y="1914"/>
                  </a:moveTo>
                  <a:lnTo>
                    <a:pt x="1462" y="0"/>
                  </a:lnTo>
                  <a:lnTo>
                    <a:pt x="2925" y="1914"/>
                  </a:lnTo>
                  <a:lnTo>
                    <a:pt x="1462" y="3828"/>
                  </a:lnTo>
                  <a:lnTo>
                    <a:pt x="0" y="1914"/>
                  </a:lnTo>
                  <a:close/>
                </a:path>
                <a:path w="6690" h="7609">
                  <a:moveTo>
                    <a:pt x="0" y="5695"/>
                  </a:moveTo>
                  <a:lnTo>
                    <a:pt x="1462" y="3781"/>
                  </a:lnTo>
                  <a:lnTo>
                    <a:pt x="2925" y="5695"/>
                  </a:lnTo>
                  <a:lnTo>
                    <a:pt x="1462" y="7610"/>
                  </a:lnTo>
                  <a:lnTo>
                    <a:pt x="0" y="5695"/>
                  </a:lnTo>
                  <a:close/>
                </a:path>
                <a:path w="6690" h="7609">
                  <a:moveTo>
                    <a:pt x="3860" y="3805"/>
                  </a:moveTo>
                  <a:lnTo>
                    <a:pt x="5275" y="1950"/>
                  </a:lnTo>
                  <a:lnTo>
                    <a:pt x="6690" y="3805"/>
                  </a:lnTo>
                  <a:lnTo>
                    <a:pt x="5275" y="5660"/>
                  </a:lnTo>
                  <a:lnTo>
                    <a:pt x="3860" y="3805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3" name="path"/>
            <p:cNvSpPr/>
            <p:nvPr/>
          </p:nvSpPr>
          <p:spPr>
            <a:xfrm>
              <a:off x="596940" y="842710"/>
              <a:ext cx="3052919" cy="3016830"/>
            </a:xfrm>
            <a:custGeom>
              <a:rect l="0" t="0" r="0" b="0"/>
              <a:pathLst>
                <a:path w="4807" h="4750">
                  <a:moveTo>
                    <a:pt x="70" y="271"/>
                  </a:moveTo>
                  <a:lnTo>
                    <a:pt x="522" y="0"/>
                  </a:lnTo>
                  <a:lnTo>
                    <a:pt x="974" y="271"/>
                  </a:lnTo>
                  <a:lnTo>
                    <a:pt x="974" y="361"/>
                  </a:lnTo>
                  <a:lnTo>
                    <a:pt x="70" y="361"/>
                  </a:lnTo>
                  <a:lnTo>
                    <a:pt x="70" y="271"/>
                  </a:lnTo>
                  <a:close/>
                  <a:moveTo>
                    <a:pt x="70" y="813"/>
                  </a:moveTo>
                  <a:lnTo>
                    <a:pt x="974" y="813"/>
                  </a:lnTo>
                  <a:lnTo>
                    <a:pt x="974" y="904"/>
                  </a:lnTo>
                  <a:lnTo>
                    <a:pt x="70" y="904"/>
                  </a:lnTo>
                  <a:lnTo>
                    <a:pt x="70" y="813"/>
                  </a:lnTo>
                  <a:close/>
                  <a:moveTo>
                    <a:pt x="160" y="723"/>
                  </a:moveTo>
                  <a:lnTo>
                    <a:pt x="884" y="723"/>
                  </a:lnTo>
                  <a:lnTo>
                    <a:pt x="884" y="813"/>
                  </a:lnTo>
                  <a:lnTo>
                    <a:pt x="160" y="813"/>
                  </a:lnTo>
                  <a:lnTo>
                    <a:pt x="160" y="723"/>
                  </a:lnTo>
                  <a:close/>
                  <a:moveTo>
                    <a:pt x="160" y="361"/>
                  </a:moveTo>
                  <a:lnTo>
                    <a:pt x="341" y="361"/>
                  </a:lnTo>
                  <a:lnTo>
                    <a:pt x="341" y="723"/>
                  </a:lnTo>
                  <a:lnTo>
                    <a:pt x="160" y="723"/>
                  </a:lnTo>
                  <a:lnTo>
                    <a:pt x="160" y="361"/>
                  </a:lnTo>
                  <a:close/>
                  <a:moveTo>
                    <a:pt x="432" y="361"/>
                  </a:moveTo>
                  <a:lnTo>
                    <a:pt x="612" y="361"/>
                  </a:lnTo>
                  <a:lnTo>
                    <a:pt x="612" y="723"/>
                  </a:lnTo>
                  <a:lnTo>
                    <a:pt x="432" y="723"/>
                  </a:lnTo>
                  <a:lnTo>
                    <a:pt x="432" y="361"/>
                  </a:lnTo>
                  <a:close/>
                  <a:moveTo>
                    <a:pt x="703" y="361"/>
                  </a:moveTo>
                  <a:lnTo>
                    <a:pt x="884" y="361"/>
                  </a:lnTo>
                  <a:lnTo>
                    <a:pt x="884" y="723"/>
                  </a:lnTo>
                  <a:lnTo>
                    <a:pt x="703" y="723"/>
                  </a:lnTo>
                  <a:lnTo>
                    <a:pt x="703" y="361"/>
                  </a:lnTo>
                  <a:close/>
                </a:path>
                <a:path w="4807" h="4750">
                  <a:moveTo>
                    <a:pt x="940" y="4646"/>
                  </a:moveTo>
                  <a:lnTo>
                    <a:pt x="1045" y="4646"/>
                  </a:lnTo>
                  <a:lnTo>
                    <a:pt x="1045" y="4698"/>
                  </a:lnTo>
                  <a:lnTo>
                    <a:pt x="1045" y="4698"/>
                  </a:lnTo>
                  <a:cubicBezTo>
                    <a:pt x="1045" y="4727"/>
                    <a:pt x="1021" y="4750"/>
                    <a:pt x="992" y="4750"/>
                  </a:cubicBezTo>
                  <a:lnTo>
                    <a:pt x="992" y="4750"/>
                  </a:lnTo>
                  <a:lnTo>
                    <a:pt x="992" y="4750"/>
                  </a:lnTo>
                  <a:lnTo>
                    <a:pt x="52" y="4750"/>
                  </a:lnTo>
                  <a:lnTo>
                    <a:pt x="52" y="4750"/>
                  </a:lnTo>
                  <a:cubicBezTo>
                    <a:pt x="23" y="4750"/>
                    <a:pt x="0" y="4727"/>
                    <a:pt x="0" y="4698"/>
                  </a:cubicBezTo>
                  <a:lnTo>
                    <a:pt x="0" y="4698"/>
                  </a:lnTo>
                  <a:lnTo>
                    <a:pt x="0" y="4698"/>
                  </a:lnTo>
                  <a:lnTo>
                    <a:pt x="0" y="4646"/>
                  </a:lnTo>
                  <a:lnTo>
                    <a:pt x="104" y="4646"/>
                  </a:lnTo>
                  <a:lnTo>
                    <a:pt x="104" y="4019"/>
                  </a:lnTo>
                  <a:lnTo>
                    <a:pt x="104" y="4019"/>
                  </a:lnTo>
                  <a:cubicBezTo>
                    <a:pt x="104" y="3961"/>
                    <a:pt x="151" y="3914"/>
                    <a:pt x="209" y="3914"/>
                  </a:cubicBezTo>
                  <a:lnTo>
                    <a:pt x="209" y="3914"/>
                  </a:lnTo>
                  <a:lnTo>
                    <a:pt x="836" y="3914"/>
                  </a:lnTo>
                  <a:lnTo>
                    <a:pt x="836" y="3914"/>
                  </a:lnTo>
                  <a:cubicBezTo>
                    <a:pt x="893" y="3914"/>
                    <a:pt x="940" y="3961"/>
                    <a:pt x="940" y="4019"/>
                  </a:cubicBezTo>
                  <a:lnTo>
                    <a:pt x="940" y="4019"/>
                  </a:lnTo>
                  <a:lnTo>
                    <a:pt x="940" y="4019"/>
                  </a:lnTo>
                  <a:lnTo>
                    <a:pt x="940" y="4646"/>
                  </a:lnTo>
                  <a:close/>
                  <a:moveTo>
                    <a:pt x="209" y="4019"/>
                  </a:moveTo>
                  <a:lnTo>
                    <a:pt x="209" y="4489"/>
                  </a:lnTo>
                  <a:lnTo>
                    <a:pt x="836" y="4489"/>
                  </a:lnTo>
                  <a:lnTo>
                    <a:pt x="836" y="4019"/>
                  </a:lnTo>
                  <a:lnTo>
                    <a:pt x="209" y="4019"/>
                  </a:lnTo>
                  <a:close/>
                  <a:moveTo>
                    <a:pt x="418" y="4594"/>
                  </a:moveTo>
                  <a:lnTo>
                    <a:pt x="418" y="4646"/>
                  </a:lnTo>
                  <a:lnTo>
                    <a:pt x="627" y="4646"/>
                  </a:lnTo>
                  <a:lnTo>
                    <a:pt x="627" y="4594"/>
                  </a:lnTo>
                  <a:lnTo>
                    <a:pt x="418" y="4594"/>
                  </a:lnTo>
                  <a:close/>
                </a:path>
                <a:path w="4807" h="4750">
                  <a:moveTo>
                    <a:pt x="4241" y="2094"/>
                  </a:moveTo>
                  <a:lnTo>
                    <a:pt x="4241" y="2005"/>
                  </a:lnTo>
                  <a:lnTo>
                    <a:pt x="4335" y="2005"/>
                  </a:lnTo>
                  <a:lnTo>
                    <a:pt x="4335" y="2761"/>
                  </a:lnTo>
                  <a:lnTo>
                    <a:pt x="4807" y="2761"/>
                  </a:lnTo>
                  <a:lnTo>
                    <a:pt x="4618" y="2950"/>
                  </a:lnTo>
                  <a:lnTo>
                    <a:pt x="3957" y="2950"/>
                  </a:lnTo>
                  <a:lnTo>
                    <a:pt x="3863" y="2761"/>
                  </a:lnTo>
                  <a:lnTo>
                    <a:pt x="4241" y="2761"/>
                  </a:lnTo>
                  <a:lnTo>
                    <a:pt x="4241" y="2666"/>
                  </a:lnTo>
                  <a:lnTo>
                    <a:pt x="3863" y="2666"/>
                  </a:lnTo>
                  <a:lnTo>
                    <a:pt x="3863" y="2654"/>
                  </a:lnTo>
                  <a:lnTo>
                    <a:pt x="3863" y="2654"/>
                  </a:lnTo>
                  <a:cubicBezTo>
                    <a:pt x="4039" y="2512"/>
                    <a:pt x="4171" y="2321"/>
                    <a:pt x="4238" y="2102"/>
                  </a:cubicBezTo>
                  <a:lnTo>
                    <a:pt x="4238" y="2102"/>
                  </a:lnTo>
                  <a:lnTo>
                    <a:pt x="4241" y="2094"/>
                  </a:lnTo>
                  <a:close/>
                  <a:moveTo>
                    <a:pt x="4806" y="2666"/>
                  </a:moveTo>
                  <a:lnTo>
                    <a:pt x="4335" y="2666"/>
                  </a:lnTo>
                  <a:lnTo>
                    <a:pt x="4335" y="2649"/>
                  </a:lnTo>
                  <a:lnTo>
                    <a:pt x="4335" y="2649"/>
                  </a:lnTo>
                  <a:cubicBezTo>
                    <a:pt x="4395" y="2561"/>
                    <a:pt x="4430" y="2453"/>
                    <a:pt x="4430" y="2336"/>
                  </a:cubicBezTo>
                  <a:lnTo>
                    <a:pt x="4430" y="2336"/>
                  </a:lnTo>
                  <a:cubicBezTo>
                    <a:pt x="4430" y="2219"/>
                    <a:pt x="4395" y="2110"/>
                    <a:pt x="4334" y="2020"/>
                  </a:cubicBezTo>
                  <a:lnTo>
                    <a:pt x="4334" y="2020"/>
                  </a:lnTo>
                  <a:lnTo>
                    <a:pt x="4335" y="2022"/>
                  </a:lnTo>
                  <a:lnTo>
                    <a:pt x="4335" y="2013"/>
                  </a:lnTo>
                  <a:lnTo>
                    <a:pt x="4335" y="2013"/>
                  </a:lnTo>
                  <a:cubicBezTo>
                    <a:pt x="4600" y="2122"/>
                    <a:pt x="4787" y="2370"/>
                    <a:pt x="4806" y="2664"/>
                  </a:cubicBezTo>
                  <a:lnTo>
                    <a:pt x="4806" y="2664"/>
                  </a:lnTo>
                  <a:lnTo>
                    <a:pt x="4806" y="2666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4" name="textbox 44"/>
          <p:cNvSpPr/>
          <p:nvPr/>
        </p:nvSpPr>
        <p:spPr>
          <a:xfrm>
            <a:off x="1174448" y="1651034"/>
            <a:ext cx="4558665" cy="40982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9257"/>
              </a:lnSpc>
            </a:pPr>
            <a:endParaRPr lang="Arial" altLang="Arial" sz="100"/>
          </a:p>
          <a:p>
            <a:pPr marL="14567" algn="l" rtl="0" eaLnBrk="0">
              <a:lnSpc>
                <a:spcPct val="90000"/>
              </a:lnSpc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起步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marL="15176" indent="10096" algn="l" rtl="0" eaLnBrk="0">
              <a:lnSpc>
                <a:spcPct val="123000"/>
              </a:lnSpc>
              <a:spcBef>
                <a:spcPts val="1219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团购模式起源于美国，最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初以线下形式开展，如俱乐   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部形式。</a:t>
            </a:r>
            <a:endParaRPr lang="Microsoft YaHei" altLang="Microsoft YaHei" sz="15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1000"/>
              </a:lnSpc>
            </a:pPr>
            <a:endParaRPr lang="Arial" altLang="Arial" sz="1000"/>
          </a:p>
          <a:p>
            <a:pPr algn="l" rtl="0" eaLnBrk="0">
              <a:lnSpc>
                <a:spcPct val="112000"/>
              </a:lnSpc>
            </a:pPr>
            <a:endParaRPr lang="Arial" altLang="Arial" sz="1000"/>
          </a:p>
          <a:p>
            <a:pPr marL="14338" algn="l" rtl="0" eaLnBrk="0">
              <a:lnSpc>
                <a:spcPct val="91000"/>
              </a:lnSpc>
              <a:spcBef>
                <a:spcPts val="546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发展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marL="28892" indent="-5905" algn="l" rtl="0" eaLnBrk="0">
              <a:lnSpc>
                <a:spcPct val="122000"/>
              </a:lnSpc>
              <a:spcBef>
                <a:spcPts val="1244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随着互联网技术的发展，团购模式逐渐转移到线上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出现了许多团购平台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algn="l" rtl="0" eaLnBrk="0">
              <a:lnSpc>
                <a:spcPct val="116000"/>
              </a:lnSpc>
            </a:pPr>
            <a:endParaRPr lang="Arial" altLang="Arial" sz="1000"/>
          </a:p>
          <a:p>
            <a:pPr marL="14567" algn="l" rtl="0" eaLnBrk="0">
              <a:lnSpc>
                <a:spcPct val="91000"/>
              </a:lnSpc>
              <a:spcBef>
                <a:spcPts val="543"/>
              </a:spcBef>
            </a:pPr>
            <a:r>
              <a:rPr sz="18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成熟</a:t>
            </a:r>
            <a:r>
              <a:rPr sz="18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阶段</a:t>
            </a:r>
            <a:endParaRPr lang="Microsoft YaHei" altLang="Microsoft YaHei" sz="1800"/>
          </a:p>
          <a:p>
            <a:pPr algn="l" rtl="0" eaLnBrk="0">
              <a:lnSpc>
                <a:spcPct val="100000"/>
              </a:lnSpc>
            </a:pPr>
            <a:endParaRPr lang="Arial" altLang="Arial" sz="1000"/>
          </a:p>
          <a:p>
            <a:pPr marL="12700" indent="2476" algn="l" rtl="0" eaLnBrk="0">
              <a:lnSpc>
                <a:spcPct val="123000"/>
              </a:lnSpc>
              <a:spcBef>
                <a:spcPts val="5"/>
              </a:spcBef>
            </a:pP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经过市场竞争和洗牌，一些优秀的团购平台脱颖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而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出，  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成为行业领导</a:t>
            </a: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45" name="textbox 45"/>
          <p:cNvSpPr/>
          <p:nvPr/>
        </p:nvSpPr>
        <p:spPr>
          <a:xfrm>
            <a:off x="1227303" y="379028"/>
            <a:ext cx="2671445" cy="4425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8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团购的发展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历程</a:t>
            </a:r>
            <a:endParaRPr lang="Microsoft YaHei" altLang="Microsoft YaHei" sz="3000"/>
          </a:p>
        </p:txBody>
      </p:sp>
      <p:grpSp>
        <p:nvGrpSpPr>
          <p:cNvPr id="6" name="group 6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46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8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9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0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8" name="group 8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5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3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4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5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0" name="group 10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56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7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8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59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0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12" name="group 12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61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2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3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4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65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66" name="path"/>
          <p:cNvSpPr/>
          <p:nvPr/>
        </p:nvSpPr>
        <p:spPr>
          <a:xfrm>
            <a:off x="904944" y="4808201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7" name="path"/>
          <p:cNvSpPr/>
          <p:nvPr/>
        </p:nvSpPr>
        <p:spPr>
          <a:xfrm>
            <a:off x="904944" y="1702238"/>
            <a:ext cx="166570" cy="166570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68" name="path"/>
          <p:cNvSpPr/>
          <p:nvPr/>
        </p:nvSpPr>
        <p:spPr>
          <a:xfrm>
            <a:off x="904944" y="3245908"/>
            <a:ext cx="166570" cy="166569"/>
          </a:xfrm>
          <a:custGeom>
            <a:rect l="0" t="0" r="0" b="0"/>
            <a:pathLst>
              <a:path w="262" h="262">
                <a:moveTo>
                  <a:pt x="0" y="131"/>
                </a:moveTo>
                <a:cubicBezTo>
                  <a:pt x="0" y="58"/>
                  <a:pt x="58" y="0"/>
                  <a:pt x="131" y="0"/>
                </a:cubicBezTo>
                <a:lnTo>
                  <a:pt x="131" y="0"/>
                </a:lnTo>
                <a:lnTo>
                  <a:pt x="131" y="0"/>
                </a:lnTo>
                <a:lnTo>
                  <a:pt x="131" y="0"/>
                </a:lnTo>
                <a:cubicBezTo>
                  <a:pt x="203" y="0"/>
                  <a:pt x="262" y="58"/>
                  <a:pt x="262" y="131"/>
                </a:cubicBezTo>
                <a:lnTo>
                  <a:pt x="262" y="131"/>
                </a:lnTo>
                <a:cubicBezTo>
                  <a:pt x="262" y="131"/>
                  <a:pt x="262" y="131"/>
                  <a:pt x="262" y="131"/>
                </a:cubicBezTo>
                <a:lnTo>
                  <a:pt x="262" y="131"/>
                </a:lnTo>
                <a:lnTo>
                  <a:pt x="262" y="131"/>
                </a:lnTo>
                <a:lnTo>
                  <a:pt x="262" y="131"/>
                </a:lnTo>
                <a:cubicBezTo>
                  <a:pt x="262" y="203"/>
                  <a:pt x="203" y="262"/>
                  <a:pt x="131" y="262"/>
                </a:cubicBezTo>
                <a:lnTo>
                  <a:pt x="131" y="262"/>
                </a:lnTo>
                <a:lnTo>
                  <a:pt x="131" y="262"/>
                </a:lnTo>
                <a:lnTo>
                  <a:pt x="131" y="262"/>
                </a:lnTo>
                <a:cubicBezTo>
                  <a:pt x="58" y="262"/>
                  <a:pt x="0" y="203"/>
                  <a:pt x="0" y="131"/>
                </a:cubicBezTo>
                <a:lnTo>
                  <a:pt x="0" y="131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69" name="picture 6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14" name="group 14"/>
          <p:cNvGrpSpPr/>
          <p:nvPr/>
        </p:nvGrpSpPr>
        <p:grpSpPr>
          <a:xfrm rot="21600000">
            <a:off x="731629" y="1383702"/>
            <a:ext cx="10728737" cy="4157307"/>
            <a:chExt cx="10728737" cy="4157307"/>
          </a:xfrm>
        </p:grpSpPr>
        <p:sp>
          <p:nvSpPr>
            <p:cNvPr id="70" name="path"/>
            <p:cNvSpPr/>
            <p:nvPr/>
          </p:nvSpPr>
          <p:spPr>
            <a:xfrm>
              <a:off x="0" y="359028"/>
              <a:ext cx="3798276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DB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1" name="path"/>
            <p:cNvSpPr/>
            <p:nvPr/>
          </p:nvSpPr>
          <p:spPr>
            <a:xfrm>
              <a:off x="2328358" y="0"/>
              <a:ext cx="1133474" cy="1133475"/>
            </a:xfrm>
            <a:custGeom>
              <a:rect l="0" t="0" r="0" b="0"/>
              <a:pathLst>
                <a:path w="1784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4" y="399"/>
                    <a:pt x="1784" y="892"/>
                  </a:cubicBezTo>
                  <a:lnTo>
                    <a:pt x="1784" y="892"/>
                  </a:lnTo>
                  <a:cubicBezTo>
                    <a:pt x="1784" y="892"/>
                    <a:pt x="1784" y="892"/>
                    <a:pt x="1784" y="892"/>
                  </a:cubicBezTo>
                  <a:lnTo>
                    <a:pt x="1784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DDED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2" name="path"/>
            <p:cNvSpPr/>
            <p:nvPr/>
          </p:nvSpPr>
          <p:spPr>
            <a:xfrm>
              <a:off x="6930459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FDB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3" name="path"/>
            <p:cNvSpPr/>
            <p:nvPr/>
          </p:nvSpPr>
          <p:spPr>
            <a:xfrm>
              <a:off x="3465230" y="359028"/>
              <a:ext cx="3798277" cy="3798278"/>
            </a:xfrm>
            <a:custGeom>
              <a:rect l="0" t="0" r="0" b="0"/>
              <a:pathLst>
                <a:path w="5981" h="5981">
                  <a:moveTo>
                    <a:pt x="0" y="2990"/>
                  </a:moveTo>
                  <a:cubicBezTo>
                    <a:pt x="0" y="1339"/>
                    <a:pt x="1339" y="0"/>
                    <a:pt x="2990" y="0"/>
                  </a:cubicBezTo>
                  <a:lnTo>
                    <a:pt x="2990" y="0"/>
                  </a:lnTo>
                  <a:lnTo>
                    <a:pt x="2990" y="0"/>
                  </a:lnTo>
                  <a:lnTo>
                    <a:pt x="2990" y="0"/>
                  </a:lnTo>
                  <a:cubicBezTo>
                    <a:pt x="4642" y="0"/>
                    <a:pt x="5981" y="1339"/>
                    <a:pt x="5981" y="2990"/>
                  </a:cubicBezTo>
                  <a:lnTo>
                    <a:pt x="5981" y="2990"/>
                  </a:lnTo>
                  <a:cubicBezTo>
                    <a:pt x="5981" y="2990"/>
                    <a:pt x="5981" y="2990"/>
                    <a:pt x="5981" y="2990"/>
                  </a:cubicBezTo>
                  <a:lnTo>
                    <a:pt x="5981" y="2990"/>
                  </a:lnTo>
                  <a:lnTo>
                    <a:pt x="5981" y="2990"/>
                  </a:lnTo>
                  <a:lnTo>
                    <a:pt x="5981" y="2990"/>
                  </a:lnTo>
                  <a:cubicBezTo>
                    <a:pt x="5981" y="4642"/>
                    <a:pt x="4642" y="5981"/>
                    <a:pt x="2990" y="5981"/>
                  </a:cubicBezTo>
                  <a:lnTo>
                    <a:pt x="2990" y="5981"/>
                  </a:lnTo>
                  <a:lnTo>
                    <a:pt x="2990" y="5981"/>
                  </a:lnTo>
                  <a:lnTo>
                    <a:pt x="2990" y="5981"/>
                  </a:lnTo>
                  <a:cubicBezTo>
                    <a:pt x="1339" y="5981"/>
                    <a:pt x="0" y="4642"/>
                    <a:pt x="0" y="2990"/>
                  </a:cubicBezTo>
                  <a:lnTo>
                    <a:pt x="0" y="2990"/>
                  </a:lnTo>
                  <a:close/>
                </a:path>
              </a:pathLst>
            </a:custGeom>
            <a:solidFill>
              <a:srgbClr val="D5F4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4" name="path"/>
            <p:cNvSpPr/>
            <p:nvPr/>
          </p:nvSpPr>
          <p:spPr>
            <a:xfrm>
              <a:off x="2395034" y="66675"/>
              <a:ext cx="1000124" cy="1000125"/>
            </a:xfrm>
            <a:custGeom>
              <a:rect l="0" t="0" r="0" b="0"/>
              <a:pathLst>
                <a:path w="1574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4" y="352"/>
                    <a:pt x="1574" y="787"/>
                  </a:cubicBezTo>
                  <a:lnTo>
                    <a:pt x="1574" y="787"/>
                  </a:lnTo>
                  <a:cubicBezTo>
                    <a:pt x="1574" y="787"/>
                    <a:pt x="1574" y="787"/>
                    <a:pt x="1574" y="787"/>
                  </a:cubicBezTo>
                  <a:lnTo>
                    <a:pt x="1574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5" name="path"/>
            <p:cNvSpPr/>
            <p:nvPr/>
          </p:nvSpPr>
          <p:spPr>
            <a:xfrm>
              <a:off x="6069528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5" y="892"/>
                  </a:lnTo>
                  <a:lnTo>
                    <a:pt x="1785" y="892"/>
                  </a:lnTo>
                  <a:cubicBezTo>
                    <a:pt x="1785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DDED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6" name="path"/>
            <p:cNvSpPr/>
            <p:nvPr/>
          </p:nvSpPr>
          <p:spPr>
            <a:xfrm>
              <a:off x="6136203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5" y="787"/>
                  </a:lnTo>
                  <a:lnTo>
                    <a:pt x="1575" y="787"/>
                  </a:lnTo>
                  <a:cubicBezTo>
                    <a:pt x="1575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7" name="path"/>
            <p:cNvSpPr/>
            <p:nvPr/>
          </p:nvSpPr>
          <p:spPr>
            <a:xfrm>
              <a:off x="9506020" y="0"/>
              <a:ext cx="1133475" cy="1133475"/>
            </a:xfrm>
            <a:custGeom>
              <a:rect l="0" t="0" r="0" b="0"/>
              <a:pathLst>
                <a:path w="1785" h="1785">
                  <a:moveTo>
                    <a:pt x="0" y="892"/>
                  </a:moveTo>
                  <a:cubicBezTo>
                    <a:pt x="0" y="399"/>
                    <a:pt x="399" y="0"/>
                    <a:pt x="892" y="0"/>
                  </a:cubicBezTo>
                  <a:lnTo>
                    <a:pt x="892" y="0"/>
                  </a:lnTo>
                  <a:lnTo>
                    <a:pt x="892" y="0"/>
                  </a:lnTo>
                  <a:lnTo>
                    <a:pt x="892" y="0"/>
                  </a:lnTo>
                  <a:cubicBezTo>
                    <a:pt x="1385" y="0"/>
                    <a:pt x="1785" y="399"/>
                    <a:pt x="1785" y="892"/>
                  </a:cubicBezTo>
                  <a:lnTo>
                    <a:pt x="1785" y="892"/>
                  </a:lnTo>
                  <a:cubicBezTo>
                    <a:pt x="1785" y="892"/>
                    <a:pt x="1785" y="892"/>
                    <a:pt x="1785" y="892"/>
                  </a:cubicBezTo>
                  <a:lnTo>
                    <a:pt x="1785" y="892"/>
                  </a:lnTo>
                  <a:lnTo>
                    <a:pt x="1784" y="892"/>
                  </a:lnTo>
                  <a:lnTo>
                    <a:pt x="1784" y="892"/>
                  </a:lnTo>
                  <a:cubicBezTo>
                    <a:pt x="1784" y="1385"/>
                    <a:pt x="1385" y="1785"/>
                    <a:pt x="892" y="1785"/>
                  </a:cubicBezTo>
                  <a:lnTo>
                    <a:pt x="892" y="1785"/>
                  </a:lnTo>
                  <a:lnTo>
                    <a:pt x="892" y="1785"/>
                  </a:lnTo>
                  <a:lnTo>
                    <a:pt x="892" y="1785"/>
                  </a:lnTo>
                  <a:cubicBezTo>
                    <a:pt x="399" y="1785"/>
                    <a:pt x="0" y="1385"/>
                    <a:pt x="0" y="892"/>
                  </a:cubicBezTo>
                  <a:lnTo>
                    <a:pt x="0" y="892"/>
                  </a:lnTo>
                  <a:close/>
                </a:path>
              </a:pathLst>
            </a:custGeom>
            <a:solidFill>
              <a:srgbClr val="DDEDFF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8" name="path"/>
            <p:cNvSpPr/>
            <p:nvPr/>
          </p:nvSpPr>
          <p:spPr>
            <a:xfrm>
              <a:off x="9572695" y="66675"/>
              <a:ext cx="1000125" cy="1000125"/>
            </a:xfrm>
            <a:custGeom>
              <a:rect l="0" t="0" r="0" b="0"/>
              <a:pathLst>
                <a:path w="1575" h="1575">
                  <a:moveTo>
                    <a:pt x="0" y="787"/>
                  </a:moveTo>
                  <a:cubicBezTo>
                    <a:pt x="0" y="352"/>
                    <a:pt x="352" y="0"/>
                    <a:pt x="787" y="0"/>
                  </a:cubicBezTo>
                  <a:lnTo>
                    <a:pt x="787" y="0"/>
                  </a:lnTo>
                  <a:lnTo>
                    <a:pt x="787" y="0"/>
                  </a:lnTo>
                  <a:lnTo>
                    <a:pt x="787" y="0"/>
                  </a:lnTo>
                  <a:cubicBezTo>
                    <a:pt x="1222" y="0"/>
                    <a:pt x="1575" y="352"/>
                    <a:pt x="1575" y="787"/>
                  </a:cubicBezTo>
                  <a:lnTo>
                    <a:pt x="1575" y="787"/>
                  </a:lnTo>
                  <a:cubicBezTo>
                    <a:pt x="1575" y="787"/>
                    <a:pt x="1575" y="787"/>
                    <a:pt x="1575" y="787"/>
                  </a:cubicBezTo>
                  <a:lnTo>
                    <a:pt x="1575" y="787"/>
                  </a:lnTo>
                  <a:lnTo>
                    <a:pt x="1574" y="787"/>
                  </a:lnTo>
                  <a:lnTo>
                    <a:pt x="1574" y="787"/>
                  </a:lnTo>
                  <a:cubicBezTo>
                    <a:pt x="1574" y="1222"/>
                    <a:pt x="1222" y="1575"/>
                    <a:pt x="787" y="1575"/>
                  </a:cubicBezTo>
                  <a:lnTo>
                    <a:pt x="787" y="1575"/>
                  </a:lnTo>
                  <a:lnTo>
                    <a:pt x="787" y="1575"/>
                  </a:lnTo>
                  <a:lnTo>
                    <a:pt x="787" y="1575"/>
                  </a:lnTo>
                  <a:cubicBezTo>
                    <a:pt x="352" y="1575"/>
                    <a:pt x="0" y="1222"/>
                    <a:pt x="0" y="787"/>
                  </a:cubicBezTo>
                  <a:lnTo>
                    <a:pt x="0" y="787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79" name="textbox 79"/>
          <p:cNvSpPr/>
          <p:nvPr/>
        </p:nvSpPr>
        <p:spPr>
          <a:xfrm>
            <a:off x="4821404" y="1754173"/>
            <a:ext cx="2837814" cy="285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5F4D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5F4D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27854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中国市场规模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00" indent="12763" algn="l" rtl="0" eaLnBrk="0">
              <a:lnSpc>
                <a:spcPct val="141000"/>
              </a:lnSpc>
              <a:spcBef>
                <a:spcPts val="1"/>
              </a:spcBef>
            </a:pPr>
            <a:r>
              <a:rPr sz="1500" spc="-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中国团购市场规模庞大，占据</a:t>
            </a:r>
            <a:r>
              <a:rPr sz="15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   </a:t>
            </a:r>
            <a:r>
              <a:rPr sz="1500" spc="-1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球市场</a:t>
            </a:r>
            <a:r>
              <a:rPr sz="15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份额较大，是全球团购市   </a:t>
            </a:r>
            <a:r>
              <a:rPr sz="1500" spc="-4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场的重要组成部</a:t>
            </a:r>
            <a:r>
              <a:rPr sz="1500" spc="0">
                <a:solidFill>
                  <a:srgbClr val="0A3B9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分。</a:t>
            </a:r>
            <a:endParaRPr lang="Microsoft YaHei" altLang="Microsoft YaHei" sz="1500"/>
          </a:p>
        </p:txBody>
      </p:sp>
      <p:sp>
        <p:nvSpPr>
          <p:cNvPr id="80" name="textbox 80"/>
          <p:cNvSpPr/>
          <p:nvPr/>
        </p:nvSpPr>
        <p:spPr>
          <a:xfrm>
            <a:off x="1284012" y="1752420"/>
            <a:ext cx="2844164" cy="253936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4959"/>
              </a:lnSpc>
            </a:pPr>
            <a:endParaRPr lang="Arial" altLang="Arial" sz="100"/>
          </a:p>
          <a:p>
            <a:pPr marL="2107572" algn="l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5F4D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5F4D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  <a:endParaRPr lang="Microsoft YaHei" altLang="Microsoft YaHei" sz="34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4356" algn="l" rtl="0" eaLnBrk="0">
              <a:lnSpc>
                <a:spcPct val="92000"/>
              </a:lnSpc>
              <a:spcBef>
                <a:spcPts val="696"/>
              </a:spcBef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全球市场规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模</a:t>
            </a:r>
            <a:endParaRPr lang="Microsoft YaHei" altLang="Microsoft YaHei" sz="23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8000"/>
              </a:lnSpc>
            </a:pPr>
            <a:endParaRPr lang="Arial" altLang="Arial" sz="300"/>
          </a:p>
          <a:p>
            <a:pPr marL="13271" indent="-571" algn="l" rtl="0" eaLnBrk="0">
              <a:lnSpc>
                <a:spcPct val="141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全球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团购市场规模持续增长，预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计未来几年将继续保持增长态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势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1" name="textbox 81"/>
          <p:cNvSpPr/>
          <p:nvPr/>
        </p:nvSpPr>
        <p:spPr>
          <a:xfrm>
            <a:off x="8348601" y="1754173"/>
            <a:ext cx="2835910" cy="253746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458"/>
              </a:lnSpc>
            </a:pPr>
            <a:endParaRPr lang="Arial" altLang="Arial" sz="100"/>
          </a:p>
          <a:p>
            <a:pPr algn="r" rtl="0" eaLnBrk="0">
              <a:lnSpc>
                <a:spcPct val="86000"/>
              </a:lnSpc>
            </a:pPr>
            <a:r>
              <a:rPr sz="3400" spc="7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5F4D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4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D5F4D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400"/>
          </a:p>
          <a:p>
            <a:pPr algn="l" rtl="0" eaLnBrk="0">
              <a:lnSpc>
                <a:spcPct val="129000"/>
              </a:lnSpc>
            </a:pPr>
            <a:endParaRPr lang="Arial" altLang="Arial" sz="1000"/>
          </a:p>
          <a:p>
            <a:pPr algn="l" rtl="0" eaLnBrk="0">
              <a:lnSpc>
                <a:spcPct val="130000"/>
              </a:lnSpc>
            </a:pPr>
            <a:endParaRPr lang="Arial" altLang="Arial" sz="1000"/>
          </a:p>
          <a:p>
            <a:pPr marL="12700" algn="l" rtl="0" eaLnBrk="0">
              <a:lnSpc>
                <a:spcPct val="92000"/>
              </a:lnSpc>
              <a:spcBef>
                <a:spcPts val="701"/>
              </a:spcBef>
            </a:pP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场前景</a:t>
            </a:r>
            <a:endParaRPr lang="Microsoft YaHei" altLang="Microsoft YaHei" sz="23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2000"/>
              </a:lnSpc>
            </a:pPr>
            <a:endParaRPr lang="Arial" altLang="Arial" sz="1000"/>
          </a:p>
          <a:p>
            <a:pPr algn="l" rtl="0" eaLnBrk="0">
              <a:lnSpc>
                <a:spcPct val="126000"/>
              </a:lnSpc>
            </a:pPr>
            <a:endParaRPr lang="Arial" altLang="Arial" sz="300"/>
          </a:p>
          <a:p>
            <a:pPr marL="12737" indent="951" algn="l" rtl="0" eaLnBrk="0">
              <a:lnSpc>
                <a:spcPct val="141000"/>
              </a:lnSpc>
              <a:spcBef>
                <a:spcPts val="3"/>
              </a:spcBef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随着消费者对价格优惠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和便利性   </a:t>
            </a:r>
            <a:r>
              <a:rPr sz="1500" spc="-8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的需求增加，团购市场前景广阔</a:t>
            </a: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82" name="textbox 82"/>
          <p:cNvSpPr/>
          <p:nvPr/>
        </p:nvSpPr>
        <p:spPr>
          <a:xfrm>
            <a:off x="442263" y="318468"/>
            <a:ext cx="3456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755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团购的市场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规模</a:t>
            </a:r>
            <a:endParaRPr lang="Microsoft YaHei" altLang="Microsoft YaHei" sz="3000"/>
          </a:p>
        </p:txBody>
      </p:sp>
      <p:grpSp>
        <p:nvGrpSpPr>
          <p:cNvPr id="16" name="group 1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0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03" name="rect"/>
          <p:cNvSpPr/>
          <p:nvPr/>
        </p:nvSpPr>
        <p:spPr>
          <a:xfrm>
            <a:off x="454962" y="6318934"/>
            <a:ext cx="805750" cy="122999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" name="rect"/>
          <p:cNvSpPr/>
          <p:nvPr/>
        </p:nvSpPr>
        <p:spPr>
          <a:xfrm>
            <a:off x="1209342" y="6386020"/>
            <a:ext cx="10991852" cy="14288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5" name="picture 10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106" name="textbox 106"/>
          <p:cNvSpPr/>
          <p:nvPr/>
        </p:nvSpPr>
        <p:spPr>
          <a:xfrm>
            <a:off x="946758" y="362771"/>
            <a:ext cx="3440429" cy="28448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520325" algn="l" rtl="0" eaLnBrk="0">
              <a:lnSpc>
                <a:spcPct val="85000"/>
              </a:lnSpc>
            </a:pPr>
            <a:r>
              <a:rPr sz="3300" spc="6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</a:t>
            </a:r>
            <a:r>
              <a:rPr sz="3300" spc="3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0000"/>
              </a:lnSpc>
            </a:pPr>
            <a:endParaRPr lang="Arial" altLang="Arial" sz="1000"/>
          </a:p>
          <a:p>
            <a:pPr algn="l" rtl="0" eaLnBrk="0">
              <a:lnSpc>
                <a:spcPct val="121000"/>
              </a:lnSpc>
            </a:pPr>
            <a:endParaRPr lang="Arial" altLang="Arial" sz="1000"/>
          </a:p>
          <a:p>
            <a:pPr marL="12700" algn="l" rtl="0" eaLnBrk="0">
              <a:lnSpc>
                <a:spcPct val="85000"/>
              </a:lnSpc>
              <a:spcBef>
                <a:spcPts val="998"/>
              </a:spcBef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algn="l" rtl="0" eaLnBrk="0">
              <a:lnSpc>
                <a:spcPct val="7891"/>
              </a:lnSpc>
            </a:pPr>
            <a:endParaRPr lang="Arial" altLang="Arial" sz="100"/>
          </a:p>
          <a:p>
            <a:pPr marL="30638" algn="l" rtl="0" eaLnBrk="0">
              <a:lnSpc>
                <a:spcPct val="91000"/>
              </a:lnSpc>
            </a:pPr>
            <a:r>
              <a:rPr sz="4500" spc="-4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团购行业现</a:t>
            </a: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状</a:t>
            </a:r>
            <a:endParaRPr lang="Microsoft YaHei" altLang="Microsoft YaHei" sz="4500"/>
          </a:p>
        </p:txBody>
      </p:sp>
      <p:sp>
        <p:nvSpPr>
          <p:cNvPr id="107" name="textbox 107"/>
          <p:cNvSpPr/>
          <p:nvPr/>
        </p:nvSpPr>
        <p:spPr>
          <a:xfrm>
            <a:off x="10904969" y="382612"/>
            <a:ext cx="879475" cy="1809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3722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1200" spc="-2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</a:t>
            </a:r>
            <a:r>
              <a:rPr sz="1200" spc="-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</a:t>
            </a:r>
            <a:r>
              <a:rPr sz="1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Microsoft YaHei" altLang="Microsoft YaHei" sz="12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08" name="picture 108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pic>
        <p:nvPicPr>
          <p:cNvPr id="109" name="picture 109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21600000">
            <a:off x="8422408" y="1165015"/>
            <a:ext cx="3769587" cy="5168748"/>
          </a:xfrm>
          <a:prstGeom prst="rect">
            <a:avLst/>
          </a:prstGeom>
        </p:spPr>
      </p:pic>
      <p:grpSp>
        <p:nvGrpSpPr>
          <p:cNvPr id="18" name="group 18"/>
          <p:cNvGrpSpPr/>
          <p:nvPr/>
        </p:nvGrpSpPr>
        <p:grpSpPr>
          <a:xfrm rot="21600000">
            <a:off x="539109" y="1390902"/>
            <a:ext cx="3535394" cy="975360"/>
            <a:chExt cx="3535394" cy="975360"/>
          </a:xfrm>
        </p:grpSpPr>
        <p:sp>
          <p:nvSpPr>
            <p:cNvPr id="110" name="path"/>
            <p:cNvSpPr/>
            <p:nvPr/>
          </p:nvSpPr>
          <p:spPr>
            <a:xfrm>
              <a:off x="0" y="0"/>
              <a:ext cx="3535394" cy="975360"/>
            </a:xfrm>
            <a:custGeom>
              <a:rect l="0" t="0" r="0" b="0"/>
              <a:pathLst>
                <a:path w="5567" h="1536">
                  <a:moveTo>
                    <a:pt x="803" y="3"/>
                  </a:moveTo>
                  <a:lnTo>
                    <a:pt x="4799" y="3"/>
                  </a:lnTo>
                  <a:lnTo>
                    <a:pt x="4799" y="1532"/>
                  </a:lnTo>
                  <a:lnTo>
                    <a:pt x="803" y="1532"/>
                  </a:lnTo>
                  <a:lnTo>
                    <a:pt x="803" y="3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8" y="0"/>
                  </a:cubicBezTo>
                  <a:lnTo>
                    <a:pt x="768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6" y="767"/>
                  </a:cubicBezTo>
                  <a:lnTo>
                    <a:pt x="1536" y="767"/>
                  </a:lnTo>
                  <a:cubicBezTo>
                    <a:pt x="1536" y="767"/>
                    <a:pt x="1536" y="768"/>
                    <a:pt x="1536" y="768"/>
                  </a:cubicBezTo>
                  <a:lnTo>
                    <a:pt x="1536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8" y="1536"/>
                  </a:cubicBezTo>
                  <a:lnTo>
                    <a:pt x="768" y="1536"/>
                  </a:lnTo>
                  <a:lnTo>
                    <a:pt x="768" y="1536"/>
                  </a:lnTo>
                  <a:lnTo>
                    <a:pt x="768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1" name="textbox 111"/>
            <p:cNvSpPr/>
            <p:nvPr/>
          </p:nvSpPr>
          <p:spPr>
            <a:xfrm>
              <a:off x="-12700" y="-12700"/>
              <a:ext cx="3561079" cy="102235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614706" algn="l" rtl="0" eaLnBrk="0">
                <a:lnSpc>
                  <a:spcPct val="91000"/>
                </a:lnSpc>
                <a:spcBef>
                  <a:spcPts val="4"/>
                </a:spcBef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美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</a:t>
              </a:r>
              <a:endParaRPr lang="Microsoft YaHei" altLang="Microsoft YaHei" sz="1600"/>
            </a:p>
          </p:txBody>
        </p:sp>
      </p:grpSp>
      <p:sp>
        <p:nvSpPr>
          <p:cNvPr id="112" name="textbox 112"/>
          <p:cNvSpPr/>
          <p:nvPr/>
        </p:nvSpPr>
        <p:spPr>
          <a:xfrm>
            <a:off x="539109" y="3939030"/>
            <a:ext cx="3535679" cy="995680"/>
          </a:xfrm>
          <a:prstGeom prst="rect">
            <a:avLst/>
          </a:prstGeom>
          <a:solidFill>
            <a:srgbClr val="34C158">
              <a:alpha val="97647"/>
            </a:srgbClr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407505" algn="l" rtl="0" eaLnBrk="0">
              <a:lnSpc>
                <a:spcPct val="91000"/>
              </a:lnSpc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东拼团</a:t>
            </a:r>
            <a:endParaRPr lang="Microsoft YaHei" altLang="Microsoft YaHei" sz="1600"/>
          </a:p>
        </p:txBody>
      </p:sp>
      <p:grpSp>
        <p:nvGrpSpPr>
          <p:cNvPr id="20" name="group 20"/>
          <p:cNvGrpSpPr/>
          <p:nvPr/>
        </p:nvGrpSpPr>
        <p:grpSpPr>
          <a:xfrm rot="21600000">
            <a:off x="4343437" y="1390902"/>
            <a:ext cx="3535393" cy="975360"/>
            <a:chExt cx="3535393" cy="975360"/>
          </a:xfrm>
        </p:grpSpPr>
        <p:sp>
          <p:nvSpPr>
            <p:cNvPr id="113" name="path"/>
            <p:cNvSpPr/>
            <p:nvPr/>
          </p:nvSpPr>
          <p:spPr>
            <a:xfrm>
              <a:off x="0" y="0"/>
              <a:ext cx="3535393" cy="975360"/>
            </a:xfrm>
            <a:custGeom>
              <a:rect l="0" t="0" r="0" b="0"/>
              <a:pathLst>
                <a:path w="5567" h="1536">
                  <a:moveTo>
                    <a:pt x="804" y="1"/>
                  </a:moveTo>
                  <a:lnTo>
                    <a:pt x="4800" y="1"/>
                  </a:lnTo>
                  <a:lnTo>
                    <a:pt x="4800" y="1531"/>
                  </a:lnTo>
                  <a:lnTo>
                    <a:pt x="804" y="1531"/>
                  </a:lnTo>
                  <a:lnTo>
                    <a:pt x="804" y="1"/>
                  </a:lnTo>
                  <a:close/>
                </a:path>
                <a:path w="5567" h="1536">
                  <a:moveTo>
                    <a:pt x="0" y="768"/>
                  </a:moveTo>
                  <a:cubicBezTo>
                    <a:pt x="0" y="343"/>
                    <a:pt x="343" y="0"/>
                    <a:pt x="767" y="0"/>
                  </a:cubicBezTo>
                  <a:lnTo>
                    <a:pt x="767" y="0"/>
                  </a:lnTo>
                  <a:lnTo>
                    <a:pt x="767" y="0"/>
                  </a:lnTo>
                  <a:lnTo>
                    <a:pt x="767" y="0"/>
                  </a:lnTo>
                  <a:cubicBezTo>
                    <a:pt x="1192" y="0"/>
                    <a:pt x="1535" y="343"/>
                    <a:pt x="1535" y="767"/>
                  </a:cubicBezTo>
                  <a:lnTo>
                    <a:pt x="1535" y="767"/>
                  </a:lnTo>
                  <a:cubicBezTo>
                    <a:pt x="1535" y="767"/>
                    <a:pt x="1535" y="768"/>
                    <a:pt x="1535" y="768"/>
                  </a:cubicBezTo>
                  <a:lnTo>
                    <a:pt x="1535" y="768"/>
                  </a:lnTo>
                  <a:lnTo>
                    <a:pt x="1535" y="767"/>
                  </a:lnTo>
                  <a:lnTo>
                    <a:pt x="1535" y="767"/>
                  </a:lnTo>
                  <a:cubicBezTo>
                    <a:pt x="1535" y="1192"/>
                    <a:pt x="1192" y="1535"/>
                    <a:pt x="767" y="1536"/>
                  </a:cubicBezTo>
                  <a:lnTo>
                    <a:pt x="767" y="1536"/>
                  </a:lnTo>
                  <a:cubicBezTo>
                    <a:pt x="343" y="1536"/>
                    <a:pt x="0" y="1192"/>
                    <a:pt x="0" y="768"/>
                  </a:cubicBezTo>
                  <a:lnTo>
                    <a:pt x="0" y="768"/>
                  </a:lnTo>
                  <a:close/>
                </a:path>
                <a:path w="5567" h="1536">
                  <a:moveTo>
                    <a:pt x="4031" y="768"/>
                  </a:moveTo>
                  <a:cubicBezTo>
                    <a:pt x="4031" y="343"/>
                    <a:pt x="4375" y="0"/>
                    <a:pt x="4799" y="0"/>
                  </a:cubicBezTo>
                  <a:lnTo>
                    <a:pt x="4799" y="0"/>
                  </a:lnTo>
                  <a:lnTo>
                    <a:pt x="4799" y="0"/>
                  </a:lnTo>
                  <a:lnTo>
                    <a:pt x="4799" y="0"/>
                  </a:lnTo>
                  <a:cubicBezTo>
                    <a:pt x="5223" y="0"/>
                    <a:pt x="5567" y="343"/>
                    <a:pt x="5567" y="767"/>
                  </a:cubicBezTo>
                  <a:lnTo>
                    <a:pt x="5567" y="767"/>
                  </a:lnTo>
                  <a:cubicBezTo>
                    <a:pt x="5567" y="767"/>
                    <a:pt x="5567" y="768"/>
                    <a:pt x="5567" y="768"/>
                  </a:cubicBezTo>
                  <a:lnTo>
                    <a:pt x="5567" y="768"/>
                  </a:lnTo>
                  <a:lnTo>
                    <a:pt x="5567" y="767"/>
                  </a:lnTo>
                  <a:lnTo>
                    <a:pt x="5567" y="767"/>
                  </a:lnTo>
                  <a:cubicBezTo>
                    <a:pt x="5567" y="1192"/>
                    <a:pt x="5223" y="1535"/>
                    <a:pt x="4799" y="1536"/>
                  </a:cubicBezTo>
                  <a:lnTo>
                    <a:pt x="4799" y="1536"/>
                  </a:lnTo>
                  <a:lnTo>
                    <a:pt x="4799" y="1536"/>
                  </a:lnTo>
                  <a:lnTo>
                    <a:pt x="4799" y="1536"/>
                  </a:lnTo>
                  <a:cubicBezTo>
                    <a:pt x="4375" y="1536"/>
                    <a:pt x="4031" y="1192"/>
                    <a:pt x="4031" y="768"/>
                  </a:cubicBezTo>
                  <a:lnTo>
                    <a:pt x="4031" y="768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14" name="textbox 114"/>
            <p:cNvSpPr/>
            <p:nvPr/>
          </p:nvSpPr>
          <p:spPr>
            <a:xfrm>
              <a:off x="-12700" y="-12700"/>
              <a:ext cx="3561079" cy="102108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algn="l" rtl="0" eaLnBrk="0">
                <a:lnSpc>
                  <a:spcPct val="133000"/>
                </a:lnSpc>
              </a:pPr>
              <a:endParaRPr lang="Arial" altLang="Arial" sz="1000"/>
            </a:p>
            <a:p>
              <a:pPr marL="1511260" algn="l" rtl="0" eaLnBrk="0">
                <a:lnSpc>
                  <a:spcPct val="91000"/>
                </a:lnSpc>
                <a:spcBef>
                  <a:spcPts val="2"/>
                </a:spcBef>
              </a:pPr>
              <a:r>
                <a:rPr sz="1600" spc="-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拼</a:t>
              </a:r>
              <a:r>
                <a:rPr sz="16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多多</a:t>
              </a:r>
              <a:endParaRPr lang="Microsoft YaHei" altLang="Microsoft YaHei" sz="1600"/>
            </a:p>
          </p:txBody>
        </p:sp>
      </p:grpSp>
      <p:sp>
        <p:nvSpPr>
          <p:cNvPr id="115" name="textbox 115"/>
          <p:cNvSpPr/>
          <p:nvPr/>
        </p:nvSpPr>
        <p:spPr>
          <a:xfrm>
            <a:off x="4343437" y="3939030"/>
            <a:ext cx="3535679" cy="996314"/>
          </a:xfrm>
          <a:prstGeom prst="rect">
            <a:avLst/>
          </a:prstGeom>
          <a:solidFill>
            <a:srgbClr val="34C158"/>
          </a:solidFill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algn="l" rtl="0" eaLnBrk="0">
              <a:lnSpc>
                <a:spcPct val="131000"/>
              </a:lnSpc>
            </a:pPr>
            <a:endParaRPr lang="Arial" altLang="Arial" sz="1000"/>
          </a:p>
          <a:p>
            <a:pPr marL="1497949" algn="l" rtl="0" eaLnBrk="0">
              <a:lnSpc>
                <a:spcPct val="91000"/>
              </a:lnSpc>
              <a:spcBef>
                <a:spcPts val="7"/>
              </a:spcBef>
            </a:pPr>
            <a:r>
              <a:rPr sz="1600" spc="-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聚</a:t>
            </a:r>
            <a:r>
              <a:rPr sz="16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划算</a:t>
            </a:r>
            <a:endParaRPr lang="Microsoft YaHei" altLang="Microsoft YaHei" sz="1600"/>
          </a:p>
        </p:txBody>
      </p:sp>
      <p:sp>
        <p:nvSpPr>
          <p:cNvPr id="116" name="textbox 116"/>
          <p:cNvSpPr/>
          <p:nvPr/>
        </p:nvSpPr>
        <p:spPr>
          <a:xfrm>
            <a:off x="713224" y="2683641"/>
            <a:ext cx="3110864" cy="8299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949"/>
              </a:lnSpc>
            </a:pPr>
            <a:endParaRPr lang="Arial" altLang="Arial" sz="100"/>
          </a:p>
          <a:p>
            <a:pPr marL="13728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作为国内最大的团购平台之一，美团在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餐</a:t>
            </a:r>
            <a:endParaRPr lang="Microsoft YaHei" altLang="Microsoft YaHei" sz="1300"/>
          </a:p>
          <a:p>
            <a:pPr marL="13385" indent="-685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饮、旅游、生活服务等领域拥有广泛的</a:t>
            </a:r>
            <a:r>
              <a:rPr sz="1300" spc="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户群体和商家资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源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300"/>
          </a:p>
        </p:txBody>
      </p:sp>
      <p:sp>
        <p:nvSpPr>
          <p:cNvPr id="117" name="textbox 117"/>
          <p:cNvSpPr/>
          <p:nvPr/>
        </p:nvSpPr>
        <p:spPr>
          <a:xfrm>
            <a:off x="4518239" y="2684670"/>
            <a:ext cx="3110229" cy="82867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9199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拼多多以社交团购模式为主，通过与厂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</a:t>
            </a:r>
            <a:endParaRPr lang="Microsoft YaHei" altLang="Microsoft YaHei" sz="1300"/>
          </a:p>
          <a:p>
            <a:pPr marL="20072" indent="-5657" algn="l" rtl="0" eaLnBrk="0">
              <a:lnSpc>
                <a:spcPct val="159000"/>
              </a:lnSpc>
              <a:spcBef>
                <a:spcPts val="28"/>
              </a:spcBef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直接合作，以更低的价格销售商品，吸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1300" spc="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了大量价格敏感型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消费者。</a:t>
            </a:r>
            <a:endParaRPr lang="Microsoft YaHei" altLang="Microsoft YaHei" sz="1300"/>
          </a:p>
        </p:txBody>
      </p:sp>
      <p:sp>
        <p:nvSpPr>
          <p:cNvPr id="118" name="textbox 118"/>
          <p:cNvSpPr/>
          <p:nvPr/>
        </p:nvSpPr>
        <p:spPr>
          <a:xfrm>
            <a:off x="4520468" y="5244133"/>
            <a:ext cx="34182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9729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阿里巴巴旗下的团购平台，以品牌和</a:t>
            </a: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质</a:t>
            </a:r>
            <a:endParaRPr lang="Microsoft YaHei" altLang="Microsoft YaHei" sz="1300"/>
          </a:p>
          <a:p>
            <a:pPr marL="12700" algn="l" rtl="0" eaLnBrk="0">
              <a:lnSpc>
                <a:spcPts val="2432"/>
              </a:lnSpc>
            </a:pPr>
            <a:r>
              <a:rPr sz="1300" spc="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商品为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主打，吸引了追求品质生活的消费者。</a:t>
            </a:r>
            <a:endParaRPr lang="Microsoft YaHei" altLang="Microsoft YaHei" sz="1300"/>
          </a:p>
        </p:txBody>
      </p:sp>
      <p:sp>
        <p:nvSpPr>
          <p:cNvPr id="119" name="textbox 119"/>
          <p:cNvSpPr/>
          <p:nvPr/>
        </p:nvSpPr>
        <p:spPr>
          <a:xfrm>
            <a:off x="442263" y="318468"/>
            <a:ext cx="3456304" cy="50419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6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2"/>
              </a:spcBef>
              <a:tabLst>
                <a:tab pos="78105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行业主要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参与者</a:t>
            </a:r>
            <a:endParaRPr lang="Microsoft YaHei" altLang="Microsoft YaHei" sz="3000"/>
          </a:p>
        </p:txBody>
      </p:sp>
      <p:grpSp>
        <p:nvGrpSpPr>
          <p:cNvPr id="22" name="group 2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2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3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40" name="textbox 140"/>
          <p:cNvSpPr/>
          <p:nvPr/>
        </p:nvSpPr>
        <p:spPr>
          <a:xfrm>
            <a:off x="714767" y="5244133"/>
            <a:ext cx="3109595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572"/>
              </a:lnSpc>
            </a:pPr>
            <a:endParaRPr lang="Arial" altLang="Arial" sz="100"/>
          </a:p>
          <a:p>
            <a:pPr marL="13900" algn="l" rtl="0" eaLnBrk="0">
              <a:lnSpc>
                <a:spcPct val="86000"/>
              </a:lnSpc>
            </a:pPr>
            <a:r>
              <a:rPr sz="1300" spc="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京东旗下的团购平台，依托京东的供应</a:t>
            </a:r>
            <a:r>
              <a:rPr sz="1300" spc="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链</a:t>
            </a:r>
            <a:endParaRPr lang="Microsoft YaHei" altLang="Microsoft YaHei" sz="1300"/>
          </a:p>
          <a:p>
            <a:pPr marL="12700" algn="l" rtl="0" eaLnBrk="0">
              <a:lnSpc>
                <a:spcPts val="2432"/>
              </a:lnSpc>
            </a:pPr>
            <a:r>
              <a:rPr sz="13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优势，为用</a:t>
            </a:r>
            <a:r>
              <a:rPr sz="13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户提供品质保证的团购商品。</a:t>
            </a:r>
            <a:endParaRPr lang="Microsoft YaHei" altLang="Microsoft YaHei" sz="13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41" name="picture 14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24" name="group 24"/>
          <p:cNvGrpSpPr/>
          <p:nvPr/>
        </p:nvGrpSpPr>
        <p:grpSpPr>
          <a:xfrm rot="21600000">
            <a:off x="3164016" y="2833671"/>
            <a:ext cx="6023882" cy="1616135"/>
            <a:chExt cx="6023882" cy="1616135"/>
          </a:xfrm>
        </p:grpSpPr>
        <p:grpSp>
          <p:nvGrpSpPr>
            <p:cNvPr id="26" name="group 26"/>
            <p:cNvGrpSpPr/>
            <p:nvPr/>
          </p:nvGrpSpPr>
          <p:grpSpPr>
            <a:xfrm rot="21600000">
              <a:off x="0" y="0"/>
              <a:ext cx="6023882" cy="1616135"/>
              <a:chExt cx="6023882" cy="1616135"/>
            </a:xfrm>
          </p:grpSpPr>
          <p:sp>
            <p:nvSpPr>
              <p:cNvPr id="142" name="path"/>
              <p:cNvSpPr/>
              <p:nvPr/>
            </p:nvSpPr>
            <p:spPr>
              <a:xfrm>
                <a:off x="0" y="0"/>
                <a:ext cx="1616136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4283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3" name="path"/>
              <p:cNvSpPr/>
              <p:nvPr/>
            </p:nvSpPr>
            <p:spPr>
              <a:xfrm>
                <a:off x="1469248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FDBE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4" name="path"/>
              <p:cNvSpPr/>
              <p:nvPr/>
            </p:nvSpPr>
            <p:spPr>
              <a:xfrm>
                <a:off x="2938494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4283F2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45" name="path"/>
              <p:cNvSpPr/>
              <p:nvPr/>
            </p:nvSpPr>
            <p:spPr>
              <a:xfrm>
                <a:off x="4407745" y="0"/>
                <a:ext cx="1616137" cy="1616135"/>
              </a:xfrm>
              <a:custGeom>
                <a:rect l="0" t="0" r="0" b="0"/>
                <a:pathLst>
                  <a:path w="2545" h="2545">
                    <a:moveTo>
                      <a:pt x="0" y="1272"/>
                    </a:moveTo>
                    <a:cubicBezTo>
                      <a:pt x="0" y="569"/>
                      <a:pt x="569" y="0"/>
                      <a:pt x="1272" y="0"/>
                    </a:cubicBezTo>
                    <a:lnTo>
                      <a:pt x="1272" y="0"/>
                    </a:lnTo>
                    <a:lnTo>
                      <a:pt x="1272" y="0"/>
                    </a:lnTo>
                    <a:lnTo>
                      <a:pt x="1272" y="0"/>
                    </a:lnTo>
                    <a:cubicBezTo>
                      <a:pt x="1975" y="0"/>
                      <a:pt x="2545" y="569"/>
                      <a:pt x="2545" y="1272"/>
                    </a:cubicBezTo>
                    <a:lnTo>
                      <a:pt x="2545" y="1272"/>
                    </a:lnTo>
                    <a:cubicBezTo>
                      <a:pt x="2545" y="1272"/>
                      <a:pt x="2545" y="1272"/>
                      <a:pt x="2545" y="1272"/>
                    </a:cubicBezTo>
                    <a:lnTo>
                      <a:pt x="2545" y="1272"/>
                    </a:lnTo>
                    <a:lnTo>
                      <a:pt x="2545" y="1272"/>
                    </a:lnTo>
                    <a:lnTo>
                      <a:pt x="2545" y="1272"/>
                    </a:lnTo>
                    <a:cubicBezTo>
                      <a:pt x="2545" y="1975"/>
                      <a:pt x="1975" y="2545"/>
                      <a:pt x="1272" y="2545"/>
                    </a:cubicBezTo>
                    <a:lnTo>
                      <a:pt x="1272" y="2545"/>
                    </a:lnTo>
                    <a:lnTo>
                      <a:pt x="1272" y="2545"/>
                    </a:lnTo>
                    <a:lnTo>
                      <a:pt x="1272" y="2545"/>
                    </a:lnTo>
                    <a:cubicBezTo>
                      <a:pt x="569" y="2545"/>
                      <a:pt x="0" y="1975"/>
                      <a:pt x="0" y="1272"/>
                    </a:cubicBezTo>
                    <a:lnTo>
                      <a:pt x="0" y="1272"/>
                    </a:lnTo>
                    <a:close/>
                  </a:path>
                </a:pathLst>
              </a:custGeom>
              <a:solidFill>
                <a:srgbClr val="FDBE00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6" name="textbox 146"/>
            <p:cNvSpPr/>
            <p:nvPr/>
          </p:nvSpPr>
          <p:spPr>
            <a:xfrm>
              <a:off x="-12700" y="-12700"/>
              <a:ext cx="6049645" cy="1800860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5000"/>
                </a:lnSpc>
              </a:pPr>
              <a:endParaRPr lang="Arial" altLang="Arial" sz="1000"/>
            </a:p>
            <a:p>
              <a:pPr algn="l" rtl="0" eaLnBrk="0">
                <a:lnSpc>
                  <a:spcPct val="116000"/>
                </a:lnSpc>
              </a:pPr>
              <a:endParaRPr lang="Arial" altLang="Arial" sz="1000"/>
            </a:p>
            <a:p>
              <a:pPr marL="561872" algn="l" rtl="0" eaLnBrk="0">
                <a:lnSpc>
                  <a:spcPct val="85000"/>
                </a:lnSpc>
                <a:spcBef>
                  <a:spcPts val="5"/>
                </a:spcBef>
              </a:pP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B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C</a:t>
              </a:r>
              <a:r>
                <a:rPr sz="5500" spc="38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  </a:t>
              </a:r>
              <a:r>
                <a:rPr sz="5500" spc="3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 </a:t>
              </a:r>
              <a:r>
                <a:rPr sz="5500" spc="0">
                  <a:ln w="158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D</a:t>
              </a:r>
              <a:endParaRPr lang="Microsoft YaHei" altLang="Microsoft YaHei" sz="5500"/>
            </a:p>
          </p:txBody>
        </p:sp>
      </p:grpSp>
      <p:sp>
        <p:nvSpPr>
          <p:cNvPr id="147" name="textbox 147"/>
          <p:cNvSpPr/>
          <p:nvPr/>
        </p:nvSpPr>
        <p:spPr>
          <a:xfrm>
            <a:off x="2229739" y="4700083"/>
            <a:ext cx="4177665" cy="1145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2229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拼团模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0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者发起拼团，邀请亲友参与，达到一定人数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1500" spc="-9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后成团，享受更低价格</a:t>
            </a: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8" name="textbox 148"/>
          <p:cNvSpPr/>
          <p:nvPr/>
        </p:nvSpPr>
        <p:spPr>
          <a:xfrm>
            <a:off x="703653" y="1586345"/>
            <a:ext cx="4175125" cy="114490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0181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折扣模</a:t>
            </a:r>
            <a:r>
              <a:rPr sz="2000" spc="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0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marL="12700" algn="l" rtl="0" eaLnBrk="0">
              <a:lnSpc>
                <a:spcPct val="91000"/>
              </a:lnSpc>
              <a:spcBef>
                <a:spcPts val="458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平台通过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与商家合作，以低于市场价的价格销售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algn="r" rtl="0" eaLnBrk="0">
              <a:lnSpc>
                <a:spcPct val="91000"/>
              </a:lnSpc>
              <a:spcBef>
                <a:spcPts val="6"/>
              </a:spcBef>
            </a:pPr>
            <a:r>
              <a:rPr sz="15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商品或服务，吸引消费者购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买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49" name="textbox 149"/>
          <p:cNvSpPr/>
          <p:nvPr/>
        </p:nvSpPr>
        <p:spPr>
          <a:xfrm>
            <a:off x="7687280" y="4699055"/>
            <a:ext cx="4023995" cy="1145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7293"/>
              </a:lnSpc>
            </a:pPr>
            <a:endParaRPr lang="Arial" altLang="Arial" sz="100"/>
          </a:p>
          <a:p>
            <a:pPr marL="12700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预售模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000"/>
          </a:p>
          <a:p>
            <a:pPr algn="l" rtl="0" eaLnBrk="0">
              <a:lnSpc>
                <a:spcPct val="152000"/>
              </a:lnSpc>
            </a:pPr>
            <a:endParaRPr lang="Arial" altLang="Arial" sz="1000"/>
          </a:p>
          <a:p>
            <a:pPr marL="14472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商家提前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发布商品信息，消费者预约购买，享受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3710" algn="l" rtl="0" eaLnBrk="0">
              <a:lnSpc>
                <a:spcPct val="97000"/>
              </a:lnSpc>
              <a:spcBef>
                <a:spcPts val="5"/>
              </a:spcBef>
            </a:pPr>
            <a:r>
              <a:rPr sz="1400" spc="-8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预售价格</a:t>
            </a:r>
            <a:r>
              <a:rPr sz="14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400"/>
          </a:p>
        </p:txBody>
      </p:sp>
      <p:sp>
        <p:nvSpPr>
          <p:cNvPr id="150" name="textbox 150"/>
          <p:cNvSpPr/>
          <p:nvPr/>
        </p:nvSpPr>
        <p:spPr>
          <a:xfrm>
            <a:off x="6159156" y="1585831"/>
            <a:ext cx="4023359" cy="114553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815"/>
              </a:lnSpc>
            </a:pPr>
            <a:endParaRPr lang="Arial" altLang="Arial" sz="100"/>
          </a:p>
          <a:p>
            <a:pPr marL="12966" algn="l" rtl="0" eaLnBrk="0">
              <a:lnSpc>
                <a:spcPct val="92000"/>
              </a:lnSpc>
            </a:pPr>
            <a:r>
              <a:rPr sz="2000" spc="2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秒杀模</a:t>
            </a:r>
            <a:r>
              <a:rPr sz="2000" spc="10">
                <a:ln w="317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</a:t>
            </a:r>
            <a:endParaRPr lang="Microsoft YaHei" altLang="Microsoft YaHei" sz="2000"/>
          </a:p>
          <a:p>
            <a:pPr algn="l" rtl="0" eaLnBrk="0">
              <a:lnSpc>
                <a:spcPct val="151000"/>
              </a:lnSpc>
            </a:pPr>
            <a:endParaRPr lang="Arial" altLang="Arial" sz="1000"/>
          </a:p>
          <a:p>
            <a:pPr marL="14986" algn="l" rtl="0" eaLnBrk="0">
              <a:lnSpc>
                <a:spcPct val="91000"/>
              </a:lnSpc>
              <a:spcBef>
                <a:spcPts val="45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平台定期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推出超低价商品，消费者在规定时间内</a:t>
            </a:r>
            <a:endParaRPr lang="Microsoft YaHei" altLang="Microsoft YaHei" sz="1500"/>
          </a:p>
          <a:p>
            <a:pPr algn="l" rtl="0" eaLnBrk="0">
              <a:lnSpc>
                <a:spcPct val="110000"/>
              </a:lnSpc>
            </a:pPr>
            <a:endParaRPr lang="Arial" altLang="Arial" sz="800"/>
          </a:p>
          <a:p>
            <a:pPr marL="12700" algn="l" rtl="0" eaLnBrk="0">
              <a:lnSpc>
                <a:spcPct val="91000"/>
              </a:lnSpc>
              <a:spcBef>
                <a:spcPts val="6"/>
              </a:spcBef>
            </a:pPr>
            <a:r>
              <a:rPr sz="1500" spc="-6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抢购，以非常优惠的价格购买到商品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151" name="textbox 151"/>
          <p:cNvSpPr/>
          <p:nvPr/>
        </p:nvSpPr>
        <p:spPr>
          <a:xfrm>
            <a:off x="442263" y="318468"/>
            <a:ext cx="3075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1"/>
              </a:spcBef>
              <a:tabLst>
                <a:tab pos="797559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团购模式</a:t>
            </a:r>
            <a:r>
              <a:rPr sz="30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析</a:t>
            </a:r>
            <a:endParaRPr lang="Microsoft YaHei" altLang="Microsoft YaHei" sz="3000"/>
          </a:p>
        </p:txBody>
      </p:sp>
      <p:grpSp>
        <p:nvGrpSpPr>
          <p:cNvPr id="28" name="group 2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5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7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8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59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0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1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2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3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4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5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6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7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8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69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0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1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72" name="picture 17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0" name="group 30"/>
          <p:cNvGrpSpPr/>
          <p:nvPr/>
        </p:nvGrpSpPr>
        <p:grpSpPr>
          <a:xfrm rot="21600000">
            <a:off x="8171204" y="1751286"/>
            <a:ext cx="3519940" cy="4234459"/>
            <a:chExt cx="3519940" cy="4234459"/>
          </a:xfrm>
        </p:grpSpPr>
        <p:sp>
          <p:nvSpPr>
            <p:cNvPr id="173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4" name="textbox 174"/>
            <p:cNvSpPr/>
            <p:nvPr/>
          </p:nvSpPr>
          <p:spPr>
            <a:xfrm>
              <a:off x="371268" y="385528"/>
              <a:ext cx="2691129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4892"/>
                </a:lnSpc>
              </a:pPr>
              <a:endParaRPr lang="Arial" altLang="Arial" sz="100"/>
            </a:p>
            <a:p>
              <a:pPr marL="538646" algn="l" rtl="0" eaLnBrk="0">
                <a:lnSpc>
                  <a:spcPct val="92000"/>
                </a:lnSpc>
              </a:pPr>
              <a:r>
                <a:rPr sz="2300" spc="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社交型消费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者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8000"/>
                </a:lnSpc>
              </a:pPr>
              <a:endParaRPr lang="Arial" altLang="Arial" sz="300"/>
            </a:p>
            <a:p>
              <a:pPr marL="12700" indent="571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消费者更注重团购过程中的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社交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互动，喜欢与亲友一起参与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拼团或分享优惠信息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75" name="path"/>
            <p:cNvSpPr/>
            <p:nvPr/>
          </p:nvSpPr>
          <p:spPr>
            <a:xfrm>
              <a:off x="432621" y="963892"/>
              <a:ext cx="2654699" cy="9525"/>
            </a:xfrm>
            <a:custGeom>
              <a:rect l="0" t="0" r="0" b="0"/>
              <a:pathLst>
                <a:path w="4180" h="15">
                  <a:moveTo>
                    <a:pt x="0" y="7"/>
                  </a:moveTo>
                  <a:lnTo>
                    <a:pt x="4180" y="7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2" name="group 32"/>
          <p:cNvGrpSpPr/>
          <p:nvPr/>
        </p:nvGrpSpPr>
        <p:grpSpPr>
          <a:xfrm rot="21600000">
            <a:off x="636032" y="1751286"/>
            <a:ext cx="3519940" cy="4234459"/>
            <a:chExt cx="3519940" cy="4234459"/>
          </a:xfrm>
        </p:grpSpPr>
        <p:sp>
          <p:nvSpPr>
            <p:cNvPr id="176" name="rect"/>
            <p:cNvSpPr/>
            <p:nvPr/>
          </p:nvSpPr>
          <p:spPr>
            <a:xfrm>
              <a:off x="0" y="0"/>
              <a:ext cx="3519940" cy="4234459"/>
            </a:xfrm>
            <a:prstGeom prst="rect">
              <a:avLst/>
            </a:prstGeom>
            <a:solidFill>
              <a:srgbClr val="34C158">
                <a:alpha val="96862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77" name="textbox 177"/>
            <p:cNvSpPr/>
            <p:nvPr/>
          </p:nvSpPr>
          <p:spPr>
            <a:xfrm>
              <a:off x="371838" y="385528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94148"/>
                </a:lnSpc>
              </a:pPr>
              <a:endParaRPr lang="Arial" altLang="Arial" sz="100"/>
            </a:p>
            <a:p>
              <a:pPr marL="242799" algn="l" rtl="0" eaLnBrk="0">
                <a:lnSpc>
                  <a:spcPct val="91000"/>
                </a:lnSpc>
              </a:pPr>
              <a:r>
                <a:rPr sz="2300" spc="3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价格敏感型</a:t>
              </a: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费者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6000"/>
                </a:lnSpc>
              </a:pPr>
              <a:endParaRPr lang="Arial" altLang="Arial" sz="300"/>
            </a:p>
            <a:p>
              <a:pPr marL="12700" algn="l" rtl="0" eaLnBrk="0">
                <a:lnSpc>
                  <a:spcPct val="150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消费者对价格较为关注，更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倾向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于选择价格更低的团购平台 </a:t>
              </a:r>
              <a:r>
                <a:rPr sz="1500" spc="-6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和商品</a:t>
              </a:r>
              <a:r>
                <a:rPr sz="1500" spc="-5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78" name="path"/>
            <p:cNvSpPr/>
            <p:nvPr/>
          </p:nvSpPr>
          <p:spPr>
            <a:xfrm>
              <a:off x="432620" y="963892"/>
              <a:ext cx="2654699" cy="9525"/>
            </a:xfrm>
            <a:custGeom>
              <a:rect l="0" t="0" r="0" b="0"/>
              <a:pathLst>
                <a:path w="4180" h="15">
                  <a:moveTo>
                    <a:pt x="0" y="7"/>
                  </a:moveTo>
                  <a:lnTo>
                    <a:pt x="4180" y="7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34" name="group 34"/>
          <p:cNvGrpSpPr/>
          <p:nvPr/>
        </p:nvGrpSpPr>
        <p:grpSpPr>
          <a:xfrm rot="21600000">
            <a:off x="4403619" y="1751286"/>
            <a:ext cx="3519939" cy="4234459"/>
            <a:chExt cx="3519939" cy="4234459"/>
          </a:xfrm>
        </p:grpSpPr>
        <p:sp>
          <p:nvSpPr>
            <p:cNvPr id="179" name="rect"/>
            <p:cNvSpPr/>
            <p:nvPr/>
          </p:nvSpPr>
          <p:spPr>
            <a:xfrm>
              <a:off x="0" y="0"/>
              <a:ext cx="3519939" cy="4234459"/>
            </a:xfrm>
            <a:prstGeom prst="rect">
              <a:avLst/>
            </a:prstGeom>
            <a:solidFill>
              <a:srgbClr val="34C158">
                <a:alpha val="99607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0" name="textbox 180"/>
            <p:cNvSpPr/>
            <p:nvPr/>
          </p:nvSpPr>
          <p:spPr>
            <a:xfrm>
              <a:off x="371838" y="385528"/>
              <a:ext cx="2690495" cy="1920239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3020"/>
                </a:lnSpc>
              </a:pPr>
              <a:endParaRPr lang="Arial" altLang="Arial" sz="100"/>
            </a:p>
            <a:p>
              <a:pPr marL="256086" algn="l" rtl="0" eaLnBrk="0">
                <a:lnSpc>
                  <a:spcPct val="92000"/>
                </a:lnSpc>
              </a:pPr>
              <a:r>
                <a:rPr sz="2300" spc="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品质追求型消</a:t>
              </a:r>
              <a:r>
                <a:rPr sz="23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费者</a:t>
              </a:r>
              <a:endParaRPr lang="Microsoft YaHei" altLang="Microsoft YaHei" sz="2300"/>
            </a:p>
            <a:p>
              <a:pPr algn="l" rtl="0" eaLnBrk="0">
                <a:lnSpc>
                  <a:spcPct val="106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07000"/>
                </a:lnSpc>
              </a:pPr>
              <a:endParaRPr lang="Arial" altLang="Arial" sz="1000"/>
            </a:p>
            <a:p>
              <a:pPr algn="l" rtl="0" eaLnBrk="0">
                <a:lnSpc>
                  <a:spcPct val="125000"/>
                </a:lnSpc>
              </a:pPr>
              <a:endParaRPr lang="Arial" altLang="Arial" sz="300"/>
            </a:p>
            <a:p>
              <a:pPr marL="12890" indent="-190" algn="l" rtl="0" eaLnBrk="0">
                <a:lnSpc>
                  <a:spcPct val="150000"/>
                </a:lnSpc>
                <a:spcBef>
                  <a:spcPts val="1"/>
                </a:spcBef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这类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消费者对商品的品质和品牌 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较为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关注，更倾向于选择品质保 </a:t>
              </a:r>
              <a:r>
                <a:rPr sz="1500" spc="-3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证的团购平台和商品</a:t>
              </a: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  <p:sp>
          <p:nvSpPr>
            <p:cNvPr id="181" name="path"/>
            <p:cNvSpPr/>
            <p:nvPr/>
          </p:nvSpPr>
          <p:spPr>
            <a:xfrm>
              <a:off x="432620" y="963892"/>
              <a:ext cx="2654698" cy="9525"/>
            </a:xfrm>
            <a:custGeom>
              <a:rect l="0" t="0" r="0" b="0"/>
              <a:pathLst>
                <a:path w="4180" h="15">
                  <a:moveTo>
                    <a:pt x="0" y="7"/>
                  </a:moveTo>
                  <a:lnTo>
                    <a:pt x="4180" y="7"/>
                  </a:lnTo>
                </a:path>
              </a:pathLst>
            </a:custGeom>
            <a:noFill/>
            <a:ln w="9525" cap="flat">
              <a:solidFill>
                <a:srgbClr val="FFFFFF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182" name="textbox 182"/>
          <p:cNvSpPr/>
          <p:nvPr/>
        </p:nvSpPr>
        <p:spPr>
          <a:xfrm>
            <a:off x="442263" y="318468"/>
            <a:ext cx="3456304" cy="5029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1000"/>
              </a:lnSpc>
            </a:pPr>
            <a:endParaRPr lang="Arial" altLang="Arial" sz="400"/>
          </a:p>
          <a:p>
            <a:pPr marL="528275" algn="l" rtl="0" eaLnBrk="0">
              <a:lnSpc>
                <a:spcPct val="90000"/>
              </a:lnSpc>
              <a:spcBef>
                <a:spcPts val="2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消费者行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为分析</a:t>
            </a:r>
            <a:endParaRPr lang="Microsoft YaHei" altLang="Microsoft YaHei" sz="3000"/>
          </a:p>
        </p:txBody>
      </p:sp>
      <p:grpSp>
        <p:nvGrpSpPr>
          <p:cNvPr id="36" name="group 36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183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4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5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6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7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8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89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0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1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2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3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4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5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6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7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8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99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0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1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02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03" name="picture 20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8" name="group 38"/>
          <p:cNvGrpSpPr/>
          <p:nvPr/>
        </p:nvGrpSpPr>
        <p:grpSpPr>
          <a:xfrm rot="21600000">
            <a:off x="4435504" y="1110481"/>
            <a:ext cx="6293067" cy="5368818"/>
            <a:chExt cx="6293067" cy="5368818"/>
          </a:xfrm>
        </p:grpSpPr>
        <p:grpSp>
          <p:nvGrpSpPr>
            <p:cNvPr id="40" name="group 40"/>
            <p:cNvGrpSpPr/>
            <p:nvPr/>
          </p:nvGrpSpPr>
          <p:grpSpPr>
            <a:xfrm rot="21600000">
              <a:off x="0" y="0"/>
              <a:ext cx="6293067" cy="5368818"/>
              <a:chExt cx="6293067" cy="5368818"/>
            </a:xfrm>
          </p:grpSpPr>
          <p:sp>
            <p:nvSpPr>
              <p:cNvPr id="204" name="path"/>
              <p:cNvSpPr/>
              <p:nvPr/>
            </p:nvSpPr>
            <p:spPr>
              <a:xfrm>
                <a:off x="0" y="437777"/>
                <a:ext cx="6293067" cy="826776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5" name="path"/>
              <p:cNvSpPr/>
              <p:nvPr/>
            </p:nvSpPr>
            <p:spPr>
              <a:xfrm>
                <a:off x="0" y="0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6" name="path"/>
              <p:cNvSpPr/>
              <p:nvPr/>
            </p:nvSpPr>
            <p:spPr>
              <a:xfrm>
                <a:off x="0" y="1805865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7" name="path"/>
              <p:cNvSpPr/>
              <p:nvPr/>
            </p:nvSpPr>
            <p:spPr>
              <a:xfrm>
                <a:off x="0" y="1368088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8" name="path"/>
              <p:cNvSpPr/>
              <p:nvPr/>
            </p:nvSpPr>
            <p:spPr>
              <a:xfrm>
                <a:off x="0" y="3173953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09" name="path"/>
              <p:cNvSpPr/>
              <p:nvPr/>
            </p:nvSpPr>
            <p:spPr>
              <a:xfrm>
                <a:off x="0" y="2736176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0" name="path"/>
              <p:cNvSpPr/>
              <p:nvPr/>
            </p:nvSpPr>
            <p:spPr>
              <a:xfrm>
                <a:off x="0" y="4542041"/>
                <a:ext cx="6293067" cy="826777"/>
              </a:xfrm>
              <a:custGeom>
                <a:rect l="0" t="0" r="0" b="0"/>
                <a:pathLst>
                  <a:path w="9910" h="1302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1302"/>
                    </a:lnTo>
                    <a:lnTo>
                      <a:pt x="0" y="1302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D9E6FC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211" name="path"/>
              <p:cNvSpPr/>
              <p:nvPr/>
            </p:nvSpPr>
            <p:spPr>
              <a:xfrm>
                <a:off x="0" y="4104264"/>
                <a:ext cx="6293067" cy="488655"/>
              </a:xfrm>
              <a:custGeom>
                <a:rect l="0" t="0" r="0" b="0"/>
                <a:pathLst>
                  <a:path w="9910" h="769">
                    <a:moveTo>
                      <a:pt x="0" y="0"/>
                    </a:moveTo>
                    <a:lnTo>
                      <a:pt x="9910" y="0"/>
                    </a:lnTo>
                    <a:lnTo>
                      <a:pt x="9910" y="769"/>
                    </a:lnTo>
                    <a:lnTo>
                      <a:pt x="0" y="769"/>
                    </a:ln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B3CDFA">
                  <a:alpha val="100000"/>
                </a:srgbClr>
              </a:solidFill>
              <a:ln cap="flat">
                <a:noFill/>
                <a:prstDash val="solid"/>
                <a:miter lim="0"/>
              </a:ln>
            </p:spPr>
            <p:txBody>
              <a:bodyPr rtlCol="0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212" name="textbox 212"/>
            <p:cNvSpPr/>
            <p:nvPr/>
          </p:nvSpPr>
          <p:spPr>
            <a:xfrm>
              <a:off x="-12700" y="-12700"/>
              <a:ext cx="6318884" cy="5413375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110000"/>
                </a:lnSpc>
              </a:pPr>
              <a:endParaRPr lang="Arial" altLang="Arial" sz="700"/>
            </a:p>
            <a:p>
              <a:pPr marL="241321" algn="l" rtl="0" eaLnBrk="0">
                <a:lnSpc>
                  <a:spcPct val="91000"/>
                </a:lnSpc>
                <a:spcBef>
                  <a:spcPts val="6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个性化推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荐</a:t>
              </a:r>
              <a:endParaRPr lang="Microsoft YaHei" altLang="Microsoft YaHei" sz="2000"/>
            </a:p>
            <a:p>
              <a:pPr marL="272986" indent="7429" algn="l" rtl="0" eaLnBrk="0">
                <a:lnSpc>
                  <a:spcPct val="122000"/>
                </a:lnSpc>
                <a:spcBef>
                  <a:spcPts val="1260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随着大数据技术的发展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，团购平台将更加精准地为用户推荐感兴趣的      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商品和服务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4000"/>
                </a:lnSpc>
              </a:pPr>
              <a:endParaRPr lang="Arial" altLang="Arial" sz="1000"/>
            </a:p>
            <a:p>
              <a:pPr marL="241836" algn="l" rtl="0" eaLnBrk="0">
                <a:lnSpc>
                  <a:spcPct val="92000"/>
                </a:lnSpc>
                <a:spcBef>
                  <a:spcPts val="610"/>
                </a:spcBef>
              </a:pPr>
              <a:r>
                <a:rPr sz="2000" spc="2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垂直化发</a:t>
              </a:r>
              <a:r>
                <a:rPr sz="2000" spc="1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</a:t>
              </a:r>
              <a:endParaRPr lang="Microsoft YaHei" altLang="Microsoft YaHei" sz="2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algn="l" rtl="0" eaLnBrk="0">
                <a:lnSpc>
                  <a:spcPct val="102000"/>
                </a:lnSpc>
              </a:pPr>
              <a:endParaRPr lang="Arial" altLang="Arial" sz="1000"/>
            </a:p>
            <a:p>
              <a:pPr marL="559499" algn="l" rtl="0" eaLnBrk="0">
                <a:lnSpc>
                  <a:spcPct val="91000"/>
                </a:lnSpc>
                <a:spcBef>
                  <a:spcPts val="461"/>
                </a:spcBef>
              </a:pPr>
              <a:r>
                <a:rPr sz="1500" spc="-4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平台将更加专注于某一细分领域，提供更加专业的服务和商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品。</a:t>
              </a:r>
              <a:endParaRPr lang="Microsoft YaHei" altLang="Microsoft YaHei" sz="1500"/>
            </a:p>
            <a:p>
              <a:pPr algn="l" rtl="0" eaLnBrk="0">
                <a:lnSpc>
                  <a:spcPct val="142000"/>
                </a:lnSpc>
              </a:pPr>
              <a:endParaRPr lang="Arial" altLang="Arial" sz="1000"/>
            </a:p>
            <a:p>
              <a:pPr algn="l" rtl="0" eaLnBrk="0">
                <a:lnSpc>
                  <a:spcPct val="143000"/>
                </a:lnSpc>
              </a:pPr>
              <a:endParaRPr lang="Arial" altLang="Arial" sz="1000"/>
            </a:p>
            <a:p>
              <a:pPr marL="240036" algn="l" rtl="0" eaLnBrk="0">
                <a:lnSpc>
                  <a:spcPct val="91000"/>
                </a:lnSpc>
                <a:spcBef>
                  <a:spcPts val="604"/>
                </a:spcBef>
              </a:pPr>
              <a:r>
                <a:rPr sz="2000" spc="3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线上线下</a:t>
              </a: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融合</a:t>
              </a:r>
              <a:endParaRPr lang="Microsoft YaHei" altLang="Microsoft YaHei" sz="2000"/>
            </a:p>
            <a:p>
              <a:pPr marL="270510" indent="12191" algn="l" rtl="0" eaLnBrk="0">
                <a:lnSpc>
                  <a:spcPct val="122000"/>
                </a:lnSpc>
                <a:spcBef>
                  <a:spcPts val="1253"/>
                </a:spcBef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团购平台将加强与实体商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家的合作，推动线上线下融合发展，提升用      </a:t>
              </a:r>
              <a:r>
                <a:rPr sz="1500" spc="-6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户体验</a:t>
              </a:r>
              <a:r>
                <a:rPr sz="1500" spc="-5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  <a:p>
              <a:pPr algn="l" rtl="0" eaLnBrk="0">
                <a:lnSpc>
                  <a:spcPct val="193000"/>
                </a:lnSpc>
              </a:pPr>
              <a:endParaRPr lang="Arial" altLang="Arial" sz="1000"/>
            </a:p>
            <a:p>
              <a:pPr marL="252637" algn="l" rtl="0" eaLnBrk="0">
                <a:lnSpc>
                  <a:spcPct val="92000"/>
                </a:lnSpc>
                <a:spcBef>
                  <a:spcPts val="610"/>
                </a:spcBef>
              </a:pPr>
              <a:r>
                <a:rPr sz="2000" spc="0">
                  <a:ln w="3175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DBE00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品质化升级</a:t>
              </a:r>
              <a:endParaRPr lang="Microsoft YaHei" altLang="Microsoft YaHei" sz="2000"/>
            </a:p>
            <a:p>
              <a:pPr algn="l" rtl="0" eaLnBrk="0">
                <a:lnSpc>
                  <a:spcPct val="103000"/>
                </a:lnSpc>
              </a:pPr>
              <a:endParaRPr lang="Arial" altLang="Arial" sz="1000"/>
            </a:p>
            <a:p>
              <a:pPr algn="l" rtl="0" eaLnBrk="0">
                <a:lnSpc>
                  <a:spcPct val="9493"/>
                </a:lnSpc>
              </a:pPr>
              <a:endParaRPr lang="Arial" altLang="Arial" sz="100"/>
            </a:p>
            <a:p>
              <a:pPr marL="271272" indent="9144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随着消费者对品质生活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的追求，团购平台将更加注重品质保证和品牌      </a:t>
              </a:r>
              <a:r>
                <a:rPr sz="1500" spc="-2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合作，提供更高质量的商品和服</a:t>
              </a:r>
              <a:r>
                <a:rPr sz="1500" spc="-1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务</a:t>
              </a:r>
              <a:r>
                <a:rPr sz="1500" spc="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。</a:t>
              </a:r>
              <a:endParaRPr lang="Microsoft YaHei" altLang="Microsoft YaHei" sz="1500"/>
            </a:p>
          </p:txBody>
        </p:sp>
      </p:grpSp>
      <p:grpSp>
        <p:nvGrpSpPr>
          <p:cNvPr id="42" name="group 42"/>
          <p:cNvGrpSpPr/>
          <p:nvPr/>
        </p:nvGrpSpPr>
        <p:grpSpPr>
          <a:xfrm rot="21600000">
            <a:off x="1171290" y="1566343"/>
            <a:ext cx="3088042" cy="4455416"/>
            <a:chExt cx="3088042" cy="4455416"/>
          </a:xfrm>
        </p:grpSpPr>
        <p:sp>
          <p:nvSpPr>
            <p:cNvPr id="213" name="path"/>
            <p:cNvSpPr/>
            <p:nvPr/>
          </p:nvSpPr>
          <p:spPr>
            <a:xfrm>
              <a:off x="1044465" y="0"/>
              <a:ext cx="2043576" cy="4455416"/>
            </a:xfrm>
            <a:custGeom>
              <a:rect l="0" t="0" r="0" b="0"/>
              <a:pathLst>
                <a:path w="3218" h="7016">
                  <a:moveTo>
                    <a:pt x="0" y="2378"/>
                  </a:moveTo>
                  <a:lnTo>
                    <a:pt x="2902" y="2378"/>
                  </a:lnTo>
                  <a:lnTo>
                    <a:pt x="2853" y="2221"/>
                  </a:lnTo>
                  <a:lnTo>
                    <a:pt x="3218" y="2430"/>
                  </a:lnTo>
                  <a:lnTo>
                    <a:pt x="2853" y="2640"/>
                  </a:lnTo>
                  <a:lnTo>
                    <a:pt x="2902" y="2482"/>
                  </a:lnTo>
                  <a:lnTo>
                    <a:pt x="0" y="2482"/>
                  </a:lnTo>
                  <a:lnTo>
                    <a:pt x="0" y="2378"/>
                  </a:lnTo>
                  <a:close/>
                </a:path>
                <a:path w="3218" h="7016">
                  <a:moveTo>
                    <a:pt x="2902" y="4533"/>
                  </a:moveTo>
                  <a:lnTo>
                    <a:pt x="2853" y="4374"/>
                  </a:lnTo>
                  <a:lnTo>
                    <a:pt x="3218" y="4585"/>
                  </a:lnTo>
                  <a:lnTo>
                    <a:pt x="2853" y="4796"/>
                  </a:lnTo>
                  <a:lnTo>
                    <a:pt x="2902" y="4638"/>
                  </a:lnTo>
                  <a:lnTo>
                    <a:pt x="0" y="4638"/>
                  </a:lnTo>
                  <a:lnTo>
                    <a:pt x="0" y="4533"/>
                  </a:lnTo>
                  <a:lnTo>
                    <a:pt x="2902" y="4533"/>
                  </a:lnTo>
                  <a:close/>
                </a:path>
                <a:path w="3218" h="7016">
                  <a:moveTo>
                    <a:pt x="281" y="429"/>
                  </a:moveTo>
                  <a:cubicBezTo>
                    <a:pt x="174" y="534"/>
                    <a:pt x="107" y="681"/>
                    <a:pt x="107" y="842"/>
                  </a:cubicBezTo>
                  <a:lnTo>
                    <a:pt x="107" y="842"/>
                  </a:lnTo>
                  <a:lnTo>
                    <a:pt x="107" y="2596"/>
                  </a:lnTo>
                  <a:lnTo>
                    <a:pt x="0" y="2596"/>
                  </a:lnTo>
                  <a:lnTo>
                    <a:pt x="0" y="837"/>
                  </a:lnTo>
                  <a:lnTo>
                    <a:pt x="0" y="837"/>
                  </a:lnTo>
                  <a:cubicBezTo>
                    <a:pt x="0" y="647"/>
                    <a:pt x="78" y="475"/>
                    <a:pt x="204" y="352"/>
                  </a:cubicBezTo>
                  <a:lnTo>
                    <a:pt x="204" y="352"/>
                  </a:lnTo>
                  <a:lnTo>
                    <a:pt x="281" y="429"/>
                  </a:lnTo>
                  <a:close/>
                </a:path>
                <a:path w="3218" h="7016">
                  <a:moveTo>
                    <a:pt x="2902" y="158"/>
                  </a:moveTo>
                  <a:lnTo>
                    <a:pt x="2853" y="0"/>
                  </a:lnTo>
                  <a:lnTo>
                    <a:pt x="3218" y="210"/>
                  </a:lnTo>
                  <a:lnTo>
                    <a:pt x="2853" y="421"/>
                  </a:lnTo>
                  <a:lnTo>
                    <a:pt x="2902" y="263"/>
                  </a:lnTo>
                  <a:lnTo>
                    <a:pt x="685" y="263"/>
                  </a:lnTo>
                  <a:lnTo>
                    <a:pt x="685" y="263"/>
                  </a:lnTo>
                  <a:cubicBezTo>
                    <a:pt x="529" y="263"/>
                    <a:pt x="386" y="326"/>
                    <a:pt x="282" y="428"/>
                  </a:cubicBezTo>
                  <a:lnTo>
                    <a:pt x="282" y="428"/>
                  </a:lnTo>
                  <a:lnTo>
                    <a:pt x="205" y="351"/>
                  </a:lnTo>
                  <a:lnTo>
                    <a:pt x="205" y="351"/>
                  </a:lnTo>
                  <a:cubicBezTo>
                    <a:pt x="327" y="232"/>
                    <a:pt x="494" y="158"/>
                    <a:pt x="677" y="158"/>
                  </a:cubicBezTo>
                  <a:lnTo>
                    <a:pt x="677" y="158"/>
                  </a:lnTo>
                  <a:lnTo>
                    <a:pt x="2902" y="158"/>
                  </a:lnTo>
                  <a:close/>
                </a:path>
                <a:path w="3218" h="7016">
                  <a:moveTo>
                    <a:pt x="107" y="4419"/>
                  </a:moveTo>
                  <a:lnTo>
                    <a:pt x="107" y="6173"/>
                  </a:lnTo>
                  <a:lnTo>
                    <a:pt x="107" y="6173"/>
                  </a:lnTo>
                  <a:cubicBezTo>
                    <a:pt x="107" y="6335"/>
                    <a:pt x="174" y="6482"/>
                    <a:pt x="281" y="6587"/>
                  </a:cubicBezTo>
                  <a:lnTo>
                    <a:pt x="281" y="6587"/>
                  </a:lnTo>
                  <a:lnTo>
                    <a:pt x="204" y="6664"/>
                  </a:lnTo>
                  <a:lnTo>
                    <a:pt x="204" y="6664"/>
                  </a:lnTo>
                  <a:cubicBezTo>
                    <a:pt x="78" y="6540"/>
                    <a:pt x="0" y="6368"/>
                    <a:pt x="0" y="6178"/>
                  </a:cubicBezTo>
                  <a:lnTo>
                    <a:pt x="0" y="6178"/>
                  </a:lnTo>
                  <a:lnTo>
                    <a:pt x="0" y="4419"/>
                  </a:lnTo>
                  <a:lnTo>
                    <a:pt x="107" y="4419"/>
                  </a:lnTo>
                  <a:close/>
                </a:path>
                <a:path w="3218" h="7016">
                  <a:moveTo>
                    <a:pt x="2902" y="6751"/>
                  </a:moveTo>
                  <a:lnTo>
                    <a:pt x="2853" y="6592"/>
                  </a:lnTo>
                  <a:lnTo>
                    <a:pt x="3218" y="6804"/>
                  </a:lnTo>
                  <a:lnTo>
                    <a:pt x="2853" y="7016"/>
                  </a:lnTo>
                  <a:lnTo>
                    <a:pt x="2902" y="6856"/>
                  </a:lnTo>
                  <a:lnTo>
                    <a:pt x="677" y="6856"/>
                  </a:lnTo>
                  <a:lnTo>
                    <a:pt x="677" y="6856"/>
                  </a:lnTo>
                  <a:cubicBezTo>
                    <a:pt x="494" y="6856"/>
                    <a:pt x="327" y="6782"/>
                    <a:pt x="205" y="6662"/>
                  </a:cubicBezTo>
                  <a:lnTo>
                    <a:pt x="205" y="6662"/>
                  </a:lnTo>
                  <a:lnTo>
                    <a:pt x="282" y="6584"/>
                  </a:lnTo>
                  <a:lnTo>
                    <a:pt x="282" y="6584"/>
                  </a:lnTo>
                  <a:cubicBezTo>
                    <a:pt x="386" y="6687"/>
                    <a:pt x="529" y="6751"/>
                    <a:pt x="685" y="6751"/>
                  </a:cubicBezTo>
                  <a:lnTo>
                    <a:pt x="685" y="6751"/>
                  </a:lnTo>
                  <a:lnTo>
                    <a:pt x="2902" y="6751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4" name="path"/>
            <p:cNvSpPr/>
            <p:nvPr/>
          </p:nvSpPr>
          <p:spPr>
            <a:xfrm>
              <a:off x="0" y="1183244"/>
              <a:ext cx="2088927" cy="2088928"/>
            </a:xfrm>
            <a:custGeom>
              <a:rect l="0" t="0" r="0" b="0"/>
              <a:pathLst>
                <a:path w="3289" h="3289">
                  <a:moveTo>
                    <a:pt x="0" y="1644"/>
                  </a:moveTo>
                  <a:cubicBezTo>
                    <a:pt x="0" y="736"/>
                    <a:pt x="736" y="0"/>
                    <a:pt x="1644" y="0"/>
                  </a:cubicBezTo>
                  <a:lnTo>
                    <a:pt x="1644" y="0"/>
                  </a:lnTo>
                  <a:lnTo>
                    <a:pt x="1644" y="0"/>
                  </a:lnTo>
                  <a:lnTo>
                    <a:pt x="1644" y="0"/>
                  </a:lnTo>
                  <a:cubicBezTo>
                    <a:pt x="2553" y="0"/>
                    <a:pt x="3289" y="736"/>
                    <a:pt x="3289" y="1644"/>
                  </a:cubicBezTo>
                  <a:lnTo>
                    <a:pt x="3289" y="1644"/>
                  </a:lnTo>
                  <a:cubicBezTo>
                    <a:pt x="3289" y="1644"/>
                    <a:pt x="3289" y="1644"/>
                    <a:pt x="3289" y="1644"/>
                  </a:cubicBezTo>
                  <a:lnTo>
                    <a:pt x="3289" y="1644"/>
                  </a:lnTo>
                  <a:lnTo>
                    <a:pt x="3289" y="1644"/>
                  </a:lnTo>
                  <a:lnTo>
                    <a:pt x="3289" y="1644"/>
                  </a:lnTo>
                  <a:cubicBezTo>
                    <a:pt x="3289" y="2553"/>
                    <a:pt x="2553" y="3289"/>
                    <a:pt x="1644" y="3289"/>
                  </a:cubicBezTo>
                  <a:lnTo>
                    <a:pt x="1644" y="3289"/>
                  </a:lnTo>
                  <a:lnTo>
                    <a:pt x="1644" y="3289"/>
                  </a:lnTo>
                  <a:lnTo>
                    <a:pt x="1644" y="3289"/>
                  </a:lnTo>
                  <a:cubicBezTo>
                    <a:pt x="736" y="3289"/>
                    <a:pt x="0" y="2553"/>
                    <a:pt x="0" y="1644"/>
                  </a:cubicBezTo>
                  <a:lnTo>
                    <a:pt x="0" y="1644"/>
                  </a:lnTo>
                  <a:close/>
                </a:path>
              </a:pathLst>
            </a:custGeom>
            <a:solidFill>
              <a:srgbClr val="B3CDFA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5" name="path"/>
            <p:cNvSpPr/>
            <p:nvPr/>
          </p:nvSpPr>
          <p:spPr>
            <a:xfrm>
              <a:off x="626365" y="1737076"/>
              <a:ext cx="931450" cy="924114"/>
            </a:xfrm>
            <a:custGeom>
              <a:rect l="0" t="0" r="0" b="0"/>
              <a:pathLst>
                <a:path w="1466" h="1455">
                  <a:moveTo>
                    <a:pt x="933" y="781"/>
                  </a:moveTo>
                  <a:cubicBezTo>
                    <a:pt x="933" y="932"/>
                    <a:pt x="808" y="1042"/>
                    <a:pt x="670" y="1042"/>
                  </a:cubicBezTo>
                  <a:lnTo>
                    <a:pt x="670" y="1042"/>
                  </a:lnTo>
                  <a:cubicBezTo>
                    <a:pt x="532" y="1042"/>
                    <a:pt x="408" y="932"/>
                    <a:pt x="408" y="781"/>
                  </a:cubicBezTo>
                  <a:lnTo>
                    <a:pt x="408" y="781"/>
                  </a:lnTo>
                  <a:cubicBezTo>
                    <a:pt x="408" y="644"/>
                    <a:pt x="532" y="534"/>
                    <a:pt x="670" y="534"/>
                  </a:cubicBezTo>
                  <a:lnTo>
                    <a:pt x="670" y="534"/>
                  </a:lnTo>
                  <a:cubicBezTo>
                    <a:pt x="712" y="534"/>
                    <a:pt x="767" y="548"/>
                    <a:pt x="808" y="562"/>
                  </a:cubicBezTo>
                  <a:lnTo>
                    <a:pt x="808" y="562"/>
                  </a:lnTo>
                  <a:cubicBezTo>
                    <a:pt x="891" y="480"/>
                    <a:pt x="891" y="480"/>
                    <a:pt x="891" y="480"/>
                  </a:cubicBezTo>
                  <a:lnTo>
                    <a:pt x="891" y="480"/>
                  </a:lnTo>
                  <a:cubicBezTo>
                    <a:pt x="822" y="439"/>
                    <a:pt x="753" y="411"/>
                    <a:pt x="670" y="411"/>
                  </a:cubicBezTo>
                  <a:lnTo>
                    <a:pt x="670" y="411"/>
                  </a:lnTo>
                  <a:cubicBezTo>
                    <a:pt x="463" y="411"/>
                    <a:pt x="284" y="576"/>
                    <a:pt x="284" y="781"/>
                  </a:cubicBezTo>
                  <a:lnTo>
                    <a:pt x="284" y="781"/>
                  </a:lnTo>
                  <a:cubicBezTo>
                    <a:pt x="284" y="1000"/>
                    <a:pt x="463" y="1165"/>
                    <a:pt x="670" y="1165"/>
                  </a:cubicBezTo>
                  <a:lnTo>
                    <a:pt x="670" y="1165"/>
                  </a:lnTo>
                  <a:cubicBezTo>
                    <a:pt x="877" y="1165"/>
                    <a:pt x="1043" y="1000"/>
                    <a:pt x="1043" y="781"/>
                  </a:cubicBezTo>
                  <a:lnTo>
                    <a:pt x="1043" y="781"/>
                  </a:lnTo>
                  <a:cubicBezTo>
                    <a:pt x="1043" y="699"/>
                    <a:pt x="1016" y="630"/>
                    <a:pt x="974" y="562"/>
                  </a:cubicBezTo>
                  <a:lnTo>
                    <a:pt x="974" y="562"/>
                  </a:lnTo>
                  <a:cubicBezTo>
                    <a:pt x="891" y="658"/>
                    <a:pt x="891" y="658"/>
                    <a:pt x="891" y="658"/>
                  </a:cubicBezTo>
                  <a:lnTo>
                    <a:pt x="891" y="658"/>
                  </a:lnTo>
                  <a:cubicBezTo>
                    <a:pt x="919" y="699"/>
                    <a:pt x="933" y="740"/>
                    <a:pt x="933" y="781"/>
                  </a:cubicBezTo>
                </a:path>
                <a:path w="1466" h="1455">
                  <a:moveTo>
                    <a:pt x="713" y="672"/>
                  </a:moveTo>
                  <a:cubicBezTo>
                    <a:pt x="699" y="672"/>
                    <a:pt x="686" y="672"/>
                    <a:pt x="672" y="672"/>
                  </a:cubicBezTo>
                  <a:lnTo>
                    <a:pt x="672" y="672"/>
                  </a:lnTo>
                  <a:cubicBezTo>
                    <a:pt x="604" y="672"/>
                    <a:pt x="550" y="727"/>
                    <a:pt x="550" y="781"/>
                  </a:cubicBezTo>
                  <a:lnTo>
                    <a:pt x="550" y="781"/>
                  </a:lnTo>
                  <a:cubicBezTo>
                    <a:pt x="550" y="849"/>
                    <a:pt x="604" y="904"/>
                    <a:pt x="672" y="904"/>
                  </a:cubicBezTo>
                  <a:lnTo>
                    <a:pt x="672" y="904"/>
                  </a:lnTo>
                  <a:cubicBezTo>
                    <a:pt x="740" y="904"/>
                    <a:pt x="794" y="849"/>
                    <a:pt x="794" y="781"/>
                  </a:cubicBezTo>
                  <a:lnTo>
                    <a:pt x="794" y="781"/>
                  </a:lnTo>
                  <a:cubicBezTo>
                    <a:pt x="794" y="768"/>
                    <a:pt x="780" y="754"/>
                    <a:pt x="780" y="740"/>
                  </a:cubicBezTo>
                  <a:lnTo>
                    <a:pt x="780" y="740"/>
                  </a:lnTo>
                  <a:cubicBezTo>
                    <a:pt x="672" y="795"/>
                    <a:pt x="672" y="795"/>
                    <a:pt x="672" y="795"/>
                  </a:cubicBezTo>
                  <a:lnTo>
                    <a:pt x="672" y="795"/>
                  </a:lnTo>
                  <a:lnTo>
                    <a:pt x="713" y="672"/>
                  </a:lnTo>
                  <a:close/>
                </a:path>
                <a:path w="1466" h="1455">
                  <a:moveTo>
                    <a:pt x="1125" y="424"/>
                  </a:moveTo>
                  <a:cubicBezTo>
                    <a:pt x="1098" y="437"/>
                    <a:pt x="1098" y="437"/>
                    <a:pt x="1098" y="437"/>
                  </a:cubicBezTo>
                  <a:lnTo>
                    <a:pt x="1098" y="437"/>
                  </a:lnTo>
                  <a:cubicBezTo>
                    <a:pt x="1180" y="534"/>
                    <a:pt x="1221" y="657"/>
                    <a:pt x="1221" y="781"/>
                  </a:cubicBezTo>
                  <a:lnTo>
                    <a:pt x="1221" y="781"/>
                  </a:lnTo>
                  <a:cubicBezTo>
                    <a:pt x="1221" y="1097"/>
                    <a:pt x="974" y="1331"/>
                    <a:pt x="672" y="1331"/>
                  </a:cubicBezTo>
                  <a:lnTo>
                    <a:pt x="672" y="1331"/>
                  </a:lnTo>
                  <a:cubicBezTo>
                    <a:pt x="370" y="1331"/>
                    <a:pt x="123" y="1097"/>
                    <a:pt x="123" y="781"/>
                  </a:cubicBezTo>
                  <a:lnTo>
                    <a:pt x="123" y="781"/>
                  </a:lnTo>
                  <a:cubicBezTo>
                    <a:pt x="123" y="479"/>
                    <a:pt x="370" y="231"/>
                    <a:pt x="672" y="231"/>
                  </a:cubicBezTo>
                  <a:lnTo>
                    <a:pt x="672" y="231"/>
                  </a:lnTo>
                  <a:cubicBezTo>
                    <a:pt x="796" y="231"/>
                    <a:pt x="919" y="286"/>
                    <a:pt x="1015" y="355"/>
                  </a:cubicBezTo>
                  <a:lnTo>
                    <a:pt x="1015" y="355"/>
                  </a:lnTo>
                  <a:cubicBezTo>
                    <a:pt x="1043" y="328"/>
                    <a:pt x="1043" y="328"/>
                    <a:pt x="1043" y="328"/>
                  </a:cubicBezTo>
                  <a:lnTo>
                    <a:pt x="1043" y="328"/>
                  </a:lnTo>
                  <a:cubicBezTo>
                    <a:pt x="1043" y="231"/>
                    <a:pt x="1043" y="231"/>
                    <a:pt x="1043" y="231"/>
                  </a:cubicBezTo>
                  <a:lnTo>
                    <a:pt x="1043" y="231"/>
                  </a:lnTo>
                  <a:cubicBezTo>
                    <a:pt x="933" y="163"/>
                    <a:pt x="809" y="121"/>
                    <a:pt x="672" y="121"/>
                  </a:cubicBezTo>
                  <a:lnTo>
                    <a:pt x="672" y="121"/>
                  </a:lnTo>
                  <a:cubicBezTo>
                    <a:pt x="301" y="121"/>
                    <a:pt x="0" y="424"/>
                    <a:pt x="0" y="781"/>
                  </a:cubicBezTo>
                  <a:lnTo>
                    <a:pt x="0" y="781"/>
                  </a:lnTo>
                  <a:cubicBezTo>
                    <a:pt x="0" y="1152"/>
                    <a:pt x="301" y="1455"/>
                    <a:pt x="672" y="1455"/>
                  </a:cubicBezTo>
                  <a:lnTo>
                    <a:pt x="672" y="1455"/>
                  </a:lnTo>
                  <a:cubicBezTo>
                    <a:pt x="1043" y="1455"/>
                    <a:pt x="1345" y="1152"/>
                    <a:pt x="1345" y="781"/>
                  </a:cubicBezTo>
                  <a:lnTo>
                    <a:pt x="1345" y="781"/>
                  </a:lnTo>
                  <a:cubicBezTo>
                    <a:pt x="1345" y="644"/>
                    <a:pt x="1304" y="520"/>
                    <a:pt x="1221" y="410"/>
                  </a:cubicBezTo>
                  <a:lnTo>
                    <a:pt x="1221" y="410"/>
                  </a:lnTo>
                  <a:lnTo>
                    <a:pt x="1125" y="424"/>
                  </a:lnTo>
                  <a:close/>
                </a:path>
                <a:path w="1466" h="1455">
                  <a:moveTo>
                    <a:pt x="1275" y="173"/>
                  </a:moveTo>
                  <a:lnTo>
                    <a:pt x="1287" y="0"/>
                  </a:lnTo>
                  <a:lnTo>
                    <a:pt x="1176" y="92"/>
                  </a:lnTo>
                  <a:lnTo>
                    <a:pt x="1084" y="202"/>
                  </a:lnTo>
                  <a:lnTo>
                    <a:pt x="1072" y="342"/>
                  </a:lnTo>
                  <a:lnTo>
                    <a:pt x="904" y="521"/>
                  </a:lnTo>
                  <a:lnTo>
                    <a:pt x="753" y="672"/>
                  </a:lnTo>
                  <a:lnTo>
                    <a:pt x="672" y="782"/>
                  </a:lnTo>
                  <a:lnTo>
                    <a:pt x="782" y="713"/>
                  </a:lnTo>
                  <a:lnTo>
                    <a:pt x="933" y="562"/>
                  </a:lnTo>
                  <a:lnTo>
                    <a:pt x="1113" y="382"/>
                  </a:lnTo>
                  <a:lnTo>
                    <a:pt x="1263" y="382"/>
                  </a:lnTo>
                  <a:lnTo>
                    <a:pt x="1356" y="272"/>
                  </a:lnTo>
                  <a:lnTo>
                    <a:pt x="1466" y="173"/>
                  </a:lnTo>
                  <a:lnTo>
                    <a:pt x="1275" y="173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16" name="textbox 216"/>
          <p:cNvSpPr/>
          <p:nvPr/>
        </p:nvSpPr>
        <p:spPr>
          <a:xfrm>
            <a:off x="1210920" y="377885"/>
            <a:ext cx="2306954" cy="44386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95352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趋势</a:t>
            </a:r>
            <a:endParaRPr lang="Microsoft YaHei" altLang="Microsoft YaHei" sz="3000"/>
          </a:p>
        </p:txBody>
      </p:sp>
      <p:grpSp>
        <p:nvGrpSpPr>
          <p:cNvPr id="44" name="group 44"/>
          <p:cNvGrpSpPr/>
          <p:nvPr/>
        </p:nvGrpSpPr>
        <p:grpSpPr>
          <a:xfrm rot="21600000">
            <a:off x="454963" y="684488"/>
            <a:ext cx="515575" cy="86500"/>
            <a:chExt cx="515575" cy="86500"/>
          </a:xfrm>
        </p:grpSpPr>
        <p:sp>
          <p:nvSpPr>
            <p:cNvPr id="217" name="path"/>
            <p:cNvSpPr/>
            <p:nvPr/>
          </p:nvSpPr>
          <p:spPr>
            <a:xfrm>
              <a:off x="0" y="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19" name="path"/>
            <p:cNvSpPr/>
            <p:nvPr/>
          </p:nvSpPr>
          <p:spPr>
            <a:xfrm>
              <a:off x="234161" y="829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0" name="path"/>
            <p:cNvSpPr/>
            <p:nvPr/>
          </p:nvSpPr>
          <p:spPr>
            <a:xfrm>
              <a:off x="344804" y="1726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1" name="path"/>
            <p:cNvSpPr/>
            <p:nvPr/>
          </p:nvSpPr>
          <p:spPr>
            <a:xfrm>
              <a:off x="449981" y="1312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6" name="group 46"/>
          <p:cNvGrpSpPr/>
          <p:nvPr/>
        </p:nvGrpSpPr>
        <p:grpSpPr>
          <a:xfrm rot="21600000">
            <a:off x="454963" y="331168"/>
            <a:ext cx="515575" cy="86499"/>
            <a:chExt cx="515575" cy="86499"/>
          </a:xfrm>
        </p:grpSpPr>
        <p:sp>
          <p:nvSpPr>
            <p:cNvPr id="22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4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5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6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48" name="group 48"/>
          <p:cNvGrpSpPr/>
          <p:nvPr/>
        </p:nvGrpSpPr>
        <p:grpSpPr>
          <a:xfrm rot="21600000">
            <a:off x="454963" y="566715"/>
            <a:ext cx="515575" cy="86499"/>
            <a:chExt cx="515575" cy="86499"/>
          </a:xfrm>
        </p:grpSpPr>
        <p:sp>
          <p:nvSpPr>
            <p:cNvPr id="227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8" name="path"/>
            <p:cNvSpPr/>
            <p:nvPr/>
          </p:nvSpPr>
          <p:spPr>
            <a:xfrm>
              <a:off x="120085" y="657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29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0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1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grpSp>
        <p:nvGrpSpPr>
          <p:cNvPr id="50" name="group 50"/>
          <p:cNvGrpSpPr/>
          <p:nvPr/>
        </p:nvGrpSpPr>
        <p:grpSpPr>
          <a:xfrm rot="21600000">
            <a:off x="454963" y="448941"/>
            <a:ext cx="515575" cy="86498"/>
            <a:chExt cx="515575" cy="86498"/>
          </a:xfrm>
        </p:grpSpPr>
        <p:sp>
          <p:nvSpPr>
            <p:cNvPr id="232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3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4" name="path"/>
            <p:cNvSpPr/>
            <p:nvPr/>
          </p:nvSpPr>
          <p:spPr>
            <a:xfrm>
              <a:off x="234161" y="8290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5" name="path"/>
            <p:cNvSpPr/>
            <p:nvPr/>
          </p:nvSpPr>
          <p:spPr>
            <a:xfrm>
              <a:off x="344804" y="17260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36" name="path"/>
            <p:cNvSpPr/>
            <p:nvPr/>
          </p:nvSpPr>
          <p:spPr>
            <a:xfrm>
              <a:off x="449981" y="13127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37" name="picture 237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sp>
        <p:nvSpPr>
          <p:cNvPr id="238" name="textbox 238"/>
          <p:cNvSpPr/>
          <p:nvPr/>
        </p:nvSpPr>
        <p:spPr>
          <a:xfrm>
            <a:off x="946758" y="1649953"/>
            <a:ext cx="5726429" cy="155828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383"/>
              </a:lnSpc>
            </a:pPr>
            <a:endParaRPr lang="Arial" altLang="Arial" sz="100"/>
          </a:p>
          <a:p>
            <a:pPr marL="12700" algn="l" rtl="0" eaLnBrk="0">
              <a:lnSpc>
                <a:spcPct val="85000"/>
              </a:lnSpc>
            </a:pPr>
            <a:r>
              <a:rPr sz="3300" spc="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PART</a:t>
            </a:r>
            <a:r>
              <a:rPr sz="3300" spc="10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</a:t>
            </a:r>
            <a:r>
              <a:rPr sz="3300" spc="10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</a:t>
            </a:r>
            <a:r>
              <a:rPr sz="3300" spc="9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  <a:endParaRPr lang="Microsoft YaHei" altLang="Microsoft YaHei" sz="3300"/>
          </a:p>
          <a:p>
            <a:pPr algn="l" rtl="0" eaLnBrk="0">
              <a:lnSpc>
                <a:spcPct val="101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000"/>
          </a:p>
          <a:p>
            <a:pPr algn="l" rtl="0" eaLnBrk="0">
              <a:lnSpc>
                <a:spcPct val="102000"/>
              </a:lnSpc>
            </a:pPr>
            <a:endParaRPr lang="Arial" altLang="Arial" sz="1100"/>
          </a:p>
          <a:p>
            <a:pPr marL="30638" algn="l" rtl="0" eaLnBrk="0">
              <a:lnSpc>
                <a:spcPct val="91000"/>
              </a:lnSpc>
              <a:spcBef>
                <a:spcPts val="7"/>
              </a:spcBef>
            </a:pPr>
            <a:r>
              <a:rPr sz="4500" spc="-3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团购行业的问题</a:t>
            </a:r>
            <a:r>
              <a:rPr sz="4500" spc="-2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</a:t>
            </a:r>
            <a:r>
              <a:rPr sz="4500" spc="0">
                <a:ln w="1270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挑战</a:t>
            </a:r>
            <a:endParaRPr lang="Microsoft YaHei" altLang="Microsoft YaHei" sz="4500"/>
          </a:p>
        </p:txBody>
      </p:sp>
      <p:sp>
        <p:nvSpPr>
          <p:cNvPr id="239" name="textbox 239"/>
          <p:cNvSpPr/>
          <p:nvPr/>
        </p:nvSpPr>
        <p:spPr>
          <a:xfrm>
            <a:off x="1454384" y="362771"/>
            <a:ext cx="10330180" cy="45211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4912"/>
              </a:lnSpc>
            </a:pPr>
            <a:endParaRPr lang="Arial" altLang="Arial" sz="100"/>
          </a:p>
          <a:p>
            <a:pPr marL="12700" algn="l" rtl="0" eaLnBrk="0">
              <a:lnSpc>
                <a:spcPct val="86000"/>
              </a:lnSpc>
            </a:pPr>
            <a:r>
              <a:rPr sz="5000" spc="10" baseline="-6250">
                <a:ln w="9525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</a:t>
            </a:r>
            <a:r>
              <a:rPr sz="3200" spc="1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                                </a:t>
            </a:r>
            <a:r>
              <a:rPr sz="3200" spc="0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                   </a:t>
            </a:r>
            <a:r>
              <a:rPr sz="1800" spc="0" baseline="63663">
                <a:solidFill>
                  <a:srgbClr val="13151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Microsoft YaHei" altLang="Microsoft YaHei" sz="1169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40" name="picture 24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52" name="group 52"/>
          <p:cNvGrpSpPr/>
          <p:nvPr/>
        </p:nvGrpSpPr>
        <p:grpSpPr>
          <a:xfrm rot="21600000">
            <a:off x="5221803" y="2703177"/>
            <a:ext cx="1655833" cy="572510"/>
            <a:chExt cx="1655833" cy="572510"/>
          </a:xfrm>
        </p:grpSpPr>
        <p:sp>
          <p:nvSpPr>
            <p:cNvPr id="241" name="path"/>
            <p:cNvSpPr/>
            <p:nvPr/>
          </p:nvSpPr>
          <p:spPr>
            <a:xfrm>
              <a:off x="5136" y="8021"/>
              <a:ext cx="869058" cy="556467"/>
            </a:xfrm>
            <a:custGeom>
              <a:rect l="0" t="0" r="0" b="0"/>
              <a:pathLst>
                <a:path w="1368" h="876">
                  <a:moveTo>
                    <a:pt x="1368" y="876"/>
                  </a:moveTo>
                  <a:lnTo>
                    <a:pt x="0" y="0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2" name="path"/>
            <p:cNvSpPr/>
            <p:nvPr/>
          </p:nvSpPr>
          <p:spPr>
            <a:xfrm>
              <a:off x="0" y="0"/>
              <a:ext cx="879330" cy="572510"/>
            </a:xfrm>
            <a:custGeom>
              <a:rect l="0" t="0" r="0" b="0"/>
              <a:pathLst>
                <a:path w="1384" h="901">
                  <a:moveTo>
                    <a:pt x="1376" y="888"/>
                  </a:moveTo>
                  <a:lnTo>
                    <a:pt x="8" y="12"/>
                  </a:lnTo>
                </a:path>
              </a:pathLst>
            </a:custGeom>
            <a:noFill/>
            <a:ln w="19050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3" name="path"/>
            <p:cNvSpPr/>
            <p:nvPr/>
          </p:nvSpPr>
          <p:spPr>
            <a:xfrm>
              <a:off x="863996" y="83882"/>
              <a:ext cx="787047" cy="457876"/>
            </a:xfrm>
            <a:custGeom>
              <a:rect l="0" t="0" r="0" b="0"/>
              <a:pathLst>
                <a:path w="1239" h="721">
                  <a:moveTo>
                    <a:pt x="1239" y="0"/>
                  </a:moveTo>
                  <a:lnTo>
                    <a:pt x="0" y="721"/>
                  </a:lnTo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4" name="path"/>
            <p:cNvSpPr/>
            <p:nvPr/>
          </p:nvSpPr>
          <p:spPr>
            <a:xfrm>
              <a:off x="859206" y="75649"/>
              <a:ext cx="796626" cy="474343"/>
            </a:xfrm>
            <a:custGeom>
              <a:rect l="0" t="0" r="0" b="0"/>
              <a:pathLst>
                <a:path w="1254" h="746">
                  <a:moveTo>
                    <a:pt x="1246" y="12"/>
                  </a:moveTo>
                  <a:lnTo>
                    <a:pt x="7" y="734"/>
                  </a:lnTo>
                </a:path>
              </a:pathLst>
            </a:custGeom>
            <a:noFill/>
            <a:ln w="19050" cap="flat">
              <a:solidFill>
                <a:srgbClr val="34C158">
                  <a:alpha val="100000"/>
                </a:srgbClr>
              </a:solidFill>
              <a:prstDash val="solid"/>
              <a:round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45" name="rect"/>
          <p:cNvSpPr/>
          <p:nvPr/>
        </p:nvSpPr>
        <p:spPr>
          <a:xfrm>
            <a:off x="6086475" y="3252175"/>
            <a:ext cx="19050" cy="1146048"/>
          </a:xfrm>
          <a:prstGeom prst="rect">
            <a:avLst/>
          </a:prstGeom>
          <a:solidFill>
            <a:srgbClr val="34C158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46" name="path"/>
          <p:cNvSpPr/>
          <p:nvPr/>
        </p:nvSpPr>
        <p:spPr>
          <a:xfrm>
            <a:off x="2304287" y="4201902"/>
            <a:ext cx="7583426" cy="1744811"/>
          </a:xfrm>
          <a:custGeom>
            <a:rect l="0" t="0" r="0" b="0"/>
            <a:pathLst>
              <a:path w="11942" h="2747">
                <a:moveTo>
                  <a:pt x="0" y="0"/>
                </a:moveTo>
                <a:lnTo>
                  <a:pt x="11245" y="0"/>
                </a:lnTo>
                <a:lnTo>
                  <a:pt x="11942" y="697"/>
                </a:lnTo>
                <a:lnTo>
                  <a:pt x="11942" y="2747"/>
                </a:lnTo>
                <a:lnTo>
                  <a:pt x="0" y="2747"/>
                </a:lnTo>
                <a:lnTo>
                  <a:pt x="0" y="0"/>
                </a:lnTo>
                <a:close/>
              </a:path>
              <a:path w="11942" h="2747">
                <a:moveTo>
                  <a:pt x="11942" y="0"/>
                </a:moveTo>
                <a:lnTo>
                  <a:pt x="11942" y="443"/>
                </a:lnTo>
                <a:lnTo>
                  <a:pt x="11498" y="0"/>
                </a:lnTo>
                <a:lnTo>
                  <a:pt x="11942" y="0"/>
                </a:lnTo>
                <a:close/>
              </a:path>
            </a:pathLst>
          </a:custGeom>
          <a:solidFill>
            <a:srgbClr val="27914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4" name="group 54"/>
          <p:cNvGrpSpPr/>
          <p:nvPr/>
        </p:nvGrpSpPr>
        <p:grpSpPr>
          <a:xfrm rot="21600000">
            <a:off x="654974" y="1746676"/>
            <a:ext cx="4692566" cy="1777322"/>
            <a:chExt cx="4692566" cy="1777322"/>
          </a:xfrm>
        </p:grpSpPr>
        <p:sp>
          <p:nvSpPr>
            <p:cNvPr id="247" name="rect"/>
            <p:cNvSpPr/>
            <p:nvPr/>
          </p:nvSpPr>
          <p:spPr>
            <a:xfrm>
              <a:off x="0" y="0"/>
              <a:ext cx="4692565" cy="1777322"/>
            </a:xfrm>
            <a:prstGeom prst="rect">
              <a:avLst/>
            </a:pr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48" name="textbox 248"/>
            <p:cNvSpPr/>
            <p:nvPr/>
          </p:nvSpPr>
          <p:spPr>
            <a:xfrm>
              <a:off x="347043" y="324666"/>
              <a:ext cx="3833495" cy="1059814"/>
            </a:xfrm>
            <a:prstGeom prst="rect">
              <a:avLst/>
            </a:prstGeom>
          </p:spPr>
          <p:txBody>
            <a:bodyPr vert="horz" wrap="square" lIns="0" tIns="0" rIns="0" bIns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 rtl="0" eaLnBrk="0">
                <a:lnSpc>
                  <a:spcPct val="76447"/>
                </a:lnSpc>
              </a:pPr>
              <a:endParaRPr lang="Arial" altLang="Arial" sz="100"/>
            </a:p>
            <a:p>
              <a:pPr marL="25158" algn="l" rtl="0" eaLnBrk="0">
                <a:lnSpc>
                  <a:spcPct val="91000"/>
                </a:lnSpc>
              </a:pPr>
              <a:r>
                <a:rPr sz="2100" spc="-2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团购网站数</a:t>
              </a:r>
              <a:r>
                <a:rPr sz="2100" spc="-1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量</a:t>
              </a:r>
              <a:r>
                <a:rPr sz="2100" spc="0">
                  <a:ln w="6350" cap="flat" cmpd="sng">
                    <a:solidFill>
                      <a:srgbClr val="000000">
                        <a:alpha val="100000"/>
                      </a:srgbClr>
                    </a:solidFill>
                    <a:miter lim="0"/>
                  </a:ln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众多</a:t>
              </a:r>
              <a:endParaRPr lang="Microsoft YaHei" altLang="Microsoft YaHei" sz="2100"/>
            </a:p>
            <a:p>
              <a:pPr algn="l" rtl="0" eaLnBrk="0">
                <a:lnSpc>
                  <a:spcPct val="101000"/>
                </a:lnSpc>
              </a:pPr>
              <a:endParaRPr lang="Arial" altLang="Arial" sz="1200"/>
            </a:p>
            <a:p>
              <a:pPr algn="l" rtl="0" eaLnBrk="0">
                <a:lnSpc>
                  <a:spcPct val="11610"/>
                </a:lnSpc>
              </a:pPr>
              <a:endParaRPr lang="Arial" altLang="Arial" sz="100"/>
            </a:p>
            <a:p>
              <a:pPr marL="12700" indent="9144" algn="l" rtl="0" eaLnBrk="0">
                <a:lnSpc>
                  <a:spcPct val="122000"/>
                </a:lnSpc>
              </a:pPr>
              <a:r>
                <a:rPr sz="1500" spc="-1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随着互联网的普及，团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购网站如雨后春笋般涌 </a:t>
              </a:r>
              <a:r>
                <a:rPr sz="1500" spc="-4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现，竞争异常激</a:t>
              </a:r>
              <a:r>
                <a:rPr sz="1500" spc="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烈。</a:t>
              </a:r>
              <a:endParaRPr lang="Microsoft YaHei" altLang="Microsoft YaHei" sz="1500"/>
            </a:p>
          </p:txBody>
        </p:sp>
        <p:sp>
          <p:nvSpPr>
            <p:cNvPr id="249" name="path"/>
            <p:cNvSpPr/>
            <p:nvPr/>
          </p:nvSpPr>
          <p:spPr>
            <a:xfrm>
              <a:off x="4410795" y="0"/>
              <a:ext cx="281770" cy="281770"/>
            </a:xfrm>
            <a:custGeom>
              <a:rect l="0" t="0" r="0" b="0"/>
              <a:pathLst>
                <a:path w="442" h="442">
                  <a:moveTo>
                    <a:pt x="443" y="0"/>
                  </a:moveTo>
                  <a:lnTo>
                    <a:pt x="443" y="443"/>
                  </a:lnTo>
                  <a:lnTo>
                    <a:pt x="0" y="0"/>
                  </a:lnTo>
                  <a:lnTo>
                    <a:pt x="443" y="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0" name="path"/>
          <p:cNvSpPr/>
          <p:nvPr/>
        </p:nvSpPr>
        <p:spPr>
          <a:xfrm>
            <a:off x="6862009" y="1746676"/>
            <a:ext cx="4692565" cy="1777322"/>
          </a:xfrm>
          <a:custGeom>
            <a:rect l="0" t="0" r="0" b="0"/>
            <a:pathLst>
              <a:path w="7389" h="2798">
                <a:moveTo>
                  <a:pt x="0" y="0"/>
                </a:moveTo>
                <a:lnTo>
                  <a:pt x="6667" y="0"/>
                </a:lnTo>
                <a:lnTo>
                  <a:pt x="7389" y="722"/>
                </a:lnTo>
                <a:lnTo>
                  <a:pt x="7389" y="2798"/>
                </a:lnTo>
                <a:lnTo>
                  <a:pt x="0" y="2798"/>
                </a:lnTo>
                <a:lnTo>
                  <a:pt x="0" y="0"/>
                </a:lnTo>
                <a:close/>
              </a:path>
              <a:path w="7389" h="2798">
                <a:moveTo>
                  <a:pt x="7389" y="0"/>
                </a:moveTo>
                <a:lnTo>
                  <a:pt x="7389" y="443"/>
                </a:lnTo>
                <a:lnTo>
                  <a:pt x="6946" y="0"/>
                </a:lnTo>
                <a:lnTo>
                  <a:pt x="7389" y="0"/>
                </a:lnTo>
                <a:close/>
              </a:path>
            </a:pathLst>
          </a:custGeom>
          <a:solidFill>
            <a:srgbClr val="4283F2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251" name="textbox 251"/>
          <p:cNvSpPr/>
          <p:nvPr/>
        </p:nvSpPr>
        <p:spPr>
          <a:xfrm>
            <a:off x="7204462" y="2623000"/>
            <a:ext cx="3829050" cy="50863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0913"/>
              </a:lnSpc>
            </a:pPr>
            <a:endParaRPr lang="Arial" altLang="Arial" sz="100"/>
          </a:p>
          <a:p>
            <a:pPr marL="18224" indent="-5524" algn="l" rtl="0" eaLnBrk="0">
              <a:lnSpc>
                <a:spcPct val="106000"/>
              </a:lnSpc>
            </a:pPr>
            <a:r>
              <a:rPr sz="1500" spc="-1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为了争夺市场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份额，许多团购网站采取低价策 </a:t>
            </a: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略，导致利润空间</a:t>
            </a:r>
            <a:r>
              <a:rPr sz="1500" spc="-3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压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缩。</a:t>
            </a:r>
            <a:endParaRPr lang="Microsoft YaHei" altLang="Microsoft YaHei" sz="1500"/>
          </a:p>
        </p:txBody>
      </p:sp>
      <p:grpSp>
        <p:nvGrpSpPr>
          <p:cNvPr id="56" name="group 56"/>
          <p:cNvGrpSpPr/>
          <p:nvPr/>
        </p:nvGrpSpPr>
        <p:grpSpPr>
          <a:xfrm rot="21600000">
            <a:off x="5575254" y="2695564"/>
            <a:ext cx="1041486" cy="1064453"/>
            <a:chExt cx="1041486" cy="1064453"/>
          </a:xfrm>
        </p:grpSpPr>
        <p:sp>
          <p:nvSpPr>
            <p:cNvPr id="252" name="path"/>
            <p:cNvSpPr/>
            <p:nvPr/>
          </p:nvSpPr>
          <p:spPr>
            <a:xfrm>
              <a:off x="0" y="0"/>
              <a:ext cx="1041486" cy="1064453"/>
            </a:xfrm>
            <a:custGeom>
              <a:rect l="0" t="0" r="0" b="0"/>
              <a:pathLst>
                <a:path w="1640" h="1676">
                  <a:moveTo>
                    <a:pt x="0" y="838"/>
                  </a:moveTo>
                  <a:cubicBezTo>
                    <a:pt x="0" y="375"/>
                    <a:pt x="367" y="0"/>
                    <a:pt x="820" y="0"/>
                  </a:cubicBezTo>
                  <a:lnTo>
                    <a:pt x="820" y="0"/>
                  </a:lnTo>
                  <a:lnTo>
                    <a:pt x="820" y="0"/>
                  </a:lnTo>
                  <a:lnTo>
                    <a:pt x="820" y="0"/>
                  </a:lnTo>
                  <a:cubicBezTo>
                    <a:pt x="1272" y="0"/>
                    <a:pt x="1640" y="375"/>
                    <a:pt x="1640" y="838"/>
                  </a:cubicBezTo>
                  <a:lnTo>
                    <a:pt x="1640" y="838"/>
                  </a:lnTo>
                  <a:cubicBezTo>
                    <a:pt x="1640" y="838"/>
                    <a:pt x="1640" y="838"/>
                    <a:pt x="1640" y="838"/>
                  </a:cubicBezTo>
                  <a:lnTo>
                    <a:pt x="1640" y="838"/>
                  </a:lnTo>
                  <a:lnTo>
                    <a:pt x="1640" y="838"/>
                  </a:lnTo>
                  <a:lnTo>
                    <a:pt x="1640" y="838"/>
                  </a:lnTo>
                  <a:cubicBezTo>
                    <a:pt x="1640" y="1301"/>
                    <a:pt x="1272" y="1676"/>
                    <a:pt x="820" y="1676"/>
                  </a:cubicBezTo>
                  <a:lnTo>
                    <a:pt x="820" y="1676"/>
                  </a:lnTo>
                  <a:lnTo>
                    <a:pt x="820" y="1676"/>
                  </a:lnTo>
                  <a:lnTo>
                    <a:pt x="820" y="1676"/>
                  </a:lnTo>
                  <a:cubicBezTo>
                    <a:pt x="367" y="1676"/>
                    <a:pt x="0" y="1301"/>
                    <a:pt x="0" y="838"/>
                  </a:cubicBezTo>
                  <a:lnTo>
                    <a:pt x="0" y="838"/>
                  </a:lnTo>
                  <a:cubicBezTo>
                    <a:pt x="0" y="838"/>
                    <a:pt x="0" y="838"/>
                    <a:pt x="0" y="838"/>
                  </a:cubicBezTo>
                  <a:lnTo>
                    <a:pt x="0" y="838"/>
                  </a:lnTo>
                  <a:close/>
                </a:path>
              </a:pathLst>
            </a:custGeom>
            <a:solidFill>
              <a:srgbClr val="D5F4DD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3" name="path"/>
            <p:cNvSpPr/>
            <p:nvPr/>
          </p:nvSpPr>
          <p:spPr>
            <a:xfrm>
              <a:off x="117381" y="119968"/>
              <a:ext cx="806727" cy="824518"/>
            </a:xfrm>
            <a:custGeom>
              <a:rect l="0" t="0" r="0" b="0"/>
              <a:pathLst>
                <a:path w="1270" h="1298">
                  <a:moveTo>
                    <a:pt x="0" y="649"/>
                  </a:moveTo>
                  <a:cubicBezTo>
                    <a:pt x="0" y="290"/>
                    <a:pt x="284" y="0"/>
                    <a:pt x="635" y="0"/>
                  </a:cubicBezTo>
                  <a:lnTo>
                    <a:pt x="635" y="0"/>
                  </a:lnTo>
                  <a:lnTo>
                    <a:pt x="635" y="0"/>
                  </a:lnTo>
                  <a:lnTo>
                    <a:pt x="635" y="0"/>
                  </a:lnTo>
                  <a:cubicBezTo>
                    <a:pt x="986" y="0"/>
                    <a:pt x="1270" y="290"/>
                    <a:pt x="1270" y="649"/>
                  </a:cubicBezTo>
                  <a:lnTo>
                    <a:pt x="1270" y="649"/>
                  </a:lnTo>
                  <a:cubicBezTo>
                    <a:pt x="1270" y="649"/>
                    <a:pt x="1270" y="649"/>
                    <a:pt x="1270" y="649"/>
                  </a:cubicBezTo>
                  <a:lnTo>
                    <a:pt x="1270" y="649"/>
                  </a:lnTo>
                  <a:lnTo>
                    <a:pt x="1270" y="649"/>
                  </a:lnTo>
                  <a:lnTo>
                    <a:pt x="1270" y="649"/>
                  </a:lnTo>
                  <a:cubicBezTo>
                    <a:pt x="1270" y="1007"/>
                    <a:pt x="986" y="1298"/>
                    <a:pt x="635" y="1298"/>
                  </a:cubicBezTo>
                  <a:lnTo>
                    <a:pt x="635" y="1298"/>
                  </a:lnTo>
                  <a:cubicBezTo>
                    <a:pt x="284" y="1298"/>
                    <a:pt x="0" y="1007"/>
                    <a:pt x="0" y="649"/>
                  </a:cubicBezTo>
                  <a:lnTo>
                    <a:pt x="0" y="649"/>
                  </a:lnTo>
                  <a:cubicBezTo>
                    <a:pt x="0" y="649"/>
                    <a:pt x="0" y="649"/>
                    <a:pt x="0" y="649"/>
                  </a:cubicBezTo>
                  <a:lnTo>
                    <a:pt x="0" y="649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54" name="textbox 254"/>
          <p:cNvSpPr/>
          <p:nvPr/>
        </p:nvSpPr>
        <p:spPr>
          <a:xfrm>
            <a:off x="442263" y="318468"/>
            <a:ext cx="2313304" cy="50482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18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spcBef>
                <a:spcPts val="4"/>
              </a:spcBef>
              <a:tabLst>
                <a:tab pos="781684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  <a:endParaRPr lang="Microsoft YaHei" altLang="Microsoft YaHei" sz="3000"/>
          </a:p>
        </p:txBody>
      </p:sp>
      <p:grpSp>
        <p:nvGrpSpPr>
          <p:cNvPr id="58" name="group 58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55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6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7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8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59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0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1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2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3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4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5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6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7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8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69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0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1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2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3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74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75" name="textbox 275"/>
          <p:cNvSpPr/>
          <p:nvPr/>
        </p:nvSpPr>
        <p:spPr>
          <a:xfrm>
            <a:off x="2675875" y="5063114"/>
            <a:ext cx="5320665" cy="234315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5683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1500" spc="-4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大量团购网站的存在使得消费者难以形成对某一品牌的忠</a:t>
            </a:r>
            <a:r>
              <a:rPr sz="1500" spc="-2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诚</a:t>
            </a:r>
            <a:r>
              <a:rPr sz="1500" spc="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度。</a:t>
            </a:r>
            <a:endParaRPr lang="Microsoft YaHei" altLang="Microsoft YaHei" sz="1500"/>
          </a:p>
        </p:txBody>
      </p:sp>
      <p:sp>
        <p:nvSpPr>
          <p:cNvPr id="276" name="textbox 276"/>
          <p:cNvSpPr/>
          <p:nvPr/>
        </p:nvSpPr>
        <p:spPr>
          <a:xfrm>
            <a:off x="2688943" y="4534773"/>
            <a:ext cx="1877060" cy="31750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8330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品牌认知度</a:t>
            </a: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</a:t>
            </a:r>
            <a:endParaRPr lang="Microsoft YaHei" altLang="Microsoft YaHei" sz="2100"/>
          </a:p>
        </p:txBody>
      </p:sp>
      <p:sp>
        <p:nvSpPr>
          <p:cNvPr id="277" name="textbox 277"/>
          <p:cNvSpPr/>
          <p:nvPr/>
        </p:nvSpPr>
        <p:spPr>
          <a:xfrm>
            <a:off x="7201528" y="2086581"/>
            <a:ext cx="1355725" cy="316229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075"/>
              </a:lnSpc>
            </a:pPr>
            <a:endParaRPr lang="Arial" altLang="Arial" sz="100"/>
          </a:p>
          <a:p>
            <a:pPr marL="12700" algn="l" rtl="0" eaLnBrk="0">
              <a:lnSpc>
                <a:spcPct val="91000"/>
              </a:lnSpc>
            </a:pPr>
            <a:r>
              <a:rPr sz="21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价格战</a:t>
            </a:r>
            <a:r>
              <a:rPr sz="21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频发</a:t>
            </a:r>
            <a:endParaRPr lang="Microsoft YaHei" altLang="Microsoft YaHei" sz="2100"/>
          </a:p>
        </p:txBody>
      </p:sp>
      <p:sp>
        <p:nvSpPr>
          <p:cNvPr id="278" name="path"/>
          <p:cNvSpPr/>
          <p:nvPr/>
        </p:nvSpPr>
        <p:spPr>
          <a:xfrm>
            <a:off x="5885367" y="3055961"/>
            <a:ext cx="396240" cy="368046"/>
          </a:xfrm>
          <a:custGeom>
            <a:rect l="0" t="0" r="0" b="0"/>
            <a:pathLst>
              <a:path w="624" h="579">
                <a:moveTo>
                  <a:pt x="0" y="413"/>
                </a:moveTo>
                <a:lnTo>
                  <a:pt x="312" y="496"/>
                </a:lnTo>
                <a:lnTo>
                  <a:pt x="624" y="413"/>
                </a:lnTo>
                <a:lnTo>
                  <a:pt x="624" y="496"/>
                </a:lnTo>
                <a:lnTo>
                  <a:pt x="312" y="579"/>
                </a:lnTo>
                <a:lnTo>
                  <a:pt x="0" y="496"/>
                </a:lnTo>
                <a:lnTo>
                  <a:pt x="0" y="413"/>
                </a:lnTo>
                <a:close/>
                <a:moveTo>
                  <a:pt x="0" y="248"/>
                </a:moveTo>
                <a:lnTo>
                  <a:pt x="312" y="331"/>
                </a:lnTo>
                <a:lnTo>
                  <a:pt x="624" y="248"/>
                </a:lnTo>
                <a:lnTo>
                  <a:pt x="624" y="331"/>
                </a:lnTo>
                <a:lnTo>
                  <a:pt x="312" y="413"/>
                </a:lnTo>
                <a:lnTo>
                  <a:pt x="0" y="331"/>
                </a:lnTo>
                <a:lnTo>
                  <a:pt x="0" y="248"/>
                </a:lnTo>
                <a:close/>
                <a:moveTo>
                  <a:pt x="0" y="82"/>
                </a:moveTo>
                <a:lnTo>
                  <a:pt x="312" y="0"/>
                </a:lnTo>
                <a:lnTo>
                  <a:pt x="624" y="82"/>
                </a:lnTo>
                <a:lnTo>
                  <a:pt x="624" y="165"/>
                </a:lnTo>
                <a:lnTo>
                  <a:pt x="312" y="248"/>
                </a:lnTo>
                <a:lnTo>
                  <a:pt x="0" y="165"/>
                </a:lnTo>
                <a:lnTo>
                  <a:pt x="0" y="82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  <a:ln cap="flat">
            <a:noFill/>
            <a:prstDash val="solid"/>
            <a:miter lim="0"/>
          </a:ln>
        </p:spPr>
        <p:txBody>
          <a:bodyPr rtlCol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79" name="picture 27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600000">
            <a:off x="0" y="0"/>
            <a:ext cx="12192000" cy="6858000"/>
          </a:xfrm>
          <a:prstGeom prst="rect">
            <a:avLst/>
          </a:prstGeom>
        </p:spPr>
      </p:pic>
      <p:grpSp>
        <p:nvGrpSpPr>
          <p:cNvPr id="60" name="group 60"/>
          <p:cNvGrpSpPr/>
          <p:nvPr/>
        </p:nvGrpSpPr>
        <p:grpSpPr>
          <a:xfrm rot="21600000">
            <a:off x="4521501" y="2788638"/>
            <a:ext cx="3296801" cy="3260277"/>
            <a:chExt cx="3296801" cy="3260277"/>
          </a:xfrm>
        </p:grpSpPr>
        <p:sp>
          <p:nvSpPr>
            <p:cNvPr id="280" name="path"/>
            <p:cNvSpPr/>
            <p:nvPr/>
          </p:nvSpPr>
          <p:spPr>
            <a:xfrm>
              <a:off x="257280" y="557762"/>
              <a:ext cx="2702514" cy="2702514"/>
            </a:xfrm>
            <a:custGeom>
              <a:rect l="0" t="0" r="0" b="0"/>
              <a:pathLst>
                <a:path w="4255" h="4255">
                  <a:moveTo>
                    <a:pt x="0" y="2127"/>
                  </a:moveTo>
                  <a:cubicBezTo>
                    <a:pt x="0" y="952"/>
                    <a:pt x="952" y="0"/>
                    <a:pt x="2127" y="0"/>
                  </a:cubicBezTo>
                  <a:lnTo>
                    <a:pt x="2127" y="0"/>
                  </a:lnTo>
                  <a:lnTo>
                    <a:pt x="2127" y="0"/>
                  </a:lnTo>
                  <a:lnTo>
                    <a:pt x="2127" y="0"/>
                  </a:lnTo>
                  <a:cubicBezTo>
                    <a:pt x="3303" y="0"/>
                    <a:pt x="4255" y="952"/>
                    <a:pt x="4255" y="2127"/>
                  </a:cubicBezTo>
                  <a:lnTo>
                    <a:pt x="4255" y="2127"/>
                  </a:lnTo>
                  <a:cubicBezTo>
                    <a:pt x="4255" y="2127"/>
                    <a:pt x="4255" y="2127"/>
                    <a:pt x="4255" y="2127"/>
                  </a:cubicBezTo>
                  <a:lnTo>
                    <a:pt x="4255" y="2127"/>
                  </a:lnTo>
                  <a:lnTo>
                    <a:pt x="4255" y="2127"/>
                  </a:lnTo>
                  <a:lnTo>
                    <a:pt x="4255" y="2127"/>
                  </a:lnTo>
                  <a:cubicBezTo>
                    <a:pt x="4255" y="3303"/>
                    <a:pt x="3303" y="4255"/>
                    <a:pt x="2127" y="4255"/>
                  </a:cubicBezTo>
                  <a:lnTo>
                    <a:pt x="2127" y="4255"/>
                  </a:lnTo>
                  <a:lnTo>
                    <a:pt x="2127" y="4255"/>
                  </a:lnTo>
                  <a:lnTo>
                    <a:pt x="2127" y="4255"/>
                  </a:lnTo>
                  <a:cubicBezTo>
                    <a:pt x="952" y="4255"/>
                    <a:pt x="0" y="3303"/>
                    <a:pt x="0" y="2127"/>
                  </a:cubicBezTo>
                  <a:lnTo>
                    <a:pt x="0" y="2127"/>
                  </a:lnTo>
                  <a:close/>
                  <a:moveTo>
                    <a:pt x="260" y="2127"/>
                  </a:moveTo>
                  <a:cubicBezTo>
                    <a:pt x="260" y="3159"/>
                    <a:pt x="1096" y="3995"/>
                    <a:pt x="2127" y="3995"/>
                  </a:cubicBezTo>
                  <a:lnTo>
                    <a:pt x="2127" y="3995"/>
                  </a:lnTo>
                  <a:lnTo>
                    <a:pt x="2127" y="3995"/>
                  </a:lnTo>
                  <a:lnTo>
                    <a:pt x="2127" y="3995"/>
                  </a:lnTo>
                  <a:cubicBezTo>
                    <a:pt x="3159" y="3995"/>
                    <a:pt x="3995" y="3159"/>
                    <a:pt x="3995" y="2127"/>
                  </a:cubicBezTo>
                  <a:lnTo>
                    <a:pt x="3995" y="2127"/>
                  </a:lnTo>
                  <a:lnTo>
                    <a:pt x="3995" y="2127"/>
                  </a:lnTo>
                  <a:lnTo>
                    <a:pt x="3995" y="2127"/>
                  </a:lnTo>
                  <a:cubicBezTo>
                    <a:pt x="3995" y="1096"/>
                    <a:pt x="3159" y="260"/>
                    <a:pt x="2127" y="260"/>
                  </a:cubicBezTo>
                  <a:lnTo>
                    <a:pt x="2127" y="260"/>
                  </a:lnTo>
                  <a:cubicBezTo>
                    <a:pt x="2127" y="260"/>
                    <a:pt x="2127" y="260"/>
                    <a:pt x="2127" y="260"/>
                  </a:cubicBezTo>
                  <a:lnTo>
                    <a:pt x="2127" y="260"/>
                  </a:lnTo>
                  <a:lnTo>
                    <a:pt x="2127" y="260"/>
                  </a:lnTo>
                  <a:lnTo>
                    <a:pt x="2127" y="260"/>
                  </a:lnTo>
                  <a:cubicBezTo>
                    <a:pt x="1096" y="260"/>
                    <a:pt x="260" y="1096"/>
                    <a:pt x="260" y="2127"/>
                  </a:cubicBezTo>
                  <a:lnTo>
                    <a:pt x="260" y="2127"/>
                  </a:lnTo>
                  <a:close/>
                </a:path>
              </a:pathLst>
            </a:custGeom>
            <a:solidFill>
              <a:srgbClr val="0F59D8">
                <a:alpha val="23921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1" name="path"/>
            <p:cNvSpPr/>
            <p:nvPr/>
          </p:nvSpPr>
          <p:spPr>
            <a:xfrm>
              <a:off x="989541" y="0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19"/>
                  </a:lnTo>
                  <a:lnTo>
                    <a:pt x="960" y="1919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34C158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2" name="path"/>
            <p:cNvSpPr/>
            <p:nvPr/>
          </p:nvSpPr>
          <p:spPr>
            <a:xfrm>
              <a:off x="1268890" y="385505"/>
              <a:ext cx="679300" cy="579944"/>
            </a:xfrm>
            <a:custGeom>
              <a:rect l="0" t="0" r="0" b="0"/>
              <a:pathLst>
                <a:path w="1069" h="913">
                  <a:moveTo>
                    <a:pt x="536" y="163"/>
                  </a:moveTo>
                  <a:cubicBezTo>
                    <a:pt x="536" y="163"/>
                    <a:pt x="459" y="0"/>
                    <a:pt x="287" y="0"/>
                  </a:cubicBezTo>
                  <a:lnTo>
                    <a:pt x="287" y="0"/>
                  </a:lnTo>
                  <a:cubicBezTo>
                    <a:pt x="98" y="0"/>
                    <a:pt x="0" y="159"/>
                    <a:pt x="0" y="319"/>
                  </a:cubicBezTo>
                  <a:lnTo>
                    <a:pt x="0" y="319"/>
                  </a:lnTo>
                  <a:cubicBezTo>
                    <a:pt x="0" y="584"/>
                    <a:pt x="536" y="913"/>
                    <a:pt x="536" y="913"/>
                  </a:cubicBezTo>
                  <a:lnTo>
                    <a:pt x="536" y="913"/>
                  </a:lnTo>
                  <a:cubicBezTo>
                    <a:pt x="536" y="913"/>
                    <a:pt x="1069" y="587"/>
                    <a:pt x="1069" y="319"/>
                  </a:cubicBezTo>
                  <a:lnTo>
                    <a:pt x="1069" y="319"/>
                  </a:lnTo>
                  <a:cubicBezTo>
                    <a:pt x="1069" y="156"/>
                    <a:pt x="967" y="0"/>
                    <a:pt x="785" y="0"/>
                  </a:cubicBezTo>
                  <a:lnTo>
                    <a:pt x="785" y="0"/>
                  </a:lnTo>
                  <a:cubicBezTo>
                    <a:pt x="603" y="0"/>
                    <a:pt x="536" y="163"/>
                    <a:pt x="536" y="16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3" name="path"/>
            <p:cNvSpPr/>
            <p:nvPr/>
          </p:nvSpPr>
          <p:spPr>
            <a:xfrm>
              <a:off x="0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19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4" name="path"/>
            <p:cNvSpPr/>
            <p:nvPr/>
          </p:nvSpPr>
          <p:spPr>
            <a:xfrm>
              <a:off x="2077601" y="1836622"/>
              <a:ext cx="1219200" cy="1219200"/>
            </a:xfrm>
            <a:custGeom>
              <a:rect l="0" t="0" r="0" b="0"/>
              <a:pathLst>
                <a:path w="1920" h="1920">
                  <a:moveTo>
                    <a:pt x="0" y="960"/>
                  </a:moveTo>
                  <a:cubicBezTo>
                    <a:pt x="0" y="429"/>
                    <a:pt x="429" y="0"/>
                    <a:pt x="960" y="0"/>
                  </a:cubicBezTo>
                  <a:lnTo>
                    <a:pt x="960" y="0"/>
                  </a:lnTo>
                  <a:lnTo>
                    <a:pt x="959" y="0"/>
                  </a:lnTo>
                  <a:lnTo>
                    <a:pt x="959" y="0"/>
                  </a:lnTo>
                  <a:cubicBezTo>
                    <a:pt x="1490" y="0"/>
                    <a:pt x="1920" y="429"/>
                    <a:pt x="1920" y="960"/>
                  </a:cubicBezTo>
                  <a:lnTo>
                    <a:pt x="1920" y="960"/>
                  </a:lnTo>
                  <a:cubicBezTo>
                    <a:pt x="1920" y="960"/>
                    <a:pt x="1920" y="960"/>
                    <a:pt x="1920" y="960"/>
                  </a:cubicBezTo>
                  <a:lnTo>
                    <a:pt x="1920" y="960"/>
                  </a:lnTo>
                  <a:lnTo>
                    <a:pt x="1919" y="960"/>
                  </a:lnTo>
                  <a:lnTo>
                    <a:pt x="1919" y="960"/>
                  </a:lnTo>
                  <a:cubicBezTo>
                    <a:pt x="1919" y="1490"/>
                    <a:pt x="1490" y="1920"/>
                    <a:pt x="960" y="1920"/>
                  </a:cubicBezTo>
                  <a:lnTo>
                    <a:pt x="960" y="1920"/>
                  </a:lnTo>
                  <a:lnTo>
                    <a:pt x="960" y="1920"/>
                  </a:lnTo>
                  <a:lnTo>
                    <a:pt x="960" y="1920"/>
                  </a:lnTo>
                  <a:cubicBezTo>
                    <a:pt x="429" y="1920"/>
                    <a:pt x="0" y="1490"/>
                    <a:pt x="0" y="960"/>
                  </a:cubicBezTo>
                  <a:lnTo>
                    <a:pt x="0" y="960"/>
                  </a:lnTo>
                  <a:close/>
                </a:path>
              </a:pathLst>
            </a:custGeom>
            <a:solidFill>
              <a:srgbClr val="FDBE00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85" name="path"/>
            <p:cNvSpPr/>
            <p:nvPr/>
          </p:nvSpPr>
          <p:spPr>
            <a:xfrm>
              <a:off x="191265" y="2027874"/>
              <a:ext cx="2771126" cy="797478"/>
            </a:xfrm>
            <a:custGeom>
              <a:rect l="0" t="0" r="0" b="0"/>
              <a:pathLst>
                <a:path w="4363" h="1255">
                  <a:moveTo>
                    <a:pt x="1103" y="789"/>
                  </a:moveTo>
                  <a:cubicBezTo>
                    <a:pt x="1103" y="789"/>
                    <a:pt x="1067" y="739"/>
                    <a:pt x="971" y="731"/>
                  </a:cubicBezTo>
                  <a:lnTo>
                    <a:pt x="971" y="731"/>
                  </a:lnTo>
                  <a:cubicBezTo>
                    <a:pt x="894" y="568"/>
                    <a:pt x="790" y="453"/>
                    <a:pt x="790" y="453"/>
                  </a:cubicBezTo>
                  <a:lnTo>
                    <a:pt x="790" y="453"/>
                  </a:lnTo>
                  <a:cubicBezTo>
                    <a:pt x="790" y="453"/>
                    <a:pt x="899" y="385"/>
                    <a:pt x="985" y="472"/>
                  </a:cubicBezTo>
                  <a:lnTo>
                    <a:pt x="985" y="472"/>
                  </a:lnTo>
                  <a:cubicBezTo>
                    <a:pt x="1134" y="621"/>
                    <a:pt x="1103" y="789"/>
                    <a:pt x="1103" y="789"/>
                  </a:cubicBezTo>
                  <a:moveTo>
                    <a:pt x="808" y="980"/>
                  </a:moveTo>
                  <a:cubicBezTo>
                    <a:pt x="808" y="980"/>
                    <a:pt x="561" y="849"/>
                    <a:pt x="482" y="771"/>
                  </a:cubicBezTo>
                  <a:lnTo>
                    <a:pt x="482" y="771"/>
                  </a:lnTo>
                  <a:cubicBezTo>
                    <a:pt x="447" y="736"/>
                    <a:pt x="419" y="700"/>
                    <a:pt x="397" y="666"/>
                  </a:cubicBezTo>
                  <a:lnTo>
                    <a:pt x="397" y="666"/>
                  </a:lnTo>
                  <a:lnTo>
                    <a:pt x="665" y="397"/>
                  </a:lnTo>
                  <a:lnTo>
                    <a:pt x="665" y="397"/>
                  </a:lnTo>
                  <a:cubicBezTo>
                    <a:pt x="700" y="420"/>
                    <a:pt x="736" y="447"/>
                    <a:pt x="771" y="482"/>
                  </a:cubicBezTo>
                  <a:lnTo>
                    <a:pt x="771" y="482"/>
                  </a:lnTo>
                  <a:cubicBezTo>
                    <a:pt x="848" y="560"/>
                    <a:pt x="980" y="808"/>
                    <a:pt x="980" y="808"/>
                  </a:cubicBezTo>
                  <a:lnTo>
                    <a:pt x="980" y="808"/>
                  </a:lnTo>
                  <a:lnTo>
                    <a:pt x="808" y="980"/>
                  </a:lnTo>
                  <a:close/>
                  <a:moveTo>
                    <a:pt x="574" y="575"/>
                  </a:moveTo>
                  <a:cubicBezTo>
                    <a:pt x="544" y="605"/>
                    <a:pt x="544" y="654"/>
                    <a:pt x="574" y="684"/>
                  </a:cubicBezTo>
                  <a:lnTo>
                    <a:pt x="574" y="684"/>
                  </a:lnTo>
                  <a:cubicBezTo>
                    <a:pt x="605" y="714"/>
                    <a:pt x="654" y="714"/>
                    <a:pt x="684" y="684"/>
                  </a:cubicBezTo>
                  <a:lnTo>
                    <a:pt x="684" y="684"/>
                  </a:lnTo>
                  <a:cubicBezTo>
                    <a:pt x="714" y="654"/>
                    <a:pt x="714" y="605"/>
                    <a:pt x="684" y="575"/>
                  </a:cubicBezTo>
                  <a:lnTo>
                    <a:pt x="684" y="575"/>
                  </a:lnTo>
                  <a:cubicBezTo>
                    <a:pt x="654" y="545"/>
                    <a:pt x="605" y="545"/>
                    <a:pt x="574" y="575"/>
                  </a:cubicBezTo>
                  <a:moveTo>
                    <a:pt x="319" y="343"/>
                  </a:moveTo>
                  <a:lnTo>
                    <a:pt x="244" y="268"/>
                  </a:lnTo>
                  <a:lnTo>
                    <a:pt x="265" y="247"/>
                  </a:lnTo>
                  <a:lnTo>
                    <a:pt x="338" y="319"/>
                  </a:lnTo>
                  <a:lnTo>
                    <a:pt x="338" y="319"/>
                  </a:lnTo>
                  <a:cubicBezTo>
                    <a:pt x="380" y="313"/>
                    <a:pt x="502" y="303"/>
                    <a:pt x="640" y="382"/>
                  </a:cubicBezTo>
                  <a:lnTo>
                    <a:pt x="640" y="382"/>
                  </a:lnTo>
                  <a:lnTo>
                    <a:pt x="382" y="641"/>
                  </a:lnTo>
                  <a:lnTo>
                    <a:pt x="382" y="641"/>
                  </a:lnTo>
                  <a:cubicBezTo>
                    <a:pt x="305" y="506"/>
                    <a:pt x="312" y="388"/>
                    <a:pt x="319" y="343"/>
                  </a:cubicBezTo>
                  <a:moveTo>
                    <a:pt x="789" y="1103"/>
                  </a:moveTo>
                  <a:cubicBezTo>
                    <a:pt x="789" y="1103"/>
                    <a:pt x="621" y="1134"/>
                    <a:pt x="472" y="985"/>
                  </a:cubicBezTo>
                  <a:lnTo>
                    <a:pt x="472" y="985"/>
                  </a:lnTo>
                  <a:cubicBezTo>
                    <a:pt x="385" y="899"/>
                    <a:pt x="453" y="790"/>
                    <a:pt x="453" y="790"/>
                  </a:cubicBezTo>
                  <a:lnTo>
                    <a:pt x="453" y="790"/>
                  </a:lnTo>
                  <a:cubicBezTo>
                    <a:pt x="453" y="790"/>
                    <a:pt x="568" y="894"/>
                    <a:pt x="731" y="971"/>
                  </a:cubicBezTo>
                  <a:lnTo>
                    <a:pt x="731" y="971"/>
                  </a:lnTo>
                  <a:cubicBezTo>
                    <a:pt x="739" y="1067"/>
                    <a:pt x="789" y="1103"/>
                    <a:pt x="789" y="1103"/>
                  </a:cubicBezTo>
                  <a:moveTo>
                    <a:pt x="993" y="921"/>
                  </a:moveTo>
                  <a:lnTo>
                    <a:pt x="957" y="921"/>
                  </a:lnTo>
                  <a:lnTo>
                    <a:pt x="998" y="1000"/>
                  </a:lnTo>
                  <a:lnTo>
                    <a:pt x="916" y="963"/>
                  </a:lnTo>
                  <a:lnTo>
                    <a:pt x="931" y="1009"/>
                  </a:lnTo>
                  <a:lnTo>
                    <a:pt x="853" y="976"/>
                  </a:lnTo>
                  <a:lnTo>
                    <a:pt x="975" y="853"/>
                  </a:lnTo>
                  <a:lnTo>
                    <a:pt x="993" y="921"/>
                  </a:lnTo>
                  <a:close/>
                </a:path>
                <a:path w="4363" h="1255">
                  <a:moveTo>
                    <a:pt x="3973" y="167"/>
                  </a:moveTo>
                  <a:lnTo>
                    <a:pt x="4017" y="167"/>
                  </a:lnTo>
                  <a:lnTo>
                    <a:pt x="4017" y="297"/>
                  </a:lnTo>
                  <a:lnTo>
                    <a:pt x="4147" y="601"/>
                  </a:lnTo>
                  <a:lnTo>
                    <a:pt x="4147" y="947"/>
                  </a:lnTo>
                  <a:lnTo>
                    <a:pt x="4147" y="947"/>
                  </a:lnTo>
                  <a:cubicBezTo>
                    <a:pt x="4147" y="995"/>
                    <a:pt x="4108" y="1034"/>
                    <a:pt x="4060" y="1034"/>
                  </a:cubicBezTo>
                  <a:lnTo>
                    <a:pt x="4060" y="1034"/>
                  </a:lnTo>
                  <a:lnTo>
                    <a:pt x="4060" y="1034"/>
                  </a:lnTo>
                  <a:lnTo>
                    <a:pt x="3713" y="1034"/>
                  </a:lnTo>
                  <a:lnTo>
                    <a:pt x="3713" y="1034"/>
                  </a:lnTo>
                  <a:cubicBezTo>
                    <a:pt x="3666" y="1034"/>
                    <a:pt x="3613" y="998"/>
                    <a:pt x="3596" y="953"/>
                  </a:cubicBezTo>
                  <a:lnTo>
                    <a:pt x="3596" y="953"/>
                  </a:lnTo>
                  <a:lnTo>
                    <a:pt x="3497" y="687"/>
                  </a:lnTo>
                  <a:lnTo>
                    <a:pt x="3497" y="601"/>
                  </a:lnTo>
                  <a:lnTo>
                    <a:pt x="3497" y="601"/>
                  </a:lnTo>
                  <a:cubicBezTo>
                    <a:pt x="3497" y="553"/>
                    <a:pt x="3536" y="514"/>
                    <a:pt x="3583" y="514"/>
                  </a:cubicBezTo>
                  <a:lnTo>
                    <a:pt x="3583" y="514"/>
                  </a:lnTo>
                  <a:lnTo>
                    <a:pt x="3583" y="514"/>
                  </a:lnTo>
                  <a:lnTo>
                    <a:pt x="3887" y="514"/>
                  </a:lnTo>
                  <a:lnTo>
                    <a:pt x="3887" y="254"/>
                  </a:lnTo>
                  <a:lnTo>
                    <a:pt x="3887" y="254"/>
                  </a:lnTo>
                  <a:cubicBezTo>
                    <a:pt x="3887" y="206"/>
                    <a:pt x="3926" y="167"/>
                    <a:pt x="3973" y="167"/>
                  </a:cubicBezTo>
                  <a:lnTo>
                    <a:pt x="3973" y="167"/>
                  </a:lnTo>
                  <a:lnTo>
                    <a:pt x="3973" y="167"/>
                  </a:lnTo>
                  <a:close/>
                  <a:moveTo>
                    <a:pt x="4233" y="601"/>
                  </a:moveTo>
                  <a:lnTo>
                    <a:pt x="4363" y="601"/>
                  </a:lnTo>
                  <a:lnTo>
                    <a:pt x="4363" y="1034"/>
                  </a:lnTo>
                  <a:lnTo>
                    <a:pt x="4233" y="1034"/>
                  </a:lnTo>
                  <a:lnTo>
                    <a:pt x="4233" y="6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286" name="textbox 286"/>
          <p:cNvSpPr/>
          <p:nvPr/>
        </p:nvSpPr>
        <p:spPr>
          <a:xfrm>
            <a:off x="513937" y="4660957"/>
            <a:ext cx="3780154" cy="103314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8701"/>
              </a:lnSpc>
            </a:pPr>
            <a:endParaRPr lang="Arial" altLang="Arial" sz="100"/>
          </a:p>
          <a:p>
            <a:pPr algn="r" rtl="0" eaLnBrk="0">
              <a:lnSpc>
                <a:spcPct val="92000"/>
              </a:lnSpc>
            </a:pPr>
            <a:r>
              <a:rPr sz="2300" spc="3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创新能力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足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2284412" indent="-2271712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由于缺乏有效的创新，团购网站在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盈利模式   </a:t>
            </a:r>
            <a:r>
              <a:rPr sz="1500" spc="-1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上难以实现突破</a:t>
            </a:r>
            <a:r>
              <a:rPr sz="1500" spc="-1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7" name="textbox 287"/>
          <p:cNvSpPr/>
          <p:nvPr/>
        </p:nvSpPr>
        <p:spPr>
          <a:xfrm>
            <a:off x="8167072" y="4660367"/>
            <a:ext cx="3644265" cy="1033780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74892"/>
              </a:lnSpc>
            </a:pPr>
            <a:endParaRPr lang="Arial" altLang="Arial" sz="100"/>
          </a:p>
          <a:p>
            <a:pPr marL="18052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营收结构不合</a:t>
            </a:r>
            <a:r>
              <a:rPr sz="23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理</a:t>
            </a:r>
            <a:endParaRPr lang="Microsoft YaHei" altLang="Microsoft YaHei" sz="2300"/>
          </a:p>
          <a:p>
            <a:pPr algn="l" rtl="0" eaLnBrk="0">
              <a:lnSpc>
                <a:spcPct val="102000"/>
              </a:lnSpc>
            </a:pPr>
            <a:endParaRPr lang="Arial" altLang="Arial" sz="800"/>
          </a:p>
          <a:p>
            <a:pPr marL="12700" indent="2285" algn="l" rtl="0" eaLnBrk="0">
              <a:lnSpc>
                <a:spcPct val="123000"/>
              </a:lnSpc>
              <a:spcBef>
                <a:spcPts val="4"/>
              </a:spcBef>
            </a:pP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过度依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赖单一的盈利模式使得营收结构显得 </a:t>
            </a:r>
            <a:r>
              <a:rPr sz="1500" spc="-5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不够合理</a:t>
            </a:r>
            <a:r>
              <a:rPr sz="1500" spc="-4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。</a:t>
            </a:r>
            <a:endParaRPr lang="Microsoft YaHei" altLang="Microsoft YaHei" sz="1500"/>
          </a:p>
        </p:txBody>
      </p:sp>
      <p:sp>
        <p:nvSpPr>
          <p:cNvPr id="288" name="textbox 288"/>
          <p:cNvSpPr/>
          <p:nvPr/>
        </p:nvSpPr>
        <p:spPr>
          <a:xfrm>
            <a:off x="4335303" y="1384107"/>
            <a:ext cx="3616959" cy="103441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86452"/>
              </a:lnSpc>
            </a:pPr>
            <a:endParaRPr lang="Arial" altLang="Arial" sz="100"/>
          </a:p>
          <a:p>
            <a:pPr marL="621480" algn="l" rtl="0" eaLnBrk="0">
              <a:lnSpc>
                <a:spcPct val="92000"/>
              </a:lnSpc>
            </a:pPr>
            <a:r>
              <a:rPr sz="2300" spc="2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主要依赖佣金收</a:t>
            </a:r>
            <a:r>
              <a:rPr sz="2300" spc="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入</a:t>
            </a:r>
            <a:endParaRPr lang="Microsoft YaHei" altLang="Microsoft YaHei" sz="2300"/>
          </a:p>
          <a:p>
            <a:pPr algn="l" rtl="0" eaLnBrk="0">
              <a:lnSpc>
                <a:spcPct val="105000"/>
              </a:lnSpc>
            </a:pPr>
            <a:endParaRPr lang="Arial" altLang="Arial" sz="800"/>
          </a:p>
          <a:p>
            <a:pPr marL="465328" indent="-452628" algn="l" rtl="0" eaLnBrk="0">
              <a:lnSpc>
                <a:spcPct val="122000"/>
              </a:lnSpc>
              <a:spcBef>
                <a:spcPts val="2"/>
              </a:spcBef>
            </a:pPr>
            <a:r>
              <a:rPr sz="1500" spc="-2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目前团购行业的盈利模式</a:t>
            </a:r>
            <a:r>
              <a:rPr sz="1500" spc="-1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较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为单一，主要依 </a:t>
            </a:r>
            <a:r>
              <a:rPr sz="1500" spc="-3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靠向商家收取佣金来实</a:t>
            </a:r>
            <a:r>
              <a:rPr sz="1500" spc="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现盈利。</a:t>
            </a:r>
            <a:endParaRPr lang="Microsoft YaHei" altLang="Microsoft YaHei" sz="1500"/>
          </a:p>
        </p:txBody>
      </p:sp>
      <p:sp>
        <p:nvSpPr>
          <p:cNvPr id="289" name="textbox 289"/>
          <p:cNvSpPr/>
          <p:nvPr/>
        </p:nvSpPr>
        <p:spPr>
          <a:xfrm>
            <a:off x="442263" y="318468"/>
            <a:ext cx="3075304" cy="506094"/>
          </a:xfrm>
          <a:prstGeom prst="rect">
            <a:avLst/>
          </a:prstGeom>
        </p:spPr>
        <p:txBody>
          <a:bodyPr vert="horz" wrap="square" lIns="0" tIns="0" rIns="0" bIns="0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rtl="0" eaLnBrk="0">
              <a:lnSpc>
                <a:spcPct val="120000"/>
              </a:lnSpc>
            </a:pPr>
            <a:endParaRPr lang="Arial" altLang="Arial" sz="400"/>
          </a:p>
          <a:p>
            <a:pPr marL="528275" algn="l" rtl="0" eaLnBrk="0">
              <a:lnSpc>
                <a:spcPct val="91000"/>
              </a:lnSpc>
              <a:tabLst>
                <a:tab pos="779780"/>
              </a:tabLst>
            </a:pPr>
            <a:r>
              <a:rPr sz="3000" spc="0"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	</a:t>
            </a:r>
            <a:r>
              <a:rPr sz="3000" spc="-1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盈利模</a:t>
            </a:r>
            <a:r>
              <a:rPr sz="3000" spc="0">
                <a:ln w="6350" cap="flat" cmpd="sng">
                  <a:solidFill>
                    <a:srgbClr val="000000">
                      <a:alpha val="100000"/>
                    </a:srgbClr>
                  </a:solidFill>
                  <a:miter lim="0"/>
                </a:ln>
                <a:solidFill>
                  <a:srgbClr val="4283F2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式单一</a:t>
            </a:r>
            <a:endParaRPr lang="Microsoft YaHei" altLang="Microsoft YaHei" sz="3000"/>
          </a:p>
        </p:txBody>
      </p:sp>
      <p:grpSp>
        <p:nvGrpSpPr>
          <p:cNvPr id="62" name="group 62"/>
          <p:cNvGrpSpPr/>
          <p:nvPr/>
        </p:nvGrpSpPr>
        <p:grpSpPr>
          <a:xfrm rot="21600000">
            <a:off x="454963" y="331168"/>
            <a:ext cx="515575" cy="439820"/>
            <a:chExt cx="515575" cy="439820"/>
          </a:xfrm>
        </p:grpSpPr>
        <p:sp>
          <p:nvSpPr>
            <p:cNvPr id="290" name="path"/>
            <p:cNvSpPr/>
            <p:nvPr/>
          </p:nvSpPr>
          <p:spPr>
            <a:xfrm>
              <a:off x="0" y="0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1" name="path"/>
            <p:cNvSpPr/>
            <p:nvPr/>
          </p:nvSpPr>
          <p:spPr>
            <a:xfrm>
              <a:off x="120085" y="6574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2" name="path"/>
            <p:cNvSpPr/>
            <p:nvPr/>
          </p:nvSpPr>
          <p:spPr>
            <a:xfrm>
              <a:off x="234161" y="8291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lnTo>
                    <a:pt x="58" y="117"/>
                  </a:ln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3" name="path"/>
            <p:cNvSpPr/>
            <p:nvPr/>
          </p:nvSpPr>
          <p:spPr>
            <a:xfrm>
              <a:off x="344804" y="17261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4" name="path"/>
            <p:cNvSpPr/>
            <p:nvPr/>
          </p:nvSpPr>
          <p:spPr>
            <a:xfrm>
              <a:off x="449981" y="13128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5" name="path"/>
            <p:cNvSpPr/>
            <p:nvPr/>
          </p:nvSpPr>
          <p:spPr>
            <a:xfrm>
              <a:off x="0" y="117773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6" name="path"/>
            <p:cNvSpPr/>
            <p:nvPr/>
          </p:nvSpPr>
          <p:spPr>
            <a:xfrm>
              <a:off x="120085" y="124348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7" name="path"/>
            <p:cNvSpPr/>
            <p:nvPr/>
          </p:nvSpPr>
          <p:spPr>
            <a:xfrm>
              <a:off x="234161" y="126064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8" name="path"/>
            <p:cNvSpPr/>
            <p:nvPr/>
          </p:nvSpPr>
          <p:spPr>
            <a:xfrm>
              <a:off x="344804" y="135034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299" name="path"/>
            <p:cNvSpPr/>
            <p:nvPr/>
          </p:nvSpPr>
          <p:spPr>
            <a:xfrm>
              <a:off x="449981" y="130901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0" name="path"/>
            <p:cNvSpPr/>
            <p:nvPr/>
          </p:nvSpPr>
          <p:spPr>
            <a:xfrm>
              <a:off x="0" y="235546"/>
              <a:ext cx="84147" cy="84146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1" name="path"/>
            <p:cNvSpPr/>
            <p:nvPr/>
          </p:nvSpPr>
          <p:spPr>
            <a:xfrm>
              <a:off x="120085" y="242122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2" name="path"/>
            <p:cNvSpPr/>
            <p:nvPr/>
          </p:nvSpPr>
          <p:spPr>
            <a:xfrm>
              <a:off x="234161" y="243838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3" name="path"/>
            <p:cNvSpPr/>
            <p:nvPr/>
          </p:nvSpPr>
          <p:spPr>
            <a:xfrm>
              <a:off x="344804" y="252808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4" name="path"/>
            <p:cNvSpPr/>
            <p:nvPr/>
          </p:nvSpPr>
          <p:spPr>
            <a:xfrm>
              <a:off x="449981" y="248675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5" name="path"/>
            <p:cNvSpPr/>
            <p:nvPr/>
          </p:nvSpPr>
          <p:spPr>
            <a:xfrm>
              <a:off x="0" y="353320"/>
              <a:ext cx="84147" cy="84147"/>
            </a:xfrm>
            <a:custGeom>
              <a:rect l="0" t="0" r="0" b="0"/>
              <a:pathLst>
                <a:path w="132" h="132">
                  <a:moveTo>
                    <a:pt x="0" y="66"/>
                  </a:moveTo>
                  <a:cubicBezTo>
                    <a:pt x="0" y="29"/>
                    <a:pt x="29" y="0"/>
                    <a:pt x="66" y="0"/>
                  </a:cubicBezTo>
                  <a:lnTo>
                    <a:pt x="66" y="0"/>
                  </a:lnTo>
                  <a:lnTo>
                    <a:pt x="66" y="0"/>
                  </a:lnTo>
                  <a:lnTo>
                    <a:pt x="66" y="0"/>
                  </a:lnTo>
                  <a:cubicBezTo>
                    <a:pt x="102" y="0"/>
                    <a:pt x="132" y="29"/>
                    <a:pt x="132" y="66"/>
                  </a:cubicBezTo>
                  <a:lnTo>
                    <a:pt x="132" y="66"/>
                  </a:lnTo>
                  <a:cubicBezTo>
                    <a:pt x="132" y="66"/>
                    <a:pt x="132" y="66"/>
                    <a:pt x="132" y="66"/>
                  </a:cubicBezTo>
                  <a:lnTo>
                    <a:pt x="132" y="66"/>
                  </a:lnTo>
                  <a:lnTo>
                    <a:pt x="132" y="66"/>
                  </a:lnTo>
                  <a:lnTo>
                    <a:pt x="132" y="66"/>
                  </a:lnTo>
                  <a:cubicBezTo>
                    <a:pt x="132" y="102"/>
                    <a:pt x="102" y="132"/>
                    <a:pt x="66" y="132"/>
                  </a:cubicBezTo>
                  <a:lnTo>
                    <a:pt x="66" y="132"/>
                  </a:lnTo>
                  <a:cubicBezTo>
                    <a:pt x="29" y="132"/>
                    <a:pt x="0" y="102"/>
                    <a:pt x="0" y="66"/>
                  </a:cubicBezTo>
                  <a:lnTo>
                    <a:pt x="0" y="66"/>
                  </a:lnTo>
                  <a:close/>
                </a:path>
              </a:pathLst>
            </a:custGeom>
            <a:solidFill>
              <a:srgbClr val="4283F2">
                <a:alpha val="10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6" name="path"/>
            <p:cNvSpPr/>
            <p:nvPr/>
          </p:nvSpPr>
          <p:spPr>
            <a:xfrm>
              <a:off x="120085" y="359895"/>
              <a:ext cx="78137" cy="78137"/>
            </a:xfrm>
            <a:custGeom>
              <a:rect l="0" t="0" r="0" b="0"/>
              <a:pathLst>
                <a:path w="123" h="123">
                  <a:moveTo>
                    <a:pt x="0" y="61"/>
                  </a:moveTo>
                  <a:cubicBezTo>
                    <a:pt x="0" y="27"/>
                    <a:pt x="27" y="0"/>
                    <a:pt x="61" y="0"/>
                  </a:cubicBezTo>
                  <a:lnTo>
                    <a:pt x="61" y="0"/>
                  </a:lnTo>
                  <a:lnTo>
                    <a:pt x="61" y="0"/>
                  </a:lnTo>
                  <a:lnTo>
                    <a:pt x="61" y="0"/>
                  </a:lnTo>
                  <a:cubicBezTo>
                    <a:pt x="95" y="0"/>
                    <a:pt x="123" y="27"/>
                    <a:pt x="123" y="61"/>
                  </a:cubicBezTo>
                  <a:lnTo>
                    <a:pt x="123" y="61"/>
                  </a:lnTo>
                  <a:cubicBezTo>
                    <a:pt x="123" y="61"/>
                    <a:pt x="123" y="61"/>
                    <a:pt x="123" y="61"/>
                  </a:cubicBezTo>
                  <a:lnTo>
                    <a:pt x="123" y="61"/>
                  </a:lnTo>
                  <a:lnTo>
                    <a:pt x="123" y="61"/>
                  </a:lnTo>
                  <a:lnTo>
                    <a:pt x="123" y="61"/>
                  </a:lnTo>
                  <a:cubicBezTo>
                    <a:pt x="123" y="95"/>
                    <a:pt x="95" y="123"/>
                    <a:pt x="61" y="123"/>
                  </a:cubicBezTo>
                  <a:lnTo>
                    <a:pt x="61" y="123"/>
                  </a:lnTo>
                  <a:lnTo>
                    <a:pt x="61" y="123"/>
                  </a:lnTo>
                  <a:lnTo>
                    <a:pt x="61" y="123"/>
                  </a:lnTo>
                  <a:cubicBezTo>
                    <a:pt x="27" y="123"/>
                    <a:pt x="0" y="95"/>
                    <a:pt x="0" y="61"/>
                  </a:cubicBezTo>
                  <a:lnTo>
                    <a:pt x="0" y="61"/>
                  </a:lnTo>
                  <a:close/>
                </a:path>
              </a:pathLst>
            </a:custGeom>
            <a:solidFill>
              <a:srgbClr val="4283F2">
                <a:alpha val="8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7" name="path"/>
            <p:cNvSpPr/>
            <p:nvPr/>
          </p:nvSpPr>
          <p:spPr>
            <a:xfrm>
              <a:off x="234161" y="361612"/>
              <a:ext cx="74704" cy="74703"/>
            </a:xfrm>
            <a:custGeom>
              <a:rect l="0" t="0" r="0" b="0"/>
              <a:pathLst>
                <a:path w="117" h="117">
                  <a:moveTo>
                    <a:pt x="0" y="58"/>
                  </a:moveTo>
                  <a:cubicBezTo>
                    <a:pt x="0" y="26"/>
                    <a:pt x="26" y="0"/>
                    <a:pt x="58" y="0"/>
                  </a:cubicBezTo>
                  <a:lnTo>
                    <a:pt x="58" y="0"/>
                  </a:lnTo>
                  <a:lnTo>
                    <a:pt x="58" y="0"/>
                  </a:lnTo>
                  <a:lnTo>
                    <a:pt x="58" y="0"/>
                  </a:lnTo>
                  <a:cubicBezTo>
                    <a:pt x="91" y="0"/>
                    <a:pt x="117" y="26"/>
                    <a:pt x="117" y="58"/>
                  </a:cubicBezTo>
                  <a:lnTo>
                    <a:pt x="117" y="58"/>
                  </a:lnTo>
                  <a:cubicBezTo>
                    <a:pt x="117" y="58"/>
                    <a:pt x="117" y="58"/>
                    <a:pt x="117" y="58"/>
                  </a:cubicBezTo>
                  <a:lnTo>
                    <a:pt x="117" y="58"/>
                  </a:lnTo>
                  <a:lnTo>
                    <a:pt x="117" y="58"/>
                  </a:lnTo>
                  <a:lnTo>
                    <a:pt x="117" y="58"/>
                  </a:lnTo>
                  <a:cubicBezTo>
                    <a:pt x="117" y="91"/>
                    <a:pt x="91" y="117"/>
                    <a:pt x="58" y="117"/>
                  </a:cubicBezTo>
                  <a:lnTo>
                    <a:pt x="58" y="117"/>
                  </a:lnTo>
                  <a:cubicBezTo>
                    <a:pt x="26" y="117"/>
                    <a:pt x="0" y="91"/>
                    <a:pt x="0" y="58"/>
                  </a:cubicBezTo>
                  <a:lnTo>
                    <a:pt x="0" y="58"/>
                  </a:lnTo>
                  <a:close/>
                </a:path>
              </a:pathLst>
            </a:custGeom>
            <a:solidFill>
              <a:srgbClr val="4283F2">
                <a:alpha val="6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8" name="path"/>
            <p:cNvSpPr/>
            <p:nvPr/>
          </p:nvSpPr>
          <p:spPr>
            <a:xfrm>
              <a:off x="344804" y="370582"/>
              <a:ext cx="69238" cy="69238"/>
            </a:xfrm>
            <a:custGeom>
              <a:rect l="0" t="0" r="0" b="0"/>
              <a:pathLst>
                <a:path w="109" h="109">
                  <a:moveTo>
                    <a:pt x="0" y="54"/>
                  </a:moveTo>
                  <a:cubicBezTo>
                    <a:pt x="0" y="24"/>
                    <a:pt x="24" y="0"/>
                    <a:pt x="54" y="0"/>
                  </a:cubicBezTo>
                  <a:lnTo>
                    <a:pt x="54" y="0"/>
                  </a:lnTo>
                  <a:lnTo>
                    <a:pt x="54" y="0"/>
                  </a:lnTo>
                  <a:lnTo>
                    <a:pt x="54" y="0"/>
                  </a:lnTo>
                  <a:cubicBezTo>
                    <a:pt x="84" y="0"/>
                    <a:pt x="109" y="24"/>
                    <a:pt x="109" y="54"/>
                  </a:cubicBezTo>
                  <a:lnTo>
                    <a:pt x="109" y="54"/>
                  </a:lnTo>
                  <a:cubicBezTo>
                    <a:pt x="109" y="54"/>
                    <a:pt x="109" y="54"/>
                    <a:pt x="109" y="54"/>
                  </a:cubicBezTo>
                  <a:lnTo>
                    <a:pt x="109" y="54"/>
                  </a:lnTo>
                  <a:lnTo>
                    <a:pt x="109" y="54"/>
                  </a:lnTo>
                  <a:lnTo>
                    <a:pt x="109" y="54"/>
                  </a:lnTo>
                  <a:cubicBezTo>
                    <a:pt x="109" y="84"/>
                    <a:pt x="84" y="109"/>
                    <a:pt x="54" y="109"/>
                  </a:cubicBezTo>
                  <a:lnTo>
                    <a:pt x="54" y="109"/>
                  </a:lnTo>
                  <a:lnTo>
                    <a:pt x="54" y="109"/>
                  </a:lnTo>
                  <a:lnTo>
                    <a:pt x="54" y="109"/>
                  </a:lnTo>
                  <a:cubicBezTo>
                    <a:pt x="24" y="109"/>
                    <a:pt x="0" y="84"/>
                    <a:pt x="0" y="54"/>
                  </a:cubicBezTo>
                  <a:lnTo>
                    <a:pt x="0" y="54"/>
                  </a:lnTo>
                  <a:close/>
                </a:path>
              </a:pathLst>
            </a:custGeom>
            <a:solidFill>
              <a:srgbClr val="4283F2">
                <a:alpha val="4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309" name="path"/>
            <p:cNvSpPr/>
            <p:nvPr/>
          </p:nvSpPr>
          <p:spPr>
            <a:xfrm>
              <a:off x="449981" y="366449"/>
              <a:ext cx="65594" cy="65594"/>
            </a:xfrm>
            <a:custGeom>
              <a:rect l="0" t="0" r="0" b="0"/>
              <a:pathLst>
                <a:path w="103" h="103">
                  <a:moveTo>
                    <a:pt x="0" y="51"/>
                  </a:moveTo>
                  <a:cubicBezTo>
                    <a:pt x="0" y="23"/>
                    <a:pt x="23" y="0"/>
                    <a:pt x="51" y="0"/>
                  </a:cubicBezTo>
                  <a:lnTo>
                    <a:pt x="51" y="0"/>
                  </a:lnTo>
                  <a:lnTo>
                    <a:pt x="51" y="0"/>
                  </a:lnTo>
                  <a:lnTo>
                    <a:pt x="51" y="0"/>
                  </a:lnTo>
                  <a:cubicBezTo>
                    <a:pt x="80" y="0"/>
                    <a:pt x="103" y="23"/>
                    <a:pt x="103" y="51"/>
                  </a:cubicBezTo>
                  <a:lnTo>
                    <a:pt x="103" y="51"/>
                  </a:lnTo>
                  <a:cubicBezTo>
                    <a:pt x="103" y="51"/>
                    <a:pt x="103" y="51"/>
                    <a:pt x="103" y="51"/>
                  </a:cubicBezTo>
                  <a:lnTo>
                    <a:pt x="103" y="51"/>
                  </a:lnTo>
                  <a:lnTo>
                    <a:pt x="103" y="51"/>
                  </a:lnTo>
                  <a:lnTo>
                    <a:pt x="103" y="51"/>
                  </a:lnTo>
                  <a:cubicBezTo>
                    <a:pt x="103" y="80"/>
                    <a:pt x="80" y="103"/>
                    <a:pt x="51" y="103"/>
                  </a:cubicBezTo>
                  <a:lnTo>
                    <a:pt x="51" y="103"/>
                  </a:lnTo>
                  <a:lnTo>
                    <a:pt x="51" y="103"/>
                  </a:lnTo>
                  <a:lnTo>
                    <a:pt x="51" y="103"/>
                  </a:lnTo>
                  <a:cubicBezTo>
                    <a:pt x="23" y="103"/>
                    <a:pt x="0" y="80"/>
                    <a:pt x="0" y="51"/>
                  </a:cubicBezTo>
                  <a:lnTo>
                    <a:pt x="0" y="51"/>
                  </a:lnTo>
                  <a:close/>
                </a:path>
              </a:pathLst>
            </a:custGeom>
            <a:solidFill>
              <a:srgbClr val="4283F2">
                <a:alpha val="20000"/>
              </a:srgbClr>
            </a:solidFill>
            <a:ln cap="flat">
              <a:noFill/>
              <a:prstDash val="solid"/>
              <a:miter lim="0"/>
            </a:ln>
          </p:spPr>
          <p:txBody>
            <a:bodyPr rtlCol="0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https://d.book118.com/238127133030006045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Arial"/>
        <a:cs typeface="Arial"/>
      </a:majorFont>
      <a:minorFont>
        <a:latin typeface="Arial"/>
        <a:ea typeface="Ari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satMod val="110000"/>
                <a:lum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satMod val="105000"/>
                <a:lum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shade val="94000"/>
              </a:schemeClr>
            </a:gs>
            <a:gs pos="50000">
              <a:schemeClr val="phClr">
                <a:lumMod val="110000"/>
                <a:satMod val="100000"/>
                <a:tint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2024-09-25T15:29:40.516</cp:lastPrinted>
  <dcterms:created xsi:type="dcterms:W3CDTF">2024-09-25T07:29:40Z</dcterms:created>
  <dcterms:modified xsi:type="dcterms:W3CDTF">2024-09-25T07:29:42Z</dcterms:modified>
</cp:coreProperties>
</file>