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4" r:id="rId2"/>
    <p:sldMasterId id="2147483728" r:id="rId3"/>
    <p:sldMasterId id="2147483740" r:id="rId4"/>
    <p:sldMasterId id="2147483744" r:id="rId5"/>
    <p:sldMasterId id="2147483756" r:id="rId6"/>
    <p:sldMasterId id="2147483760" r:id="rId7"/>
  </p:sldMasterIdLst>
  <p:notesMasterIdLst>
    <p:notesMasterId r:id="rId8"/>
  </p:notesMasterIdLst>
  <p:sldIdLst>
    <p:sldId id="259" r:id="rId9"/>
    <p:sldId id="262" r:id="rId10"/>
    <p:sldId id="265" r:id="rId11"/>
    <p:sldId id="268" r:id="rId12"/>
    <p:sldId id="271" r:id="rId13"/>
    <p:sldId id="274" r:id="rId14"/>
    <p:sldId id="277" r:id="rId15"/>
    <p:sldId id="280" r:id="rId16"/>
    <p:sldId id="283" r:id="rId17"/>
    <p:sldId id="286" r:id="rId18"/>
    <p:sldId id="289" r:id="rId19"/>
    <p:sldId id="291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2.xml" /><Relationship Id="rId11" Type="http://schemas.openxmlformats.org/officeDocument/2006/relationships/slide" Target="slides/slide3.xml" /><Relationship Id="rId12" Type="http://schemas.openxmlformats.org/officeDocument/2006/relationships/slide" Target="slides/slide4.xml" /><Relationship Id="rId13" Type="http://schemas.openxmlformats.org/officeDocument/2006/relationships/slide" Target="slides/slide5.xml" /><Relationship Id="rId14" Type="http://schemas.openxmlformats.org/officeDocument/2006/relationships/slide" Target="slides/slide6.xml" /><Relationship Id="rId15" Type="http://schemas.openxmlformats.org/officeDocument/2006/relationships/slide" Target="slides/slide7.xml" /><Relationship Id="rId16" Type="http://schemas.openxmlformats.org/officeDocument/2006/relationships/slide" Target="slides/slide8.xml" /><Relationship Id="rId17" Type="http://schemas.openxmlformats.org/officeDocument/2006/relationships/slide" Target="slides/slide9.xml" /><Relationship Id="rId18" Type="http://schemas.openxmlformats.org/officeDocument/2006/relationships/slide" Target="slides/slide10.xml" /><Relationship Id="rId19" Type="http://schemas.openxmlformats.org/officeDocument/2006/relationships/slide" Target="slides/slide11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2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slideMaster" Target="slideMasters/slideMaster7.xml" /><Relationship Id="rId8" Type="http://schemas.openxmlformats.org/officeDocument/2006/relationships/notesMaster" Target="notesMasters/notesMaster1.xml" /><Relationship Id="rId9" Type="http://schemas.openxmlformats.org/officeDocument/2006/relationships/slide" Target="slides/slide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8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/>
                <a:ea typeface="+mn-ea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2292" name="Rectangle 4"/>
          <p:cNvSpPr>
            <a:spLocks noGrp="1" noRot="1" noChangeAspect="1"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</p:sp>
      <p:sp>
        <p:nvSpPr>
          <p:cNvPr id="1229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229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229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B120148D-A245-45E5-9FB1-190774006813}" type="slidenum">
              <a:rPr lang="zh-CN" altLang="en-US" sz="1200"/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幻灯片图像占位符 1"/>
          <p:cNvSpPr>
            <a:spLocks noGrp="1" noRot="1" noChangeAspect="1"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noFill/>
          <a:ln>
            <a:miter lim="800000"/>
          </a:ln>
        </p:spPr>
      </p:sp>
      <p:sp>
        <p:nvSpPr>
          <p:cNvPr id="13315" name="备注占位符 2"/>
          <p:cNvSpPr>
            <a:spLocks noGrp="1"/>
          </p:cNvSpPr>
          <p:nvPr>
            <p:ph type="body" idx="3"/>
          </p:nvPr>
        </p:nvSpPr>
        <p:spPr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5pPr>
          </a:lstStyle>
          <a:p>
            <a:pPr marL="0" lvl="0" indent="0"/>
            <a:endParaRPr lang="zh-CN" altLang="en-US">
              <a:ea typeface="宋体" pitchFamily="2" charset="-122"/>
            </a:endParaRPr>
          </a:p>
        </p:txBody>
      </p:sp>
      <p:sp>
        <p:nvSpPr>
          <p:cNvPr id="13316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B429B06-0192-4F53-B243-B504181D137A}" type="slidenum">
              <a:rPr lang="zh-CN" altLang="en-US" sz="1200">
                <a:solidFill>
                  <a:srgbClr val="000000"/>
                </a:solidFill>
              </a:rPr>
              <a:t>1</a:t>
            </a:fld>
            <a:endParaRPr lang="en-US" altLang="zh-CN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幻灯片图像占位符 1"/>
          <p:cNvSpPr>
            <a:spLocks noGrp="1" noRot="1" noChangeAspect="1"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noFill/>
          <a:ln>
            <a:miter lim="800000"/>
          </a:ln>
        </p:spPr>
      </p:sp>
      <p:sp>
        <p:nvSpPr>
          <p:cNvPr id="14339" name="备注占位符 2"/>
          <p:cNvSpPr>
            <a:spLocks noGrp="1"/>
          </p:cNvSpPr>
          <p:nvPr>
            <p:ph type="body" idx="3"/>
          </p:nvPr>
        </p:nvSpPr>
        <p:spPr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5pPr>
          </a:lstStyle>
          <a:p>
            <a:pPr marL="0" lvl="0" indent="0"/>
            <a:endParaRPr lang="en-US" altLang="zh-CN">
              <a:ea typeface="宋体" pitchFamily="2" charset="-122"/>
            </a:endParaRPr>
          </a:p>
        </p:txBody>
      </p:sp>
      <p:sp>
        <p:nvSpPr>
          <p:cNvPr id="14340" name="灯片编号占位符 3"/>
          <p:cNvSpPr txBox="1">
            <a:spLocks noGrp="1"/>
          </p:cNvSpPr>
          <p:nvPr>
            <p:ph type="sldNum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</a:ln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4C259EC9-EFDF-4576-8B64-8CB97EDACE38}" type="slidenum">
              <a:rPr lang="zh-CN" altLang="en-US" sz="1200"/>
              <a:t>2</a:t>
            </a:fld>
            <a:endParaRPr lang="en-US" altLang="zh-CN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幻灯片图像占位符 1"/>
          <p:cNvSpPr>
            <a:spLocks noGrp="1" noRot="1" noChangeAspect="1"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noFill/>
          <a:ln>
            <a:miter lim="800000"/>
          </a:ln>
        </p:spPr>
      </p:sp>
      <p:sp>
        <p:nvSpPr>
          <p:cNvPr id="17411" name="备注占位符 2"/>
          <p:cNvSpPr>
            <a:spLocks noGrp="1"/>
          </p:cNvSpPr>
          <p:nvPr>
            <p:ph type="body" idx="3"/>
          </p:nvPr>
        </p:nvSpPr>
        <p:spPr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5pPr>
          </a:lstStyle>
          <a:p>
            <a:pPr marL="0" lvl="0" indent="0"/>
            <a:endParaRPr lang="zh-CN" altLang="en-US">
              <a:ea typeface="宋体" pitchFamily="2" charset="-122"/>
            </a:endParaRPr>
          </a:p>
        </p:txBody>
      </p:sp>
      <p:sp>
        <p:nvSpPr>
          <p:cNvPr id="1741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DAB896DD-A599-4DE8-AFD8-E6FCA3F9EB1C}" type="slidenum">
              <a:rPr lang="zh-CN" altLang="en-US" sz="1200">
                <a:solidFill>
                  <a:srgbClr val="000000"/>
                </a:solidFill>
              </a:rPr>
              <a:t>5</a:t>
            </a:fld>
            <a:endParaRPr lang="en-US" altLang="zh-CN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幻灯片图像占位符 1"/>
          <p:cNvSpPr>
            <a:spLocks noGrp="1" noRot="1" noChangeAspect="1" noTextEdi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noFill/>
          <a:ln>
            <a:miter lim="800000"/>
          </a:ln>
        </p:spPr>
      </p:sp>
      <p:sp>
        <p:nvSpPr>
          <p:cNvPr id="17411" name="备注占位符 2"/>
          <p:cNvSpPr>
            <a:spLocks noGrp="1"/>
          </p:cNvSpPr>
          <p:nvPr>
            <p:ph type="body" idx="3"/>
          </p:nvPr>
        </p:nvSpPr>
        <p:spPr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/>
                <a:latin typeface="Arial" pitchFamily="34" charset="0"/>
              </a:defRPr>
            </a:lvl5pPr>
          </a:lstStyle>
          <a:p>
            <a:pPr marL="0" lvl="0" indent="0"/>
            <a:endParaRPr lang="zh-CN" altLang="en-US">
              <a:ea typeface="宋体" pitchFamily="2" charset="-122"/>
            </a:endParaRPr>
          </a:p>
        </p:txBody>
      </p:sp>
      <p:sp>
        <p:nvSpPr>
          <p:cNvPr id="1741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fld id="{B1EC67F8-0ECC-4DA3-9C1D-BC2B1766384E}" type="slidenum">
              <a:rPr lang="zh-CN" altLang="en-US" sz="1200">
                <a:solidFill>
                  <a:srgbClr val="000000"/>
                </a:solidFill>
              </a:rPr>
              <a:t>10</a:t>
            </a:fld>
            <a:endParaRPr lang="en-US" altLang="zh-CN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5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6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12AA7-40AB-4E36-A18F-D362D66DD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9B80D-92B5-453F-92BA-48F815A47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8EA2B-6220-419C-8873-22839C559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4E82A-E917-4CC0-8E40-3B1F3BD12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89CF67-A10C-4554-89C0-8FBDA941B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592D0D-81C7-4CBF-B41A-9CA734E3E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0C6208-22BB-4967-AAF0-B679A62E8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4D34E-8184-4ED1-B0D7-6B8066776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F0241-7BF1-4443-9988-38EB79A53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83451-5C3A-4BA6-A97A-6C2D4F115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35D29-2EC1-4FFA-963F-C3289DEAF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964AFCB-0902-4EA6-9025-2D69F15ADE45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964AFCB-0902-4EA6-9025-2D69F15ADE45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964AFCB-0902-4EA6-9025-2D69F15ADE45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964AFCB-0902-4EA6-9025-2D69F15ADE45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964AFCB-0902-4EA6-9025-2D69F15ADE45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964AFCB-0902-4EA6-9025-2D69F15ADE45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964AFCB-0902-4EA6-9025-2D69F15ADE45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964AFCB-0902-4EA6-9025-2D69F15ADE45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964AFCB-0902-4EA6-9025-2D69F15ADE45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964AFCB-0902-4EA6-9025-2D69F15ADE45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1188" y="129134"/>
            <a:ext cx="7800975" cy="563562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黑体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076" name="Rectangle 6"/>
          <p:cNvSpPr>
            <a:spLocks noGrp="1" noChangeArrowheads="1"/>
          </p:cNvSpPr>
          <p:nvPr>
            <p:ph type="sldNum" sz="quarter" idx="10"/>
          </p:nvPr>
        </p:nvSpPr>
        <p:spPr bwMode="auto">
          <a:xfrm>
            <a:off x="3124200" y="6477000"/>
            <a:ext cx="2133600" cy="320675"/>
          </a:xfrm>
          <a:prstGeom prst="rect">
            <a:avLst/>
          </a:prstGeom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fld id="{1037204E-428B-4B24-B98F-30DB153CD7BA}" type="slidenum">
              <a:rPr lang="zh-CN" alt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‹#›</a:t>
            </a:fld>
            <a:endParaRPr lang="en-US" altLang="zh-CN" sz="120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395288" y="6564313"/>
            <a:ext cx="2530475" cy="320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/>
              <a:t>轨道交通车辆电气故障分析与处理</a:t>
            </a: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6069013" y="6597650"/>
            <a:ext cx="2895600" cy="320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/>
              <a:t>广州铁路职业技术学院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477000"/>
            <a:ext cx="2133600" cy="320675"/>
          </a:xfrm>
          <a:prstGeom prst="rect">
            <a:avLst/>
          </a:prstGeom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fld id="{8ADD94F6-0958-4C94-9B0B-8DBB3D16C986}" type="slidenum">
              <a:rPr lang="zh-CN" alt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‹#›</a:t>
            </a:fld>
            <a:endParaRPr lang="en-US" altLang="zh-CN" sz="120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92696"/>
          </a:xfrm>
        </p:spPr>
        <p:txBody>
          <a:bodyPr/>
          <a:lstStyle>
            <a:lvl1pPr>
              <a:defRPr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512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E6A0C46-FBEF-4515-BE49-B099B8FA8EC0}" type="hfDateTime">
              <a: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12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126" name="灯片编号占位符 5"/>
          <p:cNvSpPr>
            <a:spLocks noGrp="1"/>
          </p:cNvSpPr>
          <p:nvPr>
            <p:ph type="sldNum" sz="quarter" idx="12"/>
          </p:nvPr>
        </p:nvSpPr>
        <p:spPr bwMode="auto">
          <a:xfrm>
            <a:off x="3124200" y="6477000"/>
            <a:ext cx="2133600" cy="320675"/>
          </a:xfrm>
          <a:prstGeom prst="rect">
            <a:avLst/>
          </a:prstGeom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fld id="{7A030BA3-FBD9-4213-BD76-24369E6FAC4B}" type="slidenum">
              <a:rPr lang="zh-CN" alt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‹#›</a:t>
            </a:fld>
            <a:endParaRPr lang="zh-CN" altLang="en-US" sz="120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C522E0D-D8B9-4113-9467-258632EFF1DC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C522E0D-D8B9-4113-9467-258632EFF1DC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C522E0D-D8B9-4113-9467-258632EFF1DC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C522E0D-D8B9-4113-9467-258632EFF1DC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C522E0D-D8B9-4113-9467-258632EFF1DC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C522E0D-D8B9-4113-9467-258632EFF1DC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C522E0D-D8B9-4113-9467-258632EFF1DC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C522E0D-D8B9-4113-9467-258632EFF1DC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C522E0D-D8B9-4113-9467-258632EFF1DC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C522E0D-D8B9-4113-9467-258632EFF1DC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1188" y="129134"/>
            <a:ext cx="7800975" cy="563562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黑体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100" name="Rectangle 6"/>
          <p:cNvSpPr>
            <a:spLocks noGrp="1" noChangeArrowheads="1"/>
          </p:cNvSpPr>
          <p:nvPr>
            <p:ph type="sldNum" sz="quarter" idx="10"/>
          </p:nvPr>
        </p:nvSpPr>
        <p:spPr bwMode="auto">
          <a:xfrm>
            <a:off x="3124200" y="6477000"/>
            <a:ext cx="2133600" cy="320675"/>
          </a:xfrm>
          <a:prstGeom prst="rect">
            <a:avLst/>
          </a:prstGeom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fld id="{E0FE1CCB-51D0-4BFC-992A-71D9E1B87DF3}" type="slidenum">
              <a:rPr lang="zh-CN" alt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‹#›</a:t>
            </a:fld>
            <a:endParaRPr lang="en-US" altLang="zh-CN" sz="120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395288" y="6564313"/>
            <a:ext cx="2530475" cy="320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/>
              <a:t>轨道交通车辆电气故障分析与处理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6069013" y="6597650"/>
            <a:ext cx="2895600" cy="320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/>
              <a:t>广州铁路职业技术学院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477000"/>
            <a:ext cx="2133600" cy="320675"/>
          </a:xfrm>
          <a:prstGeom prst="rect">
            <a:avLst/>
          </a:prstGeom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fld id="{3330C824-73D8-4106-B22F-25CD61603E01}" type="slidenum">
              <a:rPr lang="zh-CN" alt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‹#›</a:t>
            </a:fld>
            <a:endParaRPr lang="en-US" altLang="zh-CN" sz="120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92696"/>
          </a:xfrm>
        </p:spPr>
        <p:txBody>
          <a:bodyPr/>
          <a:lstStyle>
            <a:lvl1pPr>
              <a:defRPr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6148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BA4FAA8-2FE0-4134-9FD9-CA8CAD86A8A6}" type="hfDateTime">
              <a: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614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6150" name="灯片编号占位符 5"/>
          <p:cNvSpPr>
            <a:spLocks noGrp="1"/>
          </p:cNvSpPr>
          <p:nvPr>
            <p:ph type="sldNum" sz="quarter" idx="12"/>
          </p:nvPr>
        </p:nvSpPr>
        <p:spPr bwMode="auto">
          <a:xfrm>
            <a:off x="3124200" y="6477000"/>
            <a:ext cx="2133600" cy="320675"/>
          </a:xfrm>
          <a:prstGeom prst="rect">
            <a:avLst/>
          </a:prstGeom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fld id="{5828C8B7-5A44-4392-BF50-DF821AD475F4}" type="slidenum">
              <a:rPr lang="zh-CN" alt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‹#›</a:t>
            </a:fld>
            <a:endParaRPr lang="zh-CN" altLang="en-US" sz="120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37D73EE-01E5-4BD5-80E4-65490442C761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37D73EE-01E5-4BD5-80E4-65490442C761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37D73EE-01E5-4BD5-80E4-65490442C761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37D73EE-01E5-4BD5-80E4-65490442C761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37D73EE-01E5-4BD5-80E4-65490442C761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37D73EE-01E5-4BD5-80E4-65490442C761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37D73EE-01E5-4BD5-80E4-65490442C761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37D73EE-01E5-4BD5-80E4-65490442C761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37D73EE-01E5-4BD5-80E4-65490442C761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+mn-lt"/>
                <a:ea typeface="+mn-ea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37D73EE-01E5-4BD5-80E4-65490442C761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11188" y="129134"/>
            <a:ext cx="7800975" cy="563562"/>
          </a:xfrm>
        </p:spPr>
        <p:txBody>
          <a:bodyPr/>
          <a:lstStyle>
            <a:lvl1pPr>
              <a:defRPr>
                <a:solidFill>
                  <a:schemeClr val="bg1"/>
                </a:solidFill>
                <a:latin typeface="黑体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100" name="Rectangle 6"/>
          <p:cNvSpPr>
            <a:spLocks noGrp="1" noChangeArrowheads="1"/>
          </p:cNvSpPr>
          <p:nvPr>
            <p:ph type="sldNum" sz="quarter" idx="10"/>
          </p:nvPr>
        </p:nvSpPr>
        <p:spPr bwMode="auto">
          <a:xfrm>
            <a:off x="3124200" y="6477000"/>
            <a:ext cx="2133600" cy="320675"/>
          </a:xfrm>
          <a:prstGeom prst="rect">
            <a:avLst/>
          </a:prstGeom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fld id="{AA051045-D770-405C-B55A-6037ABB2B6AD}" type="slidenum">
              <a:rPr lang="zh-CN" alt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‹#›</a:t>
            </a:fld>
            <a:endParaRPr lang="en-US" altLang="zh-CN" sz="120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395288" y="6564313"/>
            <a:ext cx="2530475" cy="320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/>
              <a:t>轨道交通车辆电气故障分析与处理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6069013" y="6597650"/>
            <a:ext cx="2895600" cy="320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eaLnBrk="1" hangingPunct="1"/>
            <a:r>
              <a:rPr lang="zh-CN" altLang="en-US"/>
              <a:t>广州铁路职业技术学院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477000"/>
            <a:ext cx="2133600" cy="320675"/>
          </a:xfrm>
          <a:prstGeom prst="rect">
            <a:avLst/>
          </a:prstGeom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fld id="{00FD7082-EC4C-4101-964E-8779EAD0DD5D}" type="slidenum">
              <a:rPr lang="zh-CN" alt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‹#›</a:t>
            </a:fld>
            <a:endParaRPr lang="en-US" altLang="zh-CN" sz="120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92696"/>
          </a:xfrm>
        </p:spPr>
        <p:txBody>
          <a:bodyPr/>
          <a:lstStyle>
            <a:lvl1pPr>
              <a:defRPr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6148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3189EC7-7A42-4230-9532-94B209F30BB6}" type="hfDateTime">
              <a: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*</a:t>
            </a:fld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6149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6150" name="灯片编号占位符 5"/>
          <p:cNvSpPr>
            <a:spLocks noGrp="1"/>
          </p:cNvSpPr>
          <p:nvPr>
            <p:ph type="sldNum" sz="quarter" idx="12"/>
          </p:nvPr>
        </p:nvSpPr>
        <p:spPr bwMode="auto">
          <a:xfrm>
            <a:off x="3124200" y="6477000"/>
            <a:ext cx="2133600" cy="320675"/>
          </a:xfrm>
          <a:prstGeom prst="rect">
            <a:avLst/>
          </a:prstGeom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fld id="{B6159E4B-E1C7-4896-884B-823106C41F86}" type="slidenum">
              <a:rPr lang="zh-CN" alt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‹#›</a:t>
            </a:fld>
            <a:endParaRPr lang="zh-CN" altLang="en-US" sz="120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image" Target="../media/image1.png" /><Relationship Id="rId5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10" Type="http://schemas.openxmlformats.org/officeDocument/2006/relationships/slideLayout" Target="../slideLayouts/slideLayout35.xml" /><Relationship Id="rId11" Type="http://schemas.openxmlformats.org/officeDocument/2006/relationships/slideLayout" Target="../slideLayouts/slideLayout36.xml" /><Relationship Id="rId12" Type="http://schemas.openxmlformats.org/officeDocument/2006/relationships/image" Target="../media/image1.png" /><Relationship Id="rId13" Type="http://schemas.openxmlformats.org/officeDocument/2006/relationships/theme" Target="../theme/theme4.xml" /><Relationship Id="rId2" Type="http://schemas.openxmlformats.org/officeDocument/2006/relationships/slideLayout" Target="../slideLayouts/slideLayout27.xml" /><Relationship Id="rId3" Type="http://schemas.openxmlformats.org/officeDocument/2006/relationships/slideLayout" Target="../slideLayouts/slideLayout28.xml" /><Relationship Id="rId4" Type="http://schemas.openxmlformats.org/officeDocument/2006/relationships/slideLayout" Target="../slideLayouts/slideLayout29.xml" /><Relationship Id="rId5" Type="http://schemas.openxmlformats.org/officeDocument/2006/relationships/slideLayout" Target="../slideLayouts/slideLayout30.xml" /><Relationship Id="rId6" Type="http://schemas.openxmlformats.org/officeDocument/2006/relationships/slideLayout" Target="../slideLayouts/slideLayout31.xml" /><Relationship Id="rId7" Type="http://schemas.openxmlformats.org/officeDocument/2006/relationships/slideLayout" Target="../slideLayouts/slideLayout32.xml" /><Relationship Id="rId8" Type="http://schemas.openxmlformats.org/officeDocument/2006/relationships/slideLayout" Target="../slideLayouts/slideLayout33.xml" /><Relationship Id="rId9" Type="http://schemas.openxmlformats.org/officeDocument/2006/relationships/slideLayout" Target="../slideLayouts/slideLayout34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slideLayout" Target="../slideLayouts/slideLayout38.xml" /><Relationship Id="rId3" Type="http://schemas.openxmlformats.org/officeDocument/2006/relationships/slideLayout" Target="../slideLayouts/slideLayout39.xml" /><Relationship Id="rId4" Type="http://schemas.openxmlformats.org/officeDocument/2006/relationships/image" Target="../media/image1.png" /><Relationship Id="rId5" Type="http://schemas.openxmlformats.org/officeDocument/2006/relationships/theme" Target="../theme/theme5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10" Type="http://schemas.openxmlformats.org/officeDocument/2006/relationships/slideLayout" Target="../slideLayouts/slideLayout49.xml" /><Relationship Id="rId11" Type="http://schemas.openxmlformats.org/officeDocument/2006/relationships/slideLayout" Target="../slideLayouts/slideLayout50.xml" /><Relationship Id="rId12" Type="http://schemas.openxmlformats.org/officeDocument/2006/relationships/image" Target="../media/image1.png" /><Relationship Id="rId13" Type="http://schemas.openxmlformats.org/officeDocument/2006/relationships/theme" Target="../theme/theme6.xml" /><Relationship Id="rId2" Type="http://schemas.openxmlformats.org/officeDocument/2006/relationships/slideLayout" Target="../slideLayouts/slideLayout41.xml" /><Relationship Id="rId3" Type="http://schemas.openxmlformats.org/officeDocument/2006/relationships/slideLayout" Target="../slideLayouts/slideLayout42.xml" /><Relationship Id="rId4" Type="http://schemas.openxmlformats.org/officeDocument/2006/relationships/slideLayout" Target="../slideLayouts/slideLayout43.xml" /><Relationship Id="rId5" Type="http://schemas.openxmlformats.org/officeDocument/2006/relationships/slideLayout" Target="../slideLayouts/slideLayout44.xml" /><Relationship Id="rId6" Type="http://schemas.openxmlformats.org/officeDocument/2006/relationships/slideLayout" Target="../slideLayouts/slideLayout45.xml" /><Relationship Id="rId7" Type="http://schemas.openxmlformats.org/officeDocument/2006/relationships/slideLayout" Target="../slideLayouts/slideLayout46.xml" /><Relationship Id="rId8" Type="http://schemas.openxmlformats.org/officeDocument/2006/relationships/slideLayout" Target="../slideLayouts/slideLayout47.xml" /><Relationship Id="rId9" Type="http://schemas.openxmlformats.org/officeDocument/2006/relationships/slideLayout" Target="../slideLayouts/slideLayout48.xml" /></Relationships>
</file>

<file path=ppt/slideMasters/_rels/slideMaster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1.xml" /><Relationship Id="rId2" Type="http://schemas.openxmlformats.org/officeDocument/2006/relationships/slideLayout" Target="../slideLayouts/slideLayout52.xml" /><Relationship Id="rId3" Type="http://schemas.openxmlformats.org/officeDocument/2006/relationships/slideLayout" Target="../slideLayouts/slideLayout53.xml" /><Relationship Id="rId4" Type="http://schemas.openxmlformats.org/officeDocument/2006/relationships/image" Target="../media/image1.png" /><Relationship Id="rId5" Type="http://schemas.openxmlformats.org/officeDocument/2006/relationships/theme" Target="../theme/theme7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964AFCB-0902-4EA6-9025-2D69F15ADE45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13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3"/>
          <p:cNvSpPr>
            <a:spLocks noGrp="1"/>
          </p:cNvSpPr>
          <p:nvPr>
            <p:ph type="body" idx="1"/>
          </p:nvPr>
        </p:nvSpPr>
        <p:spPr>
          <a:xfrm>
            <a:off x="457200" y="1419225"/>
            <a:ext cx="8229600" cy="4879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7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124200" y="64770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fld id="{D7205D31-56A9-4F9E-8FAB-B5918117DDA7}" type="slidenum">
              <a:rPr lang="zh-CN" alt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‹#›</a:t>
            </a:fld>
            <a:endParaRPr lang="en-US" altLang="zh-CN" sz="120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1028" name="Rectangle 2"/>
          <p:cNvSpPr>
            <a:spLocks noGrp="1"/>
          </p:cNvSpPr>
          <p:nvPr>
            <p:ph type="title"/>
          </p:nvPr>
        </p:nvSpPr>
        <p:spPr bwMode="white">
          <a:xfrm>
            <a:off x="611188" y="404813"/>
            <a:ext cx="7800975" cy="563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1" i="0" u="none" baseline="0">
          <a:solidFill>
            <a:schemeClr val="tx1"/>
          </a:solidFill>
          <a:effectLst/>
          <a:latin typeface="微软雅黑" pitchFamily="34" charset="-122"/>
          <a:ea typeface="微软雅黑" pitchFamily="34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v"/>
        <a:defRPr kumimoji="0" sz="3200" b="0" i="0" u="none" baseline="0">
          <a:solidFill>
            <a:schemeClr val="tx1"/>
          </a:solidFill>
          <a:effectLst/>
          <a:latin typeface="微软雅黑" pitchFamily="34" charset="-122"/>
          <a:ea typeface="微软雅黑" pitchFamily="34" charset="-122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§"/>
        <a:defRPr kumimoji="0" sz="2800" b="0" i="0" u="none" baseline="0">
          <a:solidFill>
            <a:schemeClr val="tx1"/>
          </a:solidFill>
          <a:effectLst/>
          <a:latin typeface="+mn-lt"/>
          <a:ea typeface="微软雅黑" pitchFamily="34" charset="-122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Tx/>
        <a:buChar char="•"/>
        <a:defRPr kumimoji="0" sz="2400" b="0" i="0" u="none" baseline="0">
          <a:solidFill>
            <a:schemeClr val="tx1"/>
          </a:solidFill>
          <a:effectLst/>
          <a:latin typeface="+mn-lt"/>
          <a:ea typeface="微软雅黑" pitchFamily="34" charset="-122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微软雅黑" pitchFamily="34" charset="-122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微软雅黑" pitchFamily="34" charset="-122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75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3C522E0D-D8B9-4113-9467-258632EFF1DC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3"/>
          <p:cNvSpPr>
            <a:spLocks noGrp="1"/>
          </p:cNvSpPr>
          <p:nvPr>
            <p:ph type="body" idx="1"/>
          </p:nvPr>
        </p:nvSpPr>
        <p:spPr>
          <a:xfrm>
            <a:off x="457200" y="1419225"/>
            <a:ext cx="8229600" cy="4879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7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124200" y="64770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fld id="{DE88A2A3-B543-4247-B42E-8818D26C60C7}" type="slidenum">
              <a:rPr lang="zh-CN" alt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‹#›</a:t>
            </a:fld>
            <a:endParaRPr lang="en-US" altLang="zh-CN" sz="120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1028" name="Rectangle 2"/>
          <p:cNvSpPr>
            <a:spLocks noGrp="1"/>
          </p:cNvSpPr>
          <p:nvPr>
            <p:ph type="title"/>
          </p:nvPr>
        </p:nvSpPr>
        <p:spPr bwMode="white">
          <a:xfrm>
            <a:off x="611188" y="404813"/>
            <a:ext cx="7800975" cy="563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1" i="0" u="none" baseline="0">
          <a:solidFill>
            <a:schemeClr val="tx1"/>
          </a:solidFill>
          <a:effectLst/>
          <a:latin typeface="微软雅黑" pitchFamily="34" charset="-122"/>
          <a:ea typeface="微软雅黑" pitchFamily="34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v"/>
        <a:defRPr kumimoji="0" sz="3200" b="0" i="0" u="none" baseline="0">
          <a:solidFill>
            <a:schemeClr val="tx1"/>
          </a:solidFill>
          <a:effectLst/>
          <a:latin typeface="微软雅黑" pitchFamily="34" charset="-122"/>
          <a:ea typeface="微软雅黑" pitchFamily="34" charset="-122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§"/>
        <a:defRPr kumimoji="0" sz="2800" b="0" i="0" u="none" baseline="0">
          <a:solidFill>
            <a:schemeClr val="tx1"/>
          </a:solidFill>
          <a:effectLst/>
          <a:latin typeface="+mn-lt"/>
          <a:ea typeface="微软雅黑" pitchFamily="34" charset="-122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Tx/>
        <a:buChar char="•"/>
        <a:defRPr kumimoji="0" sz="2400" b="0" i="0" u="none" baseline="0">
          <a:solidFill>
            <a:schemeClr val="tx1"/>
          </a:solidFill>
          <a:effectLst/>
          <a:latin typeface="+mn-lt"/>
          <a:ea typeface="微软雅黑" pitchFamily="34" charset="-122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微软雅黑" pitchFamily="34" charset="-122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微软雅黑" pitchFamily="34" charset="-122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75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400" b="0" i="0" u="none" baseline="0">
                <a:solidFill>
                  <a:srgbClr val="000000"/>
                </a:solidFill>
                <a:effectLst/>
                <a:latin typeface="+mn-lt"/>
                <a:ea typeface="+mn-ea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r" eaLnBrk="1" hangingPunct="1"/>
            <a:fld id="{637D73EE-01E5-4BD5-80E4-65490442C761}" type="slidenum">
              <a:rPr lang="zh-CN" altLang="en-US" sz="1400">
                <a:solidFill>
                  <a:srgbClr val="000000"/>
                </a:solidFill>
              </a:rPr>
              <a:t>‹#›</a:t>
            </a:fld>
            <a:endParaRPr lang="en-US" altLang="zh-CN" sz="1400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3"/>
          <p:cNvSpPr>
            <a:spLocks noGrp="1"/>
          </p:cNvSpPr>
          <p:nvPr>
            <p:ph type="body" idx="1"/>
          </p:nvPr>
        </p:nvSpPr>
        <p:spPr>
          <a:xfrm>
            <a:off x="457200" y="1419225"/>
            <a:ext cx="8229600" cy="4879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7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124200" y="6477000"/>
            <a:ext cx="2133600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lvl="0" algn="ctr" eaLnBrk="1" hangingPunct="1"/>
            <a:fld id="{C1E12375-7A0F-42EB-9E5D-54CC22C8F65F}" type="slidenum">
              <a:rPr lang="zh-CN" altLang="en-US" sz="1200">
                <a:effectLst>
                  <a:outerShdw blurRad="38100" dist="38100" dir="2700000" algn="tl">
                    <a:srgbClr val="FFFFFF"/>
                  </a:outerShdw>
                </a:effectLst>
              </a:rPr>
              <a:t>‹#›</a:t>
            </a:fld>
            <a:endParaRPr lang="en-US" altLang="zh-CN" sz="120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1028" name="Rectangle 2"/>
          <p:cNvSpPr>
            <a:spLocks noGrp="1"/>
          </p:cNvSpPr>
          <p:nvPr>
            <p:ph type="title"/>
          </p:nvPr>
        </p:nvSpPr>
        <p:spPr bwMode="white">
          <a:xfrm>
            <a:off x="611188" y="404813"/>
            <a:ext cx="7800975" cy="563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200" b="1" i="0" u="none" baseline="0">
          <a:solidFill>
            <a:schemeClr val="tx1"/>
          </a:solidFill>
          <a:effectLst/>
          <a:latin typeface="微软雅黑" pitchFamily="34" charset="-122"/>
          <a:ea typeface="微软雅黑" pitchFamily="34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v"/>
        <a:defRPr kumimoji="0" sz="3200" b="0" i="0" u="none" baseline="0">
          <a:solidFill>
            <a:schemeClr val="tx1"/>
          </a:solidFill>
          <a:effectLst/>
          <a:latin typeface="微软雅黑" pitchFamily="34" charset="-122"/>
          <a:ea typeface="微软雅黑" pitchFamily="34" charset="-122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§"/>
        <a:defRPr kumimoji="0" sz="2800" b="0" i="0" u="none" baseline="0">
          <a:solidFill>
            <a:schemeClr val="tx1"/>
          </a:solidFill>
          <a:effectLst/>
          <a:latin typeface="+mn-lt"/>
          <a:ea typeface="微软雅黑" pitchFamily="34" charset="-122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Tx/>
        <a:buChar char="•"/>
        <a:defRPr kumimoji="0" sz="2400" b="0" i="0" u="none" baseline="0">
          <a:solidFill>
            <a:schemeClr val="tx1"/>
          </a:solidFill>
          <a:effectLst/>
          <a:latin typeface="+mn-lt"/>
          <a:ea typeface="微软雅黑" pitchFamily="34" charset="-122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微软雅黑" pitchFamily="34" charset="-122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微软雅黑" pitchFamily="34" charset="-122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7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1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310751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5"/>
          <p:cNvSpPr/>
          <p:nvPr/>
        </p:nvSpPr>
        <p:spPr>
          <a:xfrm>
            <a:off x="2752725" y="3429000"/>
            <a:ext cx="4943475" cy="5791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endParaRPr lang="zh-CN" altLang="en-US" sz="3200" b="1">
              <a:solidFill>
                <a:srgbClr val="FFFFFF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7171" name="Rectangle 5"/>
          <p:cNvSpPr/>
          <p:nvPr/>
        </p:nvSpPr>
        <p:spPr>
          <a:xfrm>
            <a:off x="2743200" y="4368800"/>
            <a:ext cx="4943475" cy="5181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endParaRPr lang="en-US" altLang="zh-CN" sz="2800" b="1">
              <a:solidFill>
                <a:srgbClr val="FFFFFF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7172" name="TextBox 3"/>
          <p:cNvSpPr txBox="1"/>
          <p:nvPr/>
        </p:nvSpPr>
        <p:spPr>
          <a:xfrm>
            <a:off x="755650" y="692150"/>
            <a:ext cx="184709" cy="40020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2000">
              <a:solidFill>
                <a:srgbClr val="FFFFFF"/>
              </a:solidFill>
              <a:latin typeface="华文楷体"/>
              <a:ea typeface="华文楷体"/>
            </a:endParaRPr>
          </a:p>
        </p:txBody>
      </p:sp>
      <p:sp>
        <p:nvSpPr>
          <p:cNvPr id="7174" name="Rectangle 5"/>
          <p:cNvSpPr/>
          <p:nvPr/>
        </p:nvSpPr>
        <p:spPr>
          <a:xfrm>
            <a:off x="3708400" y="3357563"/>
            <a:ext cx="494347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r>
              <a:rPr lang="zh-CN" altLang="en-US" sz="3200" b="1">
                <a:solidFill>
                  <a:schemeClr val="bg1"/>
                </a:solidFill>
                <a:latin typeface="黑体" pitchFamily="49" charset="-122"/>
                <a:ea typeface="黑体" panose="02010609060101010101" pitchFamily="49" charset="-122"/>
              </a:rPr>
              <a:t>车体材料应用</a:t>
            </a:r>
          </a:p>
        </p:txBody>
      </p:sp>
      <p:sp>
        <p:nvSpPr>
          <p:cNvPr id="7175" name="Rectangle 5"/>
          <p:cNvSpPr/>
          <p:nvPr/>
        </p:nvSpPr>
        <p:spPr>
          <a:xfrm>
            <a:off x="7092950" y="4221163"/>
            <a:ext cx="1414463" cy="5181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endParaRPr lang="en-US" altLang="zh-CN" sz="2800" b="1">
              <a:solidFill>
                <a:srgbClr val="FFFFFF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标题 1"/>
          <p:cNvSpPr>
            <a:spLocks noGrp="1"/>
          </p:cNvSpPr>
          <p:nvPr>
            <p:ph type="title"/>
          </p:nvPr>
        </p:nvSpPr>
        <p:spPr>
          <a:xfrm>
            <a:off x="611188" y="128588"/>
            <a:ext cx="7800975" cy="563562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chemeClr val="bg1"/>
                </a:solidFill>
                <a:latin typeface="黑体" pitchFamily="49" charset="-122"/>
                <a:ea typeface="黑体" panose="02010609060101010101" pitchFamily="49" charset="-122"/>
              </a:rPr>
              <a:t>车体材料应用</a:t>
            </a:r>
          </a:p>
        </p:txBody>
      </p:sp>
      <p:sp>
        <p:nvSpPr>
          <p:cNvPr id="8195" name="内容占位符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318125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 eaLnBrk="1" hangingPunct="1"/>
            <a:r>
              <a:rPr lang="de-DE" altLang="zh-CN" sz="2400" b="1">
                <a:latin typeface="黑体" pitchFamily="49" charset="-122"/>
                <a:ea typeface="黑体" panose="02010609060101010101" pitchFamily="49" charset="-122"/>
              </a:rPr>
              <a:t>车体材料的应用</a:t>
            </a:r>
            <a:endParaRPr lang="zh-CN" altLang="zh-CN" sz="24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车体的结构形式、性能和技术经济指标主要取决于车体材料，因此，对车体构件和内部装饰所使用的材料应考虑的主要因素如下：</a:t>
            </a:r>
            <a:endParaRPr lang="zh-CN" altLang="zh-CN" sz="24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en-GB" altLang="zh-CN" sz="2400">
                <a:latin typeface="黑体" pitchFamily="49" charset="-122"/>
                <a:ea typeface="黑体" panose="02010609060101010101" pitchFamily="49" charset="-122"/>
              </a:rPr>
              <a:t>1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．</a:t>
            </a:r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具有构件所要求的高强度和刚度。</a:t>
            </a:r>
            <a:endParaRPr lang="zh-CN" altLang="zh-CN" sz="24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en-GB" altLang="zh-CN" sz="2400">
                <a:latin typeface="黑体" pitchFamily="49" charset="-122"/>
                <a:ea typeface="黑体" panose="02010609060101010101" pitchFamily="49" charset="-122"/>
              </a:rPr>
              <a:t>2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．</a:t>
            </a:r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质量轻。</a:t>
            </a:r>
            <a:endParaRPr lang="zh-CN" altLang="zh-CN" sz="24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en-GB" altLang="zh-CN" sz="2400">
                <a:latin typeface="黑体" pitchFamily="49" charset="-122"/>
                <a:ea typeface="黑体" panose="02010609060101010101" pitchFamily="49" charset="-122"/>
              </a:rPr>
              <a:t>3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．</a:t>
            </a:r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具有耐老化、耐污染、耐磨耗及耐光照等特性。</a:t>
            </a:r>
            <a:endParaRPr lang="zh-CN" altLang="zh-CN" sz="24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en-GB" altLang="zh-CN" sz="2400">
                <a:latin typeface="黑体" pitchFamily="49" charset="-122"/>
                <a:ea typeface="黑体" panose="02010609060101010101" pitchFamily="49" charset="-122"/>
              </a:rPr>
              <a:t>4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．</a:t>
            </a:r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耐火、阻燃。</a:t>
            </a:r>
            <a:endParaRPr lang="zh-CN" altLang="zh-CN" sz="24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en-GB" altLang="zh-CN" sz="2400">
                <a:latin typeface="黑体" pitchFamily="49" charset="-122"/>
                <a:ea typeface="黑体" panose="02010609060101010101" pitchFamily="49" charset="-122"/>
              </a:rPr>
              <a:t>5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．</a:t>
            </a:r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施工容易且价格便宜。</a:t>
            </a:r>
            <a:endParaRPr lang="zh-CN" altLang="zh-CN" sz="24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en-GB" altLang="zh-CN" sz="2400">
                <a:latin typeface="黑体" pitchFamily="49" charset="-122"/>
                <a:ea typeface="黑体" panose="02010609060101010101" pitchFamily="49" charset="-122"/>
              </a:rPr>
              <a:t>6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．</a:t>
            </a:r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易于维修。</a:t>
            </a:r>
            <a:endParaRPr lang="zh-CN" altLang="zh-CN" sz="24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en-GB" altLang="zh-CN" sz="2400">
                <a:latin typeface="黑体" pitchFamily="49" charset="-122"/>
                <a:ea typeface="黑体" panose="02010609060101010101" pitchFamily="49" charset="-122"/>
              </a:rPr>
              <a:t>7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．</a:t>
            </a:r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有利于环境的改善（隔热、隔音性能提高）。</a:t>
            </a:r>
            <a:endParaRPr lang="zh-CN" altLang="zh-CN" sz="24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en-GB" altLang="zh-CN" sz="2400">
                <a:latin typeface="黑体" pitchFamily="49" charset="-122"/>
                <a:ea typeface="黑体" panose="02010609060101010101" pitchFamily="49" charset="-122"/>
              </a:rPr>
              <a:t>8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．</a:t>
            </a:r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有利于提高舒适度（减振等）。</a:t>
            </a:r>
            <a:endParaRPr lang="zh-CN" altLang="en-US" sz="2400">
              <a:latin typeface="黑体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slow">
    <p:randomBar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3"/>
          <p:cNvSpPr>
            <a:spLocks noGrp="1"/>
          </p:cNvSpPr>
          <p:nvPr>
            <p:ph type="title"/>
          </p:nvPr>
        </p:nvSpPr>
        <p:spPr>
          <a:xfrm>
            <a:off x="611188" y="128588"/>
            <a:ext cx="7800975" cy="563562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chemeClr val="bg1"/>
                </a:solidFill>
                <a:latin typeface="黑体" pitchFamily="49" charset="-122"/>
                <a:ea typeface="黑体" panose="02010609060101010101" pitchFamily="49" charset="-122"/>
              </a:rPr>
              <a:t>车体材料应用</a:t>
            </a:r>
          </a:p>
        </p:txBody>
      </p:sp>
      <p:sp>
        <p:nvSpPr>
          <p:cNvPr id="9219" name="内容占位符 4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39115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 eaLnBrk="1" hangingPunct="1"/>
            <a:r>
              <a:rPr lang="de-DE" altLang="zh-CN" sz="2000" b="1">
                <a:latin typeface="黑体" pitchFamily="49" charset="-122"/>
                <a:ea typeface="黑体" panose="02010609060101010101" pitchFamily="49" charset="-122"/>
              </a:rPr>
              <a:t>车体材料</a:t>
            </a:r>
            <a:endParaRPr lang="zh-CN" altLang="zh-CN" sz="20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车体结构按使用的主要材料可分为普通碳素钢车体、高耐候结构钢车体、不锈钢车体、</a:t>
            </a:r>
            <a:r>
              <a:rPr lang="zh-CN" altLang="zh-CN" sz="2000">
                <a:latin typeface="黑体" pitchFamily="49" charset="-122"/>
                <a:ea typeface="黑体" panose="02010609060101010101" pitchFamily="49" charset="-122"/>
              </a:rPr>
              <a:t>铝</a:t>
            </a:r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合金车体。</a:t>
            </a:r>
            <a:endParaRPr lang="zh-CN" altLang="zh-CN" sz="20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en-GB" altLang="zh-CN" sz="2000" b="1">
                <a:latin typeface="黑体" pitchFamily="49" charset="-122"/>
                <a:ea typeface="黑体" panose="02010609060101010101" pitchFamily="49" charset="-122"/>
              </a:rPr>
              <a:t>1</a:t>
            </a:r>
            <a:r>
              <a:rPr lang="zh-CN" altLang="zh-CN" sz="2000" b="1">
                <a:latin typeface="黑体" pitchFamily="49" charset="-122"/>
                <a:ea typeface="黑体" panose="02010609060101010101" pitchFamily="49" charset="-122"/>
              </a:rPr>
              <a:t>．</a:t>
            </a:r>
            <a:r>
              <a:rPr lang="de-DE" altLang="zh-CN" sz="2000" b="1">
                <a:latin typeface="黑体" pitchFamily="49" charset="-122"/>
                <a:ea typeface="黑体" panose="02010609060101010101" pitchFamily="49" charset="-122"/>
              </a:rPr>
              <a:t>钢制车体。</a:t>
            </a:r>
            <a:endParaRPr lang="zh-CN" altLang="zh-CN" sz="20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en-GB" altLang="zh-CN" sz="2000">
                <a:latin typeface="黑体" pitchFamily="49" charset="-122"/>
                <a:ea typeface="黑体" panose="02010609060101010101" pitchFamily="49" charset="-122"/>
              </a:rPr>
              <a:t>20</a:t>
            </a:r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世纪</a:t>
            </a:r>
            <a:r>
              <a:rPr lang="en-GB" altLang="zh-CN" sz="2000">
                <a:latin typeface="黑体" pitchFamily="49" charset="-122"/>
                <a:ea typeface="黑体" panose="02010609060101010101" pitchFamily="49" charset="-122"/>
              </a:rPr>
              <a:t>80</a:t>
            </a:r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年代以前的钢制车体主要采用普通碳素钢，自重较大，使用 过程中易受腐蚀，其强度由于腐蚀而降低，增大了维修工作量和维修成本。后来采用了含有铜或镍、铬等金属元素的耐大气腐蚀的低合金钢系列，使车体钢结构的自重减轻了</a:t>
            </a:r>
            <a:r>
              <a:rPr lang="en-GB" altLang="zh-CN" sz="2000">
                <a:latin typeface="黑体" pitchFamily="49" charset="-122"/>
                <a:ea typeface="黑体" panose="02010609060101010101" pitchFamily="49" charset="-122"/>
              </a:rPr>
              <a:t>10% ~ 15%,</a:t>
            </a:r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同时在工艺上也采取了一定的防腐措施，使车体的寿命有所延长，但在减轻车体自重和防腐蚀等方面仍然不能尽如人意。</a:t>
            </a:r>
            <a:endParaRPr lang="zh-CN" altLang="zh-CN" sz="20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en-GB" altLang="zh-CN" sz="2000" b="1">
                <a:latin typeface="黑体" pitchFamily="49" charset="-122"/>
                <a:ea typeface="黑体" panose="02010609060101010101" pitchFamily="49" charset="-122"/>
              </a:rPr>
              <a:t>2</a:t>
            </a:r>
            <a:r>
              <a:rPr lang="zh-CN" altLang="zh-CN" sz="2000" b="1">
                <a:latin typeface="黑体" pitchFamily="49" charset="-122"/>
                <a:ea typeface="黑体" panose="02010609060101010101" pitchFamily="49" charset="-122"/>
              </a:rPr>
              <a:t>．</a:t>
            </a:r>
            <a:r>
              <a:rPr lang="de-DE" altLang="zh-CN" sz="2000" b="1">
                <a:latin typeface="黑体" pitchFamily="49" charset="-122"/>
                <a:ea typeface="黑体" panose="02010609060101010101" pitchFamily="49" charset="-122"/>
              </a:rPr>
              <a:t>不锈钢车体。</a:t>
            </a:r>
            <a:endParaRPr lang="zh-CN" altLang="zh-CN" sz="20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不锈钢车体的耐腐蚀性较好，强度高。在保证强度和刚度的前提 下，车体钢板的厚度可以减薄，其结构形式与钢制车体相似，从而实现了车体的薄壁化和轻量化，使车体的质量比钢制车体减轻</a:t>
            </a:r>
            <a:r>
              <a:rPr lang="en-GB" altLang="zh-CN" sz="2000">
                <a:latin typeface="黑体" pitchFamily="49" charset="-122"/>
                <a:ea typeface="黑体" panose="02010609060101010101" pitchFamily="49" charset="-122"/>
              </a:rPr>
              <a:t>20% ~25%</a:t>
            </a:r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。另外，车顶板、侧墙板和底板一般都采用成型的波纹板制成，克服了薄板平整度难于保证的缺点，同时满足了强度要求。</a:t>
            </a:r>
            <a:endParaRPr lang="zh-CN" altLang="zh-CN" sz="20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endParaRPr lang="zh-CN" altLang="en-US" sz="1800">
              <a:latin typeface="黑体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标题 3"/>
          <p:cNvSpPr>
            <a:spLocks noGrp="1"/>
          </p:cNvSpPr>
          <p:nvPr>
            <p:ph type="title"/>
          </p:nvPr>
        </p:nvSpPr>
        <p:spPr>
          <a:xfrm>
            <a:off x="611188" y="128588"/>
            <a:ext cx="7800975" cy="563562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chemeClr val="bg1"/>
                </a:solidFill>
                <a:latin typeface="黑体" pitchFamily="49" charset="-122"/>
                <a:ea typeface="黑体" panose="02010609060101010101" pitchFamily="49" charset="-122"/>
              </a:rPr>
              <a:t>车体材料应用</a:t>
            </a:r>
          </a:p>
        </p:txBody>
      </p:sp>
      <p:sp>
        <p:nvSpPr>
          <p:cNvPr id="10243" name="内容占位符 4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318125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 eaLnBrk="1" hangingPunct="1">
              <a:lnSpc>
                <a:spcPct val="150000"/>
              </a:lnSpc>
            </a:pPr>
            <a:r>
              <a:rPr lang="en-GB" altLang="zh-CN" sz="2400" b="1">
                <a:latin typeface="黑体" pitchFamily="49" charset="-122"/>
                <a:ea typeface="黑体" panose="02010609060101010101" pitchFamily="49" charset="-122"/>
              </a:rPr>
              <a:t>3</a:t>
            </a:r>
            <a:r>
              <a:rPr lang="zh-CN" altLang="zh-CN" sz="2400" b="1">
                <a:latin typeface="黑体" pitchFamily="49" charset="-122"/>
                <a:ea typeface="黑体" panose="02010609060101010101" pitchFamily="49" charset="-122"/>
              </a:rPr>
              <a:t>．</a:t>
            </a:r>
            <a:r>
              <a:rPr lang="de-DE" altLang="zh-CN" sz="2400" b="1">
                <a:latin typeface="黑体" pitchFamily="49" charset="-122"/>
                <a:ea typeface="黑体" panose="02010609060101010101" pitchFamily="49" charset="-122"/>
              </a:rPr>
              <a:t>铝合金车体。</a:t>
            </a:r>
            <a:endParaRPr lang="zh-CN" altLang="zh-CN" sz="24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>
              <a:lnSpc>
                <a:spcPct val="150000"/>
              </a:lnSpc>
            </a:pPr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为了进一步实现车体的轻量化，国外许多国家充分利用铝合金密度小、耐腐蚀、容易挤压成型的优点，在解决了铝合金焊接的难点后，尤其是大型空心铝型材研制成功后，使利用铝合金制造车体成为可能。采用铝合金车体，其自重相比钢制车体可减</a:t>
            </a:r>
            <a:r>
              <a:rPr lang="en-GB" altLang="zh-CN" sz="2400">
                <a:latin typeface="黑体" pitchFamily="49" charset="-122"/>
                <a:ea typeface="黑体" panose="02010609060101010101" pitchFamily="49" charset="-122"/>
              </a:rPr>
              <a:t>30%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～</a:t>
            </a:r>
            <a:r>
              <a:rPr lang="en-GB" altLang="zh-CN" sz="2400">
                <a:latin typeface="黑体" pitchFamily="49" charset="-122"/>
                <a:ea typeface="黑体" panose="02010609060101010101" pitchFamily="49" charset="-122"/>
              </a:rPr>
              <a:t>40%</a:t>
            </a:r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。但铝合金在积水状态下的耐腐蚀性能将降低，这是铝合金的一个缺点，因此，在车辆的维护和维修过程中要注意采取排水措施，避免积水。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5"/>
          <p:cNvSpPr/>
          <p:nvPr/>
        </p:nvSpPr>
        <p:spPr>
          <a:xfrm>
            <a:off x="2752725" y="3429000"/>
            <a:ext cx="4943475" cy="5791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endParaRPr lang="zh-CN" altLang="en-US" sz="3200" b="1">
              <a:solidFill>
                <a:srgbClr val="FFFFFF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10243" name="Rectangle 5"/>
          <p:cNvSpPr/>
          <p:nvPr/>
        </p:nvSpPr>
        <p:spPr>
          <a:xfrm>
            <a:off x="2743200" y="4368800"/>
            <a:ext cx="4943475" cy="5181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endParaRPr lang="en-US" altLang="zh-CN" sz="2800" b="1">
              <a:solidFill>
                <a:srgbClr val="FFFFFF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10244" name="TextBox 3"/>
          <p:cNvSpPr txBox="1"/>
          <p:nvPr/>
        </p:nvSpPr>
        <p:spPr>
          <a:xfrm>
            <a:off x="755650" y="692150"/>
            <a:ext cx="184709" cy="40020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2000">
              <a:solidFill>
                <a:srgbClr val="FFFFFF"/>
              </a:solidFill>
              <a:latin typeface="华文楷体"/>
              <a:ea typeface="华文楷体"/>
            </a:endParaRPr>
          </a:p>
        </p:txBody>
      </p:sp>
      <p:sp>
        <p:nvSpPr>
          <p:cNvPr id="10246" name="Rectangle 5"/>
          <p:cNvSpPr/>
          <p:nvPr/>
        </p:nvSpPr>
        <p:spPr>
          <a:xfrm>
            <a:off x="3708400" y="3357563"/>
            <a:ext cx="494347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r>
              <a:rPr lang="zh-CN" altLang="en-US" sz="3200" b="1">
                <a:solidFill>
                  <a:srgbClr val="FFFFFF"/>
                </a:solidFill>
                <a:latin typeface="黑体" pitchFamily="49" charset="-122"/>
                <a:ea typeface="黑体" panose="02010609060101010101" pitchFamily="49" charset="-122"/>
              </a:rPr>
              <a:t>车体概述</a:t>
            </a:r>
          </a:p>
        </p:txBody>
      </p:sp>
      <p:sp>
        <p:nvSpPr>
          <p:cNvPr id="10247" name="Rectangle 5"/>
          <p:cNvSpPr/>
          <p:nvPr/>
        </p:nvSpPr>
        <p:spPr>
          <a:xfrm>
            <a:off x="7092950" y="4221163"/>
            <a:ext cx="1414463" cy="5181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endParaRPr lang="en-US" altLang="zh-CN" sz="2800" b="1">
              <a:solidFill>
                <a:srgbClr val="FFFFFF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内容占位符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11175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 eaLnBrk="1" hangingPunct="1">
              <a:lnSpc>
                <a:spcPct val="150000"/>
              </a:lnSpc>
            </a:pPr>
            <a:r>
              <a:rPr lang="de-DE" altLang="zh-CN" sz="2400" b="1">
                <a:latin typeface="黑体" pitchFamily="49" charset="-122"/>
                <a:ea typeface="黑体" panose="02010609060101010101" pitchFamily="49" charset="-122"/>
              </a:rPr>
              <a:t>车体的作用</a:t>
            </a:r>
            <a:endParaRPr lang="zh-CN" altLang="zh-CN" sz="2400" b="1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>
              <a:lnSpc>
                <a:spcPct val="150000"/>
              </a:lnSpc>
            </a:pPr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车体是容纳乘客和司机驾驶（对于有司机室的车辆）的部分，又是安装和连接其他设备及组件的基础。车体是车辆的主体结构，是容纳乘客的地方，又是安装与连接车辆设备和部件的基础。</a:t>
            </a:r>
            <a:endParaRPr lang="zh-CN" altLang="zh-CN" sz="24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>
              <a:lnSpc>
                <a:spcPct val="150000"/>
              </a:lnSpc>
            </a:pPr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车体的主要功能是运载旅客，承载和传递载荷，安装传动机构，电气设备及其它一些设施。为使旅客乘车的安全舒适，车体还要安装防火、隔音、隔热材料。</a:t>
            </a:r>
            <a:endParaRPr lang="zh-CN" altLang="zh-CN" sz="24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endParaRPr lang="zh-CN" altLang="en-US"/>
          </a:p>
        </p:txBody>
      </p:sp>
      <p:sp>
        <p:nvSpPr>
          <p:cNvPr id="11267" name="Rectang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5175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chemeClr val="bg1"/>
                </a:solidFill>
                <a:latin typeface="黑体" pitchFamily="49" charset="-122"/>
                <a:ea typeface="黑体" panose="02010609060101010101" pitchFamily="49" charset="-122"/>
              </a:rPr>
              <a:t> 车体概述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218113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 eaLnBrk="1" hangingPunct="1"/>
            <a:r>
              <a:rPr lang="zh-CN" altLang="en-US" sz="2400">
                <a:latin typeface="黑体" pitchFamily="49" charset="-122"/>
                <a:ea typeface="黑体" panose="02010609060101010101" pitchFamily="49" charset="-122"/>
              </a:rPr>
              <a:t>车体特征：</a:t>
            </a:r>
            <a:endParaRPr lang="de-DE" altLang="zh-CN" sz="24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城轨车辆的车体与一般铁路客车车体有许多相同之处，但由于其特殊的用途，又具有其自身的特征：</a:t>
            </a:r>
            <a:endParaRPr lang="zh-CN" altLang="zh-CN" sz="20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城轨车辆一般为电动车组，有三节、四节编组和六节编组等多种编组形式，分别 由拖车和动车组成，车的两端部设置有司机室。</a:t>
            </a:r>
            <a:endParaRPr lang="zh-CN" altLang="zh-CN" sz="20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由于属于城市轨道交通范畴，在车内的平面布置上有其特征，如座位少、车门数量多且开度大，车厢内部的客用设备相对较为简单等。</a:t>
            </a:r>
            <a:endParaRPr lang="zh-CN" altLang="zh-CN" sz="20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质量的限制较为严格，要求轴重小，以降低线路的工程投资。</a:t>
            </a:r>
            <a:endParaRPr lang="zh-CN" altLang="zh-CN" sz="20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为使车体轻量化，对于车体承载结构一般采用大型中空截面挤压铝型材，或高强 度复合材料，或不锈钢。对车体其他辅助设施也尽量采用轻型化材料。</a:t>
            </a:r>
            <a:endParaRPr lang="zh-CN" altLang="zh-CN" sz="20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对车体的防火性能要求高，在车体的结构及选材上均采用防火设计和阻燃处</a:t>
            </a:r>
            <a:endParaRPr lang="zh-CN" altLang="zh-CN" sz="20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理</a:t>
            </a:r>
            <a:r>
              <a:rPr lang="zh-CN" altLang="zh-CN" sz="2000">
                <a:latin typeface="黑体" pitchFamily="49" charset="-122"/>
                <a:ea typeface="黑体" panose="02010609060101010101" pitchFamily="49" charset="-122"/>
              </a:rPr>
              <a:t>直接经济损失。</a:t>
            </a:r>
          </a:p>
          <a:p>
            <a:pPr lvl="0" eaLnBrk="1" hangingPunct="1"/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车辆外观造型和色彩具有美化和与城市景观相协调的要求。</a:t>
            </a:r>
            <a:endParaRPr lang="zh-CN" altLang="zh-CN" sz="20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endParaRPr lang="zh-CN" altLang="en-US"/>
          </a:p>
        </p:txBody>
      </p:sp>
      <p:sp>
        <p:nvSpPr>
          <p:cNvPr id="1229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chemeClr val="bg1"/>
                </a:solidFill>
                <a:latin typeface="黑体" pitchFamily="49" charset="-122"/>
                <a:ea typeface="黑体" panose="02010609060101010101" pitchFamily="49" charset="-122"/>
              </a:rPr>
              <a:t> 车体概述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内容占位符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 eaLnBrk="1" hangingPunct="1"/>
            <a:r>
              <a:rPr lang="zh-CN" altLang="zh-CN" sz="2000" b="1">
                <a:latin typeface="黑体" pitchFamily="49" charset="-122"/>
                <a:ea typeface="黑体" panose="02010609060101010101" pitchFamily="49" charset="-122"/>
              </a:rPr>
              <a:t>（</a:t>
            </a:r>
            <a:r>
              <a:rPr lang="de-DE" altLang="zh-CN" sz="2000" b="1">
                <a:latin typeface="黑体" pitchFamily="49" charset="-122"/>
                <a:ea typeface="黑体" panose="02010609060101010101" pitchFamily="49" charset="-122"/>
              </a:rPr>
              <a:t>三</a:t>
            </a:r>
            <a:r>
              <a:rPr lang="zh-CN" altLang="zh-CN" sz="2000" b="1">
                <a:latin typeface="黑体" pitchFamily="49" charset="-122"/>
                <a:ea typeface="黑体" panose="02010609060101010101" pitchFamily="49" charset="-122"/>
              </a:rPr>
              <a:t>）</a:t>
            </a:r>
            <a:r>
              <a:rPr lang="de-DE" altLang="zh-CN" sz="2000" b="1">
                <a:latin typeface="黑体" pitchFamily="49" charset="-122"/>
                <a:ea typeface="黑体" panose="02010609060101010101" pitchFamily="49" charset="-122"/>
              </a:rPr>
              <a:t>车体的</a:t>
            </a:r>
            <a:r>
              <a:rPr lang="zh-CN" altLang="zh-CN" sz="2000" b="1">
                <a:latin typeface="黑体" pitchFamily="49" charset="-122"/>
                <a:ea typeface="黑体" panose="02010609060101010101" pitchFamily="49" charset="-122"/>
              </a:rPr>
              <a:t>分</a:t>
            </a:r>
            <a:r>
              <a:rPr lang="de-DE" altLang="zh-CN" sz="2000" b="1">
                <a:latin typeface="黑体" pitchFamily="49" charset="-122"/>
                <a:ea typeface="黑体" panose="02010609060101010101" pitchFamily="49" charset="-122"/>
              </a:rPr>
              <a:t>类</a:t>
            </a:r>
            <a:endParaRPr lang="zh-CN" altLang="zh-CN" sz="20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zh-CN" altLang="zh-CN" sz="2000">
                <a:latin typeface="黑体" pitchFamily="49" charset="-122"/>
                <a:ea typeface="黑体" panose="02010609060101010101" pitchFamily="49" charset="-122"/>
              </a:rPr>
              <a:t>1.按使用的主要材料分类：</a:t>
            </a:r>
            <a:endParaRPr lang="zh-CN" altLang="zh-CN" sz="2000" b="1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车体结构按使用的主要材料可分为普通碳素钢车体、高耐候结构钢车体、不锈钢车体、铝合金车体。</a:t>
            </a:r>
            <a:endParaRPr lang="zh-CN" altLang="zh-CN" sz="20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zh-CN" altLang="zh-CN" sz="2000">
                <a:latin typeface="黑体" pitchFamily="49" charset="-122"/>
                <a:ea typeface="黑体" panose="02010609060101010101" pitchFamily="49" charset="-122"/>
              </a:rPr>
              <a:t>2.按结构形式分类</a:t>
            </a:r>
            <a:endParaRPr lang="zh-CN" altLang="zh-CN" sz="2000" b="1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按结构形式分，有板梁组合结构、开口型材与大型中空型材组合结构、大型中空型材结 构</a:t>
            </a:r>
            <a:r>
              <a:rPr lang="en-US" altLang="zh-CN" sz="2000">
                <a:latin typeface="黑体" pitchFamily="49" charset="-122"/>
                <a:ea typeface="黑体" panose="02010609060101010101" pitchFamily="49" charset="-122"/>
              </a:rPr>
              <a:t>3</a:t>
            </a:r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种形式。这些结构都属于整体承载结构。</a:t>
            </a:r>
            <a:endParaRPr lang="zh-CN" altLang="zh-CN" sz="20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zh-CN" altLang="zh-CN" sz="2000">
                <a:latin typeface="黑体" pitchFamily="49" charset="-122"/>
                <a:ea typeface="黑体" panose="02010609060101010101" pitchFamily="49" charset="-122"/>
              </a:rPr>
              <a:t>3.按承载方式分类</a:t>
            </a:r>
            <a:endParaRPr lang="zh-CN" altLang="zh-CN" sz="2000" b="1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按承载方式分，可以分为底架承载、侧墙承载和整体承载</a:t>
            </a:r>
            <a:r>
              <a:rPr lang="en-US" altLang="zh-CN" sz="2000">
                <a:latin typeface="黑体" pitchFamily="49" charset="-122"/>
                <a:ea typeface="黑体" panose="02010609060101010101" pitchFamily="49" charset="-122"/>
              </a:rPr>
              <a:t>3</a:t>
            </a:r>
            <a:r>
              <a:rPr lang="de-DE" altLang="zh-CN" sz="2000">
                <a:latin typeface="黑体" pitchFamily="49" charset="-122"/>
                <a:ea typeface="黑体" panose="02010609060101010101" pitchFamily="49" charset="-122"/>
              </a:rPr>
              <a:t>种形式。整体承载式结构， 即所有车体承载件和外板都参与承载，这样能充分发挥所有承载零部件的承载作用，有效地 减轻车体质量。特别是板梁组合结构，原则上可按照有限元法计算的车体强度、刚度来分配材料：强度不足的部位补强，刚度不足的部位补刚，强度、刚度富余的部位将材料去掉，从而收到最佳的轻量效果。</a:t>
            </a:r>
            <a:endParaRPr lang="zh-CN" altLang="en-US" sz="2000"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13315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chemeClr val="bg1"/>
                </a:solidFill>
                <a:latin typeface="黑体" pitchFamily="49" charset="-122"/>
                <a:ea typeface="黑体" panose="02010609060101010101" pitchFamily="49" charset="-122"/>
              </a:rPr>
              <a:t> 车体概述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内容占位符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616575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lvl="0" eaLnBrk="1" hangingPunct="1"/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4.按板、梁、柱之间的结合方式分类</a:t>
            </a:r>
          </a:p>
          <a:p>
            <a:pPr lvl="0" eaLnBrk="1" hangingPunct="1"/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从板与梁（柱）、梁（柱）与梁（柱）之间的结合方式来分，有焊接、铆接、螺栓 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(</a:t>
            </a:r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钉）联结或混合连接结构。我国和日本大多数采用焊接结构。焊接一铆接或焊接、螺栓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(</a:t>
            </a:r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钉）连接在欧洲应用较多。</a:t>
            </a:r>
            <a:endParaRPr lang="zh-CN" altLang="zh-CN" sz="24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5.按车体组合方式分类</a:t>
            </a:r>
          </a:p>
          <a:p>
            <a:pPr lvl="0" eaLnBrk="1" hangingPunct="1"/>
            <a:r>
              <a:rPr lang="de-DE" altLang="zh-CN" sz="2400">
                <a:latin typeface="黑体" pitchFamily="49" charset="-122"/>
                <a:ea typeface="黑体" panose="02010609060101010101" pitchFamily="49" charset="-122"/>
              </a:rPr>
              <a:t>按车体组合方式分，可以分为一体化设计和模块化设计。如广州地铁一号线车辆采用的是一体化设计，而二号线车辆采用的则是模块化设计。</a:t>
            </a:r>
            <a:endParaRPr lang="zh-CN" altLang="zh-CN" sz="2400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/>
            <a:r>
              <a:rPr lang="en-US" altLang="zh-CN" sz="2400">
                <a:latin typeface="黑体" pitchFamily="49" charset="-122"/>
                <a:ea typeface="黑体" panose="02010609060101010101" pitchFamily="49" charset="-122"/>
              </a:rPr>
              <a:t>6.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按车体尺寸分类</a:t>
            </a:r>
          </a:p>
          <a:p>
            <a:pPr lvl="0" eaLnBrk="1" hangingPunct="1"/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按车体尺寸分为</a:t>
            </a:r>
            <a:r>
              <a:rPr lang="en-US" altLang="zh-CN" sz="2400">
                <a:latin typeface="黑体" pitchFamily="49" charset="-122"/>
                <a:ea typeface="黑体" panose="02010609060101010101" pitchFamily="49" charset="-122"/>
              </a:rPr>
              <a:t>A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型车车体、</a:t>
            </a:r>
            <a:r>
              <a:rPr lang="en-US" altLang="zh-CN" sz="2400">
                <a:latin typeface="黑体" pitchFamily="49" charset="-122"/>
                <a:ea typeface="黑体" panose="02010609060101010101" pitchFamily="49" charset="-122"/>
              </a:rPr>
              <a:t>B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型车车体和</a:t>
            </a:r>
            <a:r>
              <a:rPr lang="en-US" altLang="zh-CN" sz="2400">
                <a:latin typeface="黑体" pitchFamily="49" charset="-122"/>
                <a:ea typeface="黑体" panose="02010609060101010101" pitchFamily="49" charset="-122"/>
              </a:rPr>
              <a:t>C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型车车体，如：广州地铁一、二号线、深圳地铁一号线车辆采用了</a:t>
            </a:r>
            <a:r>
              <a:rPr lang="en-US" altLang="zh-CN" sz="2400">
                <a:latin typeface="黑体" pitchFamily="49" charset="-122"/>
                <a:ea typeface="黑体" panose="02010609060101010101" pitchFamily="49" charset="-122"/>
              </a:rPr>
              <a:t>A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型车；广州地铁三号线天津滨海轻轨采用了</a:t>
            </a:r>
            <a:r>
              <a:rPr lang="en-US" altLang="zh-CN" sz="2400">
                <a:latin typeface="黑体" pitchFamily="49" charset="-122"/>
                <a:ea typeface="黑体" panose="02010609060101010101" pitchFamily="49" charset="-122"/>
              </a:rPr>
              <a:t>B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型车；广州四、五号线为</a:t>
            </a:r>
            <a:r>
              <a:rPr lang="en-US" altLang="zh-CN" sz="2400">
                <a:latin typeface="黑体" pitchFamily="49" charset="-122"/>
                <a:ea typeface="黑体" panose="02010609060101010101" pitchFamily="49" charset="-122"/>
              </a:rPr>
              <a:t>L</a:t>
            </a:r>
            <a:r>
              <a:rPr lang="zh-CN" altLang="zh-CN" sz="2400">
                <a:latin typeface="黑体" pitchFamily="49" charset="-122"/>
                <a:ea typeface="黑体" panose="02010609060101010101" pitchFamily="49" charset="-122"/>
              </a:rPr>
              <a:t>型车，采用线性电机技术。</a:t>
            </a:r>
          </a:p>
          <a:p>
            <a:pPr lvl="0" eaLnBrk="1" hangingPunct="1"/>
            <a:endParaRPr lang="zh-CN" altLang="en-US"/>
          </a:p>
        </p:txBody>
      </p:sp>
      <p:sp>
        <p:nvSpPr>
          <p:cNvPr id="14339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chemeClr val="bg1"/>
                </a:solidFill>
                <a:latin typeface="黑体" pitchFamily="49" charset="-122"/>
                <a:ea typeface="黑体" panose="02010609060101010101" pitchFamily="49" charset="-122"/>
              </a:rPr>
              <a:t> 车体概述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5"/>
          <p:cNvSpPr/>
          <p:nvPr/>
        </p:nvSpPr>
        <p:spPr>
          <a:xfrm>
            <a:off x="2752725" y="3429000"/>
            <a:ext cx="4943475" cy="57912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endParaRPr lang="zh-CN" altLang="en-US" sz="3200" b="1">
              <a:solidFill>
                <a:srgbClr val="FFFFFF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10243" name="Rectangle 5"/>
          <p:cNvSpPr/>
          <p:nvPr/>
        </p:nvSpPr>
        <p:spPr>
          <a:xfrm>
            <a:off x="2743200" y="4368800"/>
            <a:ext cx="4943475" cy="5181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endParaRPr lang="en-US" altLang="zh-CN" sz="2800" b="1">
              <a:solidFill>
                <a:srgbClr val="FFFFFF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10244" name="TextBox 3"/>
          <p:cNvSpPr txBox="1"/>
          <p:nvPr/>
        </p:nvSpPr>
        <p:spPr>
          <a:xfrm>
            <a:off x="755650" y="692150"/>
            <a:ext cx="184709" cy="40020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 sz="2000">
              <a:solidFill>
                <a:srgbClr val="FFFFFF"/>
              </a:solidFill>
              <a:latin typeface="华文楷体"/>
              <a:ea typeface="华文楷体"/>
            </a:endParaRPr>
          </a:p>
        </p:txBody>
      </p:sp>
      <p:sp>
        <p:nvSpPr>
          <p:cNvPr id="10246" name="Rectangle 5"/>
          <p:cNvSpPr/>
          <p:nvPr/>
        </p:nvSpPr>
        <p:spPr>
          <a:xfrm>
            <a:off x="3708400" y="3357563"/>
            <a:ext cx="494347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r>
              <a:rPr lang="zh-CN" altLang="en-US" sz="3200" b="1">
                <a:solidFill>
                  <a:srgbClr val="FFFFFF"/>
                </a:solidFill>
                <a:latin typeface="黑体" pitchFamily="49" charset="-122"/>
                <a:ea typeface="黑体" panose="02010609060101010101" pitchFamily="49" charset="-122"/>
              </a:rPr>
              <a:t>车体规格及技术参数</a:t>
            </a:r>
          </a:p>
        </p:txBody>
      </p:sp>
      <p:sp>
        <p:nvSpPr>
          <p:cNvPr id="10247" name="Rectangle 5"/>
          <p:cNvSpPr/>
          <p:nvPr/>
        </p:nvSpPr>
        <p:spPr>
          <a:xfrm>
            <a:off x="7092950" y="4221163"/>
            <a:ext cx="1414463" cy="5181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eaLnBrk="1" hangingPunct="1"/>
            <a:endParaRPr lang="en-US" altLang="zh-CN" sz="2800" b="1">
              <a:solidFill>
                <a:srgbClr val="FFFFFF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内容占位符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218113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v"/>
              <a:defRPr kumimoji="0" lang="en-US" altLang="en-US" sz="3200" b="0" i="0" u="none" baseline="0"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§"/>
              <a:defRPr kumimoji="0" lang="en-US" altLang="en-US" sz="28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Tx/>
              <a:buFontTx/>
              <a:buChar char="•"/>
              <a:defRPr kumimoji="0" lang="en-US" altLang="en-US" sz="24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en-US" altLang="en-US" sz="2000" b="0" i="0" u="none" baseline="0">
                <a:solidFill>
                  <a:schemeClr val="tx1"/>
                </a:solidFill>
                <a:effectLst/>
                <a:latin typeface="+mn-lt"/>
                <a:ea typeface="微软雅黑" pitchFamily="34" charset="-122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en-US" altLang="en-US" sz="2000">
                <a:solidFill>
                  <a:schemeClr val="tx1"/>
                </a:solidFill>
                <a:latin typeface="+mn-lt"/>
              </a:defRPr>
            </a:lvl9pPr>
          </a:lstStyle>
          <a:p>
            <a:pPr marL="762000" lvl="0" indent="-762000" eaLnBrk="1" hangingPunct="0">
              <a:lnSpc>
                <a:spcPct val="80000"/>
              </a:lnSpc>
              <a:buFont typeface="Wingdings" pitchFamily="2" charset="2"/>
              <a:buChar char="n"/>
            </a:pPr>
            <a:r>
              <a:rPr lang="zh-CN" altLang="en-US" sz="2400" b="1" spc="0">
                <a:solidFill>
                  <a:schemeClr val="accent2"/>
                </a:solidFill>
                <a:latin typeface="黑体" pitchFamily="49" charset="-122"/>
                <a:ea typeface="黑体" panose="02010609060101010101" pitchFamily="49" charset="-122"/>
              </a:rPr>
              <a:t>广州地铁一号线车辆车体规格如下：</a:t>
            </a:r>
            <a:endParaRPr lang="en-US" altLang="zh-CN" sz="2000">
              <a:solidFill>
                <a:schemeClr val="tx2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marL="762000" lvl="0" indent="-762000" eaLnBrk="1" hangingPunct="0">
              <a:buChar char="•"/>
            </a:pPr>
            <a:r>
              <a:rPr lang="zh-CN" altLang="en-US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两端车钩连接中心线长度：</a:t>
            </a:r>
            <a:endParaRPr lang="zh-CN" altLang="en-US" sz="2000">
              <a:solidFill>
                <a:schemeClr val="tx2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marL="762000" lvl="0" indent="-762000" eaLnBrk="1" hangingPunct="0">
              <a:buChar char="•"/>
            </a:pPr>
            <a:r>
              <a:rPr lang="zh-CN" altLang="en-US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有司机室：                                      </a:t>
            </a:r>
            <a:r>
              <a:rPr lang="en-US" altLang="zh-CN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24140mm</a:t>
            </a:r>
            <a:endParaRPr lang="en-US" altLang="zh-CN" sz="2000">
              <a:solidFill>
                <a:schemeClr val="tx2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marL="762000" lvl="0" indent="-762000" eaLnBrk="1" hangingPunct="0">
              <a:buChar char="•"/>
            </a:pPr>
            <a:r>
              <a:rPr lang="zh-CN" altLang="en-US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无司机室：                                      </a:t>
            </a:r>
            <a:r>
              <a:rPr lang="en-US" altLang="zh-CN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22800mm</a:t>
            </a:r>
            <a:endParaRPr lang="en-US" altLang="zh-CN" sz="2000">
              <a:solidFill>
                <a:schemeClr val="tx2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marL="762000" lvl="0" indent="-762000" eaLnBrk="1" hangingPunct="0">
              <a:buChar char="•"/>
            </a:pPr>
            <a:r>
              <a:rPr lang="zh-CN" altLang="en-US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车体最大宽度：                                  	</a:t>
            </a:r>
            <a:r>
              <a:rPr lang="en-US" altLang="zh-CN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3000mm</a:t>
            </a:r>
            <a:endParaRPr lang="en-US" altLang="zh-CN" sz="2000">
              <a:solidFill>
                <a:schemeClr val="tx2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marL="762000" lvl="0" indent="-762000" eaLnBrk="1" hangingPunct="0">
              <a:buChar char="•"/>
            </a:pPr>
            <a:r>
              <a:rPr lang="zh-CN" altLang="en-US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车顶中心线距轨面高度：                         	</a:t>
            </a:r>
            <a:r>
              <a:rPr lang="en-US" altLang="zh-CN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3800mm</a:t>
            </a:r>
            <a:endParaRPr lang="en-US" altLang="zh-CN" sz="2000">
              <a:solidFill>
                <a:schemeClr val="tx2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marL="762000" lvl="0" indent="-762000" eaLnBrk="1" hangingPunct="0">
              <a:buChar char="•"/>
            </a:pPr>
            <a:r>
              <a:rPr lang="zh-CN" altLang="en-US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客室地板面距轨面高度：                           </a:t>
            </a:r>
            <a:r>
              <a:rPr lang="en-US" altLang="zh-CN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1130mm</a:t>
            </a:r>
            <a:r>
              <a:rPr lang="zh-CN" altLang="en-US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1500mm</a:t>
            </a:r>
            <a:r>
              <a:rPr lang="zh-CN" altLang="en-US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）</a:t>
            </a:r>
            <a:endParaRPr lang="zh-CN" altLang="en-US" sz="2000">
              <a:solidFill>
                <a:schemeClr val="tx2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marL="762000" lvl="0" indent="-762000" eaLnBrk="1" hangingPunct="0">
              <a:buChar char="•"/>
            </a:pPr>
            <a:r>
              <a:rPr lang="zh-CN" altLang="en-US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车门高：                                         </a:t>
            </a:r>
            <a:r>
              <a:rPr lang="en-US" altLang="zh-CN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1800mm</a:t>
            </a:r>
            <a:r>
              <a:rPr lang="zh-CN" altLang="en-US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1860mm</a:t>
            </a:r>
            <a:r>
              <a:rPr lang="zh-CN" altLang="en-US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）</a:t>
            </a:r>
            <a:endParaRPr lang="zh-CN" altLang="en-US" sz="2000">
              <a:solidFill>
                <a:schemeClr val="tx2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marL="762000" lvl="0" indent="-762000" eaLnBrk="1" hangingPunct="0">
              <a:buChar char="•"/>
            </a:pPr>
            <a:r>
              <a:rPr lang="zh-CN" altLang="en-US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车门宽：                                         </a:t>
            </a:r>
            <a:r>
              <a:rPr lang="en-US" altLang="zh-CN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1300mm</a:t>
            </a:r>
            <a:r>
              <a:rPr lang="zh-CN" altLang="en-US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（</a:t>
            </a:r>
            <a:r>
              <a:rPr lang="en-US" altLang="zh-CN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1400mm</a:t>
            </a:r>
            <a:r>
              <a:rPr lang="zh-CN" altLang="en-US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）</a:t>
            </a:r>
            <a:endParaRPr lang="zh-CN" altLang="en-US" sz="2000">
              <a:solidFill>
                <a:schemeClr val="tx2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marL="762000" lvl="0" indent="-762000" eaLnBrk="1" hangingPunct="0">
              <a:buChar char="•"/>
            </a:pPr>
            <a:r>
              <a:rPr lang="zh-CN" altLang="en-US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两转向架中心距（定距）：                         </a:t>
            </a:r>
            <a:r>
              <a:rPr lang="en-US" altLang="zh-CN" sz="2000" spc="0">
                <a:solidFill>
                  <a:schemeClr val="tx2"/>
                </a:solidFill>
                <a:latin typeface="黑体" pitchFamily="49" charset="-122"/>
                <a:ea typeface="黑体" panose="02010609060101010101" pitchFamily="49" charset="-122"/>
              </a:rPr>
              <a:t>15700mm</a:t>
            </a:r>
            <a:endParaRPr lang="en-US" altLang="zh-CN" sz="2000">
              <a:solidFill>
                <a:schemeClr val="tx2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marL="342900" lvl="0" indent="-342900" eaLnBrk="1" hangingPunct="0">
              <a:buChar char="•"/>
            </a:pPr>
            <a:endParaRPr lang="zh-CN" altLang="en-US"/>
          </a:p>
        </p:txBody>
      </p:sp>
      <p:sp>
        <p:nvSpPr>
          <p:cNvPr id="11267" name="Rectangle 2"/>
          <p:cNvSpPr>
            <a:spLocks noGrp="1"/>
          </p:cNvSpPr>
          <p:nvPr>
            <p:ph type="title"/>
          </p:nvPr>
        </p:nvSpPr>
        <p:spPr>
          <a:xfrm>
            <a:off x="539750" y="-571500"/>
            <a:ext cx="8229600" cy="1839913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baseline="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solidFill>
                  <a:schemeClr val="bg1"/>
                </a:solidFill>
                <a:latin typeface="黑体" pitchFamily="49" charset="-122"/>
                <a:ea typeface="黑体" panose="02010609060101010101" pitchFamily="49" charset="-122"/>
              </a:rPr>
              <a:t> 车体规格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https://d.book118.com/238131075123006030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PPT母板">
  <a:themeElements>
    <a:clrScheme name="09 3">
      <a:dk1>
        <a:srgbClr val="17347D"/>
      </a:dk1>
      <a:lt1>
        <a:srgbClr val="FFFFFF"/>
      </a:lt1>
      <a:dk2>
        <a:srgbClr val="3366CC"/>
      </a:dk2>
      <a:lt2>
        <a:srgbClr val="DDDDDD"/>
      </a:lt2>
      <a:accent1>
        <a:srgbClr val="77B7E7"/>
      </a:accent1>
      <a:accent2>
        <a:srgbClr val="45AB7D"/>
      </a:accent2>
      <a:accent3>
        <a:srgbClr val="FFFFFF"/>
      </a:accent3>
      <a:accent4>
        <a:srgbClr val="122B6A"/>
      </a:accent4>
      <a:accent5>
        <a:srgbClr val="BDD8F1"/>
      </a:accent5>
      <a:accent6>
        <a:srgbClr val="3E9B71"/>
      </a:accent6>
      <a:hlink>
        <a:srgbClr val="9999FF"/>
      </a:hlink>
      <a:folHlink>
        <a:srgbClr val="969696"/>
      </a:folHlink>
    </a:clrScheme>
    <a:fontScheme name="Office 经典">
      <a:majorFont>
        <a:latin typeface="Arial"/>
        <a:ea typeface="Arial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Times New Roman"/>
        <a:cs typeface="Arial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09 1">
        <a:dk1>
          <a:srgbClr val="1B525F"/>
        </a:dk1>
        <a:lt1>
          <a:srgbClr val="FFFFFF"/>
        </a:lt1>
        <a:dk2>
          <a:srgbClr val="339966"/>
        </a:dk2>
        <a:lt2>
          <a:srgbClr val="DDDDDD"/>
        </a:lt2>
        <a:accent1>
          <a:srgbClr val="C5BA6B"/>
        </a:accent1>
        <a:accent2>
          <a:srgbClr val="669900"/>
        </a:accent2>
        <a:accent3>
          <a:srgbClr val="FFFFFF"/>
        </a:accent3>
        <a:accent4>
          <a:srgbClr val="154550"/>
        </a:accent4>
        <a:accent5>
          <a:srgbClr val="DFD9BA"/>
        </a:accent5>
        <a:accent6>
          <a:srgbClr val="5C8A00"/>
        </a:accent6>
        <a:hlink>
          <a:srgbClr val="E57C4D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09 2">
        <a:dk1>
          <a:srgbClr val="191961"/>
        </a:dk1>
        <a:lt1>
          <a:srgbClr val="FFFFFF"/>
        </a:lt1>
        <a:dk2>
          <a:srgbClr val="5D4CDC"/>
        </a:dk2>
        <a:lt2>
          <a:srgbClr val="DDDDDD"/>
        </a:lt2>
        <a:accent1>
          <a:srgbClr val="31B36C"/>
        </a:accent1>
        <a:accent2>
          <a:srgbClr val="0099FF"/>
        </a:accent2>
        <a:accent3>
          <a:srgbClr val="FFFFFF"/>
        </a:accent3>
        <a:accent4>
          <a:srgbClr val="141452"/>
        </a:accent4>
        <a:accent5>
          <a:srgbClr val="ADD6BA"/>
        </a:accent5>
        <a:accent6>
          <a:srgbClr val="008AE7"/>
        </a:accent6>
        <a:hlink>
          <a:srgbClr val="A0963C"/>
        </a:hlink>
        <a:folHlink>
          <a:srgbClr val="A0963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09 3">
        <a:dk1>
          <a:srgbClr val="17347D"/>
        </a:dk1>
        <a:lt1>
          <a:srgbClr val="FFFFFF"/>
        </a:lt1>
        <a:dk2>
          <a:srgbClr val="3366CC"/>
        </a:dk2>
        <a:lt2>
          <a:srgbClr val="DDDDDD"/>
        </a:lt2>
        <a:accent1>
          <a:srgbClr val="77B7E7"/>
        </a:accent1>
        <a:accent2>
          <a:srgbClr val="45AB7D"/>
        </a:accent2>
        <a:accent3>
          <a:srgbClr val="FFFFFF"/>
        </a:accent3>
        <a:accent4>
          <a:srgbClr val="122B6A"/>
        </a:accent4>
        <a:accent5>
          <a:srgbClr val="BDD8F1"/>
        </a:accent5>
        <a:accent6>
          <a:srgbClr val="3E9B71"/>
        </a:accent6>
        <a:hlink>
          <a:srgbClr val="9999F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r="http://schemas.openxmlformats.org/officeDocument/2006/relationships" xmlns:a="http://schemas.openxmlformats.org/drawingml/2006/main" name="PPT母板">
  <a:themeElements>
    <a:clrScheme name="09 3">
      <a:dk1>
        <a:srgbClr val="17347D"/>
      </a:dk1>
      <a:lt1>
        <a:srgbClr val="FFFFFF"/>
      </a:lt1>
      <a:dk2>
        <a:srgbClr val="3366CC"/>
      </a:dk2>
      <a:lt2>
        <a:srgbClr val="DDDDDD"/>
      </a:lt2>
      <a:accent1>
        <a:srgbClr val="77B7E7"/>
      </a:accent1>
      <a:accent2>
        <a:srgbClr val="45AB7D"/>
      </a:accent2>
      <a:accent3>
        <a:srgbClr val="FFFFFF"/>
      </a:accent3>
      <a:accent4>
        <a:srgbClr val="122B6A"/>
      </a:accent4>
      <a:accent5>
        <a:srgbClr val="BDD8F1"/>
      </a:accent5>
      <a:accent6>
        <a:srgbClr val="3E9B71"/>
      </a:accent6>
      <a:hlink>
        <a:srgbClr val="9999FF"/>
      </a:hlink>
      <a:folHlink>
        <a:srgbClr val="969696"/>
      </a:folHlink>
    </a:clrScheme>
    <a:fontScheme name="Office 经典">
      <a:majorFont>
        <a:latin typeface="Arial"/>
        <a:ea typeface="Arial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Times New Roman"/>
        <a:cs typeface="Arial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09 1">
        <a:dk1>
          <a:srgbClr val="1B525F"/>
        </a:dk1>
        <a:lt1>
          <a:srgbClr val="FFFFFF"/>
        </a:lt1>
        <a:dk2>
          <a:srgbClr val="339966"/>
        </a:dk2>
        <a:lt2>
          <a:srgbClr val="DDDDDD"/>
        </a:lt2>
        <a:accent1>
          <a:srgbClr val="C5BA6B"/>
        </a:accent1>
        <a:accent2>
          <a:srgbClr val="669900"/>
        </a:accent2>
        <a:accent3>
          <a:srgbClr val="FFFFFF"/>
        </a:accent3>
        <a:accent4>
          <a:srgbClr val="154550"/>
        </a:accent4>
        <a:accent5>
          <a:srgbClr val="DFD9BA"/>
        </a:accent5>
        <a:accent6>
          <a:srgbClr val="5C8A00"/>
        </a:accent6>
        <a:hlink>
          <a:srgbClr val="E57C4D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09 2">
        <a:dk1>
          <a:srgbClr val="191961"/>
        </a:dk1>
        <a:lt1>
          <a:srgbClr val="FFFFFF"/>
        </a:lt1>
        <a:dk2>
          <a:srgbClr val="5D4CDC"/>
        </a:dk2>
        <a:lt2>
          <a:srgbClr val="DDDDDD"/>
        </a:lt2>
        <a:accent1>
          <a:srgbClr val="31B36C"/>
        </a:accent1>
        <a:accent2>
          <a:srgbClr val="0099FF"/>
        </a:accent2>
        <a:accent3>
          <a:srgbClr val="FFFFFF"/>
        </a:accent3>
        <a:accent4>
          <a:srgbClr val="141452"/>
        </a:accent4>
        <a:accent5>
          <a:srgbClr val="ADD6BA"/>
        </a:accent5>
        <a:accent6>
          <a:srgbClr val="008AE7"/>
        </a:accent6>
        <a:hlink>
          <a:srgbClr val="A0963C"/>
        </a:hlink>
        <a:folHlink>
          <a:srgbClr val="A0963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09 3">
        <a:dk1>
          <a:srgbClr val="17347D"/>
        </a:dk1>
        <a:lt1>
          <a:srgbClr val="FFFFFF"/>
        </a:lt1>
        <a:dk2>
          <a:srgbClr val="3366CC"/>
        </a:dk2>
        <a:lt2>
          <a:srgbClr val="DDDDDD"/>
        </a:lt2>
        <a:accent1>
          <a:srgbClr val="77B7E7"/>
        </a:accent1>
        <a:accent2>
          <a:srgbClr val="45AB7D"/>
        </a:accent2>
        <a:accent3>
          <a:srgbClr val="FFFFFF"/>
        </a:accent3>
        <a:accent4>
          <a:srgbClr val="122B6A"/>
        </a:accent4>
        <a:accent5>
          <a:srgbClr val="BDD8F1"/>
        </a:accent5>
        <a:accent6>
          <a:srgbClr val="3E9B71"/>
        </a:accent6>
        <a:hlink>
          <a:srgbClr val="9999F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r="http://schemas.openxmlformats.org/officeDocument/2006/relationships" xmlns:a="http://schemas.openxmlformats.org/drawingml/2006/main" name="PPT母板">
  <a:themeElements>
    <a:clrScheme name="09 3">
      <a:dk1>
        <a:srgbClr val="17347D"/>
      </a:dk1>
      <a:lt1>
        <a:srgbClr val="FFFFFF"/>
      </a:lt1>
      <a:dk2>
        <a:srgbClr val="3366CC"/>
      </a:dk2>
      <a:lt2>
        <a:srgbClr val="DDDDDD"/>
      </a:lt2>
      <a:accent1>
        <a:srgbClr val="77B7E7"/>
      </a:accent1>
      <a:accent2>
        <a:srgbClr val="45AB7D"/>
      </a:accent2>
      <a:accent3>
        <a:srgbClr val="FFFFFF"/>
      </a:accent3>
      <a:accent4>
        <a:srgbClr val="122B6A"/>
      </a:accent4>
      <a:accent5>
        <a:srgbClr val="BDD8F1"/>
      </a:accent5>
      <a:accent6>
        <a:srgbClr val="3E9B71"/>
      </a:accent6>
      <a:hlink>
        <a:srgbClr val="9999FF"/>
      </a:hlink>
      <a:folHlink>
        <a:srgbClr val="969696"/>
      </a:folHlink>
    </a:clrScheme>
    <a:fontScheme name="Office 经典">
      <a:majorFont>
        <a:latin typeface="Arial"/>
        <a:ea typeface="Arial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Times New Roman"/>
        <a:cs typeface="Arial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09 1">
        <a:dk1>
          <a:srgbClr val="1B525F"/>
        </a:dk1>
        <a:lt1>
          <a:srgbClr val="FFFFFF"/>
        </a:lt1>
        <a:dk2>
          <a:srgbClr val="339966"/>
        </a:dk2>
        <a:lt2>
          <a:srgbClr val="DDDDDD"/>
        </a:lt2>
        <a:accent1>
          <a:srgbClr val="C5BA6B"/>
        </a:accent1>
        <a:accent2>
          <a:srgbClr val="669900"/>
        </a:accent2>
        <a:accent3>
          <a:srgbClr val="FFFFFF"/>
        </a:accent3>
        <a:accent4>
          <a:srgbClr val="154550"/>
        </a:accent4>
        <a:accent5>
          <a:srgbClr val="DFD9BA"/>
        </a:accent5>
        <a:accent6>
          <a:srgbClr val="5C8A00"/>
        </a:accent6>
        <a:hlink>
          <a:srgbClr val="E57C4D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09 2">
        <a:dk1>
          <a:srgbClr val="191961"/>
        </a:dk1>
        <a:lt1>
          <a:srgbClr val="FFFFFF"/>
        </a:lt1>
        <a:dk2>
          <a:srgbClr val="5D4CDC"/>
        </a:dk2>
        <a:lt2>
          <a:srgbClr val="DDDDDD"/>
        </a:lt2>
        <a:accent1>
          <a:srgbClr val="31B36C"/>
        </a:accent1>
        <a:accent2>
          <a:srgbClr val="0099FF"/>
        </a:accent2>
        <a:accent3>
          <a:srgbClr val="FFFFFF"/>
        </a:accent3>
        <a:accent4>
          <a:srgbClr val="141452"/>
        </a:accent4>
        <a:accent5>
          <a:srgbClr val="ADD6BA"/>
        </a:accent5>
        <a:accent6>
          <a:srgbClr val="008AE7"/>
        </a:accent6>
        <a:hlink>
          <a:srgbClr val="A0963C"/>
        </a:hlink>
        <a:folHlink>
          <a:srgbClr val="A0963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09 3">
        <a:dk1>
          <a:srgbClr val="17347D"/>
        </a:dk1>
        <a:lt1>
          <a:srgbClr val="FFFFFF"/>
        </a:lt1>
        <a:dk2>
          <a:srgbClr val="3366CC"/>
        </a:dk2>
        <a:lt2>
          <a:srgbClr val="DDDDDD"/>
        </a:lt2>
        <a:accent1>
          <a:srgbClr val="77B7E7"/>
        </a:accent1>
        <a:accent2>
          <a:srgbClr val="45AB7D"/>
        </a:accent2>
        <a:accent3>
          <a:srgbClr val="FFFFFF"/>
        </a:accent3>
        <a:accent4>
          <a:srgbClr val="122B6A"/>
        </a:accent4>
        <a:accent5>
          <a:srgbClr val="BDD8F1"/>
        </a:accent5>
        <a:accent6>
          <a:srgbClr val="3E9B71"/>
        </a:accent6>
        <a:hlink>
          <a:srgbClr val="9999F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宋体</vt:lpstr>
      <vt:lpstr>黑体</vt:lpstr>
      <vt:lpstr>华文楷体</vt:lpstr>
      <vt:lpstr>Times New Roman</vt:lpstr>
      <vt:lpstr>Wingdings</vt:lpstr>
      <vt:lpstr>微软雅黑</vt:lpstr>
      <vt:lpstr>Office Theme</vt:lpstr>
      <vt:lpstr>PowerPoint Presentation</vt:lpstr>
      <vt:lpstr>车体材料应用</vt:lpstr>
      <vt:lpstr>车体材料应用</vt:lpstr>
      <vt:lpstr>车体材料应用</vt:lpstr>
      <vt:lpstr>PowerPoint Presentation</vt:lpstr>
      <vt:lpstr> 车体概述</vt:lpstr>
      <vt:lpstr> 车体概述</vt:lpstr>
      <vt:lpstr> 车体概述</vt:lpstr>
      <vt:lpstr> 车体概述</vt:lpstr>
      <vt:lpstr>PowerPoint Presentation</vt:lpstr>
      <vt:lpstr> 车体规格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2024-09-07T10:40:08.047</cp:lastPrinted>
  <dcterms:created xsi:type="dcterms:W3CDTF">2024-09-07T02:40:08Z</dcterms:created>
  <dcterms:modified xsi:type="dcterms:W3CDTF">2024-09-07T02:40:09Z</dcterms:modified>
</cp:coreProperties>
</file>