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48" r:id="rId2"/>
    <p:sldMasterId id="2147483752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9144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D7AD3C-392B-47C4-BA68-5561AB672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3A41C-7C3A-4A17-8E69-C29D0D0AD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F8DA9-BFAD-46F9-BC06-79DD168C4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CA18B8-BEEC-4AFA-8578-4DBF98670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FCB50E-8BBA-45A3-B3E1-F2654F21F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5C40CB-CFEB-4FC1-8FD0-DA276BC05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EB419B-D515-4FB1-B3FB-50F867A6B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DE219E-6CED-4A1C-8D15-907384C40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3DA9BC-E256-43B4-99D0-327BAB7B9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3480B-7512-4DBE-A5E2-3ACBD072F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0DA44-FC0A-4FA5-9E91-EFE79CD9B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7FF529D9-E6A7-4F7C-8D5D-EF7B562747AF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7FF529D9-E6A7-4F7C-8D5D-EF7B562747AF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7FF529D9-E6A7-4F7C-8D5D-EF7B562747AF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7FF529D9-E6A7-4F7C-8D5D-EF7B562747AF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7FF529D9-E6A7-4F7C-8D5D-EF7B562747AF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7FF529D9-E6A7-4F7C-8D5D-EF7B562747AF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7FF529D9-E6A7-4F7C-8D5D-EF7B562747AF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7FF529D9-E6A7-4F7C-8D5D-EF7B562747AF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7FF529D9-E6A7-4F7C-8D5D-EF7B562747AF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7FF529D9-E6A7-4F7C-8D5D-EF7B562747AF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7FF529D9-E6A7-4F7C-8D5D-EF7B562747AF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grpSp>
        <p:nvGrpSpPr>
          <p:cNvPr id="7170" name="组合 7169"/>
          <p:cNvGrpSpPr/>
          <p:nvPr/>
        </p:nvGrpSpPr>
        <p:grpSpPr>
          <a:xfrm>
            <a:off x="0" y="0"/>
            <a:ext cx="5867400" cy="6858000"/>
            <a:chExt cx="3696" cy="4320"/>
          </a:xfrm>
        </p:grpSpPr>
        <p:sp>
          <p:nvSpPr>
            <p:cNvPr id="7171" name="矩形 7170"/>
            <p:cNvSpPr/>
            <p:nvPr/>
          </p:nvSpPr>
          <p:spPr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>
              <a:pPr lvl="0" algn="ctr"/>
              <a:endParaRPr kumimoji="1" sz="2400">
                <a:latin typeface="Times New Roman" panose="02020603050405020304" pitchFamily="18" charset="0"/>
              </a:endParaRPr>
            </a:p>
          </p:txBody>
        </p:sp>
        <p:sp>
          <p:nvSpPr>
            <p:cNvPr id="7172" name="圆角矩形 7171"/>
            <p:cNvSpPr/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>
              <a:pPr lvl="0" algn="ctr"/>
              <a:endParaRPr kumimoji="1" sz="2400"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7173" name="组合 7172"/>
          <p:cNvGrpSpPr/>
          <p:nvPr/>
        </p:nvGrpSpPr>
        <p:grpSpPr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7174" name="圆角矩形 7173"/>
            <p:cNvSpPr/>
            <p:nvPr/>
          </p:nvSpPr>
          <p:spPr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7175" name="流程图: 延期 7174"/>
            <p:cNvSpPr/>
            <p:nvPr/>
          </p:nvSpPr>
          <p:spPr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  <a:miter lim="800000"/>
            </a:ln>
            <a:effectLst/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</p:grpSp>
      <p:sp>
        <p:nvSpPr>
          <p:cNvPr id="7176" name="副标题 7175"/>
          <p:cNvSpPr/>
          <p:nvPr>
            <p:ph type="subTitle" idx="1"/>
          </p:nvPr>
        </p:nvSpPr>
        <p:spPr>
          <a:xfrm>
            <a:off x="4673600" y="2927350"/>
            <a:ext cx="4013200" cy="1822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>
            <a:noAutofit/>
          </a:bodyPr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None/>
              <a:defRPr kumimoji="0" lang="zh-CN" altLang="en-US" sz="28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0000"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anose="05000000000000000000" pitchFamily="2" charset="2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7177" name="日期占位符 7176"/>
          <p:cNvSpPr/>
          <p:nvPr>
            <p:ph type="dt" sz="quarter" idx="2"/>
          </p:nvPr>
        </p:nvSpPr>
        <p:spPr>
          <a:xfrm>
            <a:off x="2438400" y="6248400"/>
            <a:ext cx="2130425" cy="47466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anchor="b" anchorCtr="0">
            <a:noAutofit/>
          </a:bodyPr>
          <a:lstStyle/>
          <a:p>
            <a:pPr lvl="0" algn="r"/>
            <a:endParaRPr sz="1400">
              <a:solidFill>
                <a:schemeClr val="bg1"/>
              </a:solidFill>
            </a:endParaRPr>
          </a:p>
        </p:txBody>
      </p:sp>
      <p:sp>
        <p:nvSpPr>
          <p:cNvPr id="7178" name="页脚占位符 7177"/>
          <p:cNvSpPr/>
          <p:nvPr>
            <p:ph type="ftr" sz="quarter" idx="3"/>
          </p:nvPr>
        </p:nvSpPr>
        <p:spPr>
          <a:xfrm>
            <a:off x="5791200" y="6248400"/>
            <a:ext cx="2897188" cy="47466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anchor="b" anchorCtr="0">
            <a:noAutofit/>
          </a:bodyPr>
          <a:lstStyle/>
          <a:p>
            <a:pPr lvl="0" algn="r"/>
            <a:endParaRPr sz="1400"/>
          </a:p>
        </p:txBody>
      </p:sp>
      <p:sp>
        <p:nvSpPr>
          <p:cNvPr id="7179" name="灯片编号占位符 7178"/>
          <p:cNvSpPr/>
          <p:nvPr>
            <p:ph type="sldNum" sz="quarter" idx="4"/>
          </p:nvPr>
        </p:nvSpPr>
        <p:spPr>
          <a:xfrm>
            <a:off x="76200" y="6248400"/>
            <a:ext cx="587375" cy="4889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anchor="b" anchorCtr="0">
            <a:noAutofit/>
          </a:bodyPr>
          <a:lstStyle/>
          <a:p>
            <a:pPr lvl="0"/>
            <a:fld id="{AE63BF4C-00FB-4CBE-A93F-EA286FD671A4}" type="slidenum">
              <a:rPr sz="2600" b="1">
                <a:solidFill>
                  <a:schemeClr val="bg1"/>
                </a:solidFill>
              </a:rPr>
              <a:t/>
            </a:fld>
            <a:endParaRPr sz="2600" b="1">
              <a:solidFill>
                <a:schemeClr val="bg1"/>
              </a:solidFill>
            </a:endParaRPr>
          </a:p>
        </p:txBody>
      </p:sp>
      <p:sp>
        <p:nvSpPr>
          <p:cNvPr id="7180" name="标题 7179"/>
          <p:cNvSpPr/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  <a:noFill/>
          <a:ln>
            <a:noFill/>
            <a:miter lim="800000"/>
          </a:ln>
          <a:effectLst/>
        </p:spPr>
        <p:txBody>
          <a:bodyPr anchor="ctr" anchorCtr="0">
            <a:noAutofit/>
          </a:bodyPr>
          <a:lstStyle>
            <a:lvl1pPr marL="0" indent="0" algn="ctr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 algn="r"/>
            <a:endParaRPr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/>
            <a:fld id="{93AE1883-0942-4AA3-9DB2-9C7C3A0314B1}" type="slidenum">
              <a:rPr sz="2600" b="1">
                <a:solidFill>
                  <a:schemeClr val="bg1"/>
                </a:solidFill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zh-CN" altLang="en-US" strike="noStrike" baseline="0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zh-CN" altLang="en-US" strike="noStrike" baseline="0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 strike="noStrike" baseline="0" noProof="1">
                <a:latin typeface="Arial"/>
                <a:ea typeface="宋体" panose="02010600030101010101" pitchFamily="2" charset="-122"/>
                <a:cs typeface="+mn-cs"/>
              </a:rPr>
              <a:t/>
            </a:fld>
            <a:endParaRPr lang="zh-CN" altLang="en-US" sz="1400" u="none" strike="noStrike" baseline="0" noProof="1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image" Target="../media/image2.jpeg" /><Relationship Id="rId5" Type="http://schemas.openxmlformats.org/officeDocument/2006/relationships/image" Target="../media/image1.jpeg" /><Relationship Id="rId6" Type="http://schemas.openxmlformats.org/officeDocument/2006/relationships/image" Target="../media/image3.png" /><Relationship Id="rId7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/>
      <p:sp>
        <p:nvSpPr>
          <p:cNvPr id="8194" name="标题 1025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ru-RU" altLang="en-US" sz="4400" b="0" i="0" u="none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8195" name="文本占位符 1026"/>
          <p:cNvSpPr/>
          <p:nvPr>
            <p:ph type="body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ru-RU" altLang="en-US" sz="32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ru-RU" altLang="en-US" sz="2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ru-RU" altLang="en-US" sz="24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lvl="0" indent="-342900"/>
            <a:r>
              <a:t>单击此处编辑母版文本样式</a:t>
            </a:r>
          </a:p>
          <a:p>
            <a:pPr marL="742950" lvl="1" indent="-285750"/>
            <a:r>
              <a:t>第二级</a:t>
            </a:r>
          </a:p>
          <a:p>
            <a:pPr marL="1143000" lvl="2" indent="-228600"/>
            <a:r>
              <a:t>第三级</a:t>
            </a:r>
          </a:p>
          <a:p>
            <a:pPr marL="1600200" lvl="3" indent="-228600"/>
            <a:r>
              <a:t>第四级</a:t>
            </a:r>
          </a:p>
          <a:p>
            <a:pPr marL="2057400" lvl="4" indent="-228600"/>
            <a:r>
              <a:t>第五级</a:t>
            </a:r>
          </a:p>
        </p:txBody>
      </p:sp>
      <p:sp>
        <p:nvSpPr>
          <p:cNvPr id="8196" name="日期占位符 1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 algn="l" rtl="0" eaLnBrk="1" hangingPunct="1">
              <a:defRPr kumimoji="0" lang="ru-RU" altLang="en-US">
                <a:latin typeface="Arial" pitchFamily="34" charset="0"/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197" name="页脚占位符 2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 algn="l" rtl="0" eaLnBrk="1" hangingPunct="1">
              <a:defRPr kumimoji="0" lang="ru-RU" altLang="en-US">
                <a:latin typeface="Arial" pitchFamily="34" charset="0"/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198" name="灯片编号占位符 3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 algn="l" rtl="0" eaLnBrk="1" hangingPunct="1">
              <a:defRPr kumimoji="0" lang="ru-RU" altLang="en-US">
                <a:latin typeface="Arial" pitchFamily="34" charset="0"/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7FF529D9-E6A7-4F7C-8D5D-EF7B562747AF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</p:sldLayoutIdLst>
  <p:transition/>
  <p:timing/>
  <p:txStyles>
    <p:titleStyle>
      <a:lvl1pPr marL="0" lv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200" b="0" i="0" u="none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grpSp>
        <p:nvGrpSpPr>
          <p:cNvPr id="6146" name="组合 6145"/>
          <p:cNvGrpSpPr/>
          <p:nvPr/>
        </p:nvGrpSpPr>
        <p:grpSpPr>
          <a:xfrm>
            <a:off x="0" y="0"/>
            <a:ext cx="7620000" cy="6858000"/>
            <a:chExt cx="4800" cy="4320"/>
          </a:xfrm>
        </p:grpSpPr>
        <p:grpSp>
          <p:nvGrpSpPr>
            <p:cNvPr id="6147" name="组合 6146"/>
            <p:cNvGrpSpPr/>
            <p:nvPr/>
          </p:nvGrpSpPr>
          <p:grpSpPr>
            <a:xfrm>
              <a:off x="0" y="0"/>
              <a:ext cx="2016" cy="4320"/>
              <a:chExt cx="2016" cy="4320"/>
            </a:xfrm>
          </p:grpSpPr>
          <p:sp>
            <p:nvSpPr>
              <p:cNvPr id="6148" name="矩形 6147"/>
              <p:cNvSpPr/>
              <p:nvPr/>
            </p:nvSpPr>
            <p:spPr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/>
            </p:txBody>
          </p:sp>
          <p:sp>
            <p:nvSpPr>
              <p:cNvPr id="6149" name="任意多边形 6148"/>
              <p:cNvSpPr/>
              <p:nvPr/>
            </p:nvSpPr>
            <p:spPr bwMode="auto">
              <a:xfrm>
                <a:off x="288" y="0"/>
                <a:ext cx="1728" cy="735"/>
              </a:xfrm>
              <a:custGeom>
                <a:rect l="l" t="t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 cap="flat" cmpd="sng">
                <a:noFill/>
                <a:prstDash val="solid"/>
                <a:miter lim="800000"/>
              </a:ln>
              <a:effectLst/>
            </p:spPr>
            <p:txBody>
              <a:bodyPr/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/>
            </p:txBody>
          </p:sp>
        </p:grpSp>
        <p:grpSp>
          <p:nvGrpSpPr>
            <p:cNvPr id="6150" name="组合 6149"/>
            <p:cNvGrpSpPr/>
            <p:nvPr/>
          </p:nvGrpSpPr>
          <p:grpSpPr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6151" name="圆角矩形 6150"/>
              <p:cNvSpPr/>
              <p:nvPr/>
            </p:nvSpPr>
            <p:spPr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/>
            </p:txBody>
          </p:sp>
          <p:sp>
            <p:nvSpPr>
              <p:cNvPr id="6152" name="流程图: 延期 6151"/>
              <p:cNvSpPr/>
              <p:nvPr/>
            </p:nvSpPr>
            <p:spPr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  <a:miter lim="800000"/>
              </a:ln>
              <a:effectLst/>
            </p:spPr>
            <p:txBody>
              <a:bodyPr/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/>
            </p:txBody>
          </p:sp>
        </p:grpSp>
      </p:grpSp>
      <p:sp>
        <p:nvSpPr>
          <p:cNvPr id="6153" name="标题 6152"/>
          <p:cNvSpPr/>
          <p:nvPr>
            <p:ph type="title"/>
          </p:nvPr>
        </p:nvSpPr>
        <p:spPr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6154" name="文本占位符 6153"/>
          <p:cNvSpPr/>
          <p:nvPr>
            <p:ph type="body" idx="1"/>
          </p:nvPr>
        </p:nvSpPr>
        <p:spPr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Tx/>
              <a:buChar char="–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0000"/>
              <a:buFontTx/>
              <a:buChar char="–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anose="05000000000000000000" pitchFamily="2" charset="2"/>
              <a:buChar char="l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6155" name="日期占位符 6154"/>
          <p:cNvSpPr/>
          <p:nvPr>
            <p:ph type="dt" sz="half" idx="2"/>
          </p:nvPr>
        </p:nvSpPr>
        <p:spPr>
          <a:xfrm>
            <a:off x="2438400" y="6248400"/>
            <a:ext cx="2130425" cy="47466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anchor="b" anchorCtr="0">
            <a:no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endParaRPr sz="1400"/>
          </a:p>
        </p:txBody>
      </p:sp>
      <p:sp>
        <p:nvSpPr>
          <p:cNvPr id="6156" name="页脚占位符 6155"/>
          <p:cNvSpPr/>
          <p:nvPr>
            <p:ph type="ftr" sz="quarter" idx="3"/>
          </p:nvPr>
        </p:nvSpPr>
        <p:spPr>
          <a:xfrm>
            <a:off x="5791200" y="6248400"/>
            <a:ext cx="2897188" cy="47466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anchor="b" anchorCtr="0">
            <a:no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endParaRPr sz="1400"/>
          </a:p>
        </p:txBody>
      </p:sp>
      <p:sp>
        <p:nvSpPr>
          <p:cNvPr id="6157" name="灯片编号占位符 6156"/>
          <p:cNvSpPr/>
          <p:nvPr>
            <p:ph type="sldNum" sz="quarter" idx="4"/>
          </p:nvPr>
        </p:nvSpPr>
        <p:spPr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anchor="b" anchorCtr="1">
            <a:no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fld id="{185DF67C-00D3-49B8-AA87-C618794BA1B4}" type="slidenum">
              <a:rPr sz="2600" b="1">
                <a:solidFill>
                  <a:schemeClr val="bg1"/>
                </a:solidFill>
              </a:rPr>
              <a:t/>
            </a:fld>
            <a:endParaRPr sz="2600" b="1">
              <a:solidFill>
                <a:schemeClr val="bg1"/>
              </a:solidFill>
            </a:endParaRPr>
          </a:p>
        </p:txBody>
      </p:sp>
      <p:pic>
        <p:nvPicPr>
          <p:cNvPr id="6158" name="图片 6157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6159" name="图片 6158"/>
          <p:cNvPicPr/>
          <p:nvPr/>
        </p:nvPicPr>
        <p:blipFill>
          <a:blip r:embed="rId5"/>
          <a:stretch>
            <a:fillRect/>
          </a:stretch>
        </p:blipFill>
        <p:spPr>
          <a:xfrm>
            <a:off x="1270000" y="2540000"/>
            <a:ext cx="9144000" cy="51435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dk1" tx1="lt1" bg2="dk2" tx2="lt2" accent1="accent1" accent2="accent2" accent3="accent3" accent4="accent4" accent5="accent5" accent6="accent6" hlink="hlink" folHlink="folHlink"/>
  <p:sldLayoutIdLst>
    <p:sldLayoutId id="2147483749" r:id="rId1"/>
    <p:sldLayoutId id="2147483750" r:id="rId2"/>
    <p:sldLayoutId id="2147483751" r:id="rId3"/>
  </p:sldLayoutIdLst>
  <p:transition/>
  <p:timing/>
  <p:hf sldNum="0" hdr="0" dt="0"/>
  <p:txStyles>
    <p:titleStyle>
      <a:lvl1pPr marL="0" indent="0" algn="l" defTabSz="914400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600" b="1" i="0" u="none" baseline="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anose="05000000000000000000" pitchFamily="2" charset="2"/>
        <a:buChar char="l"/>
        <a:defRPr kumimoji="0" sz="2800" b="0" i="0" u="none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ct val="75000"/>
        <a:buFontTx/>
        <a:buChar char="–"/>
        <a:defRPr kumimoji="0" sz="2400" b="0" i="0" u="none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anose="05000000000000000000" pitchFamily="2" charset="2"/>
        <a:buChar char="l"/>
        <a:defRPr kumimoji="0" sz="2000" b="0" i="0" u="none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ct val="80000"/>
        <a:buFontTx/>
        <a:buChar char="–"/>
        <a:defRPr kumimoji="0" sz="1800" b="0" i="0" u="none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anose="05000000000000000000" pitchFamily="2" charset="2"/>
        <a:buChar char="l"/>
        <a:defRPr kumimoji="0" sz="1800" b="0" i="0" u="none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5.jpeg" /><Relationship Id="rId3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6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7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1.png" /><Relationship Id="rId3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3211605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/>
          <p:cNvSpPr/>
          <p:nvPr/>
        </p:nvSpPr>
        <p:spPr>
          <a:xfrm>
            <a:off x="127000" y="127000"/>
            <a:ext cx="8890000" cy="660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algn="ctr"/>
            <a:r>
              <a:rPr sz="4400">
                <a:solidFill>
                  <a:srgbClr val="000000"/>
                </a:solidFill>
                <a:ea typeface="楷体"/>
              </a:rPr>
              <a:t>第七节阑尾炎的护理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2" name="标题 30721"/>
          <p:cNvSpPr/>
          <p:nvPr>
            <p:ph type="title"/>
          </p:nvPr>
        </p:nvSpPr>
        <p:spPr>
          <a:xfrm>
            <a:off x="762000" y="762000"/>
            <a:ext cx="7924800" cy="1143000"/>
          </a:xfrm>
          <a:prstGeom prst="roundRect">
            <a:avLst>
              <a:gd name="adj" fmla="val 16667"/>
            </a:avLst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>
                <a:solidFill>
                  <a:srgbClr val="000000"/>
                </a:solidFill>
              </a:rPr>
              <a:t>解剖生理概要</a:t>
            </a:r>
          </a:p>
        </p:txBody>
      </p:sp>
      <p:sp>
        <p:nvSpPr>
          <p:cNvPr id="30723" name="文本占位符 30722"/>
          <p:cNvSpPr/>
          <p:nvPr>
            <p:ph type="body" idx="4294967295"/>
          </p:nvPr>
        </p:nvSpPr>
        <p:spPr>
          <a:xfrm>
            <a:off x="838200" y="2362200"/>
            <a:ext cx="7693025" cy="37242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Tx/>
              <a:buChar char="–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0000"/>
              <a:buFontTx/>
              <a:buChar char="–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anose="05000000000000000000" pitchFamily="2" charset="2"/>
              <a:buChar char="l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/>
        </p:txBody>
      </p:sp>
      <p:pic>
        <p:nvPicPr>
          <p:cNvPr id="30725" name="图片 30724"/>
          <p:cNvPicPr/>
          <p:nvPr/>
        </p:nvPicPr>
        <p:blipFill>
          <a:blip r:embed="rId2"/>
          <a:stretch>
            <a:fillRect/>
          </a:stretch>
        </p:blipFill>
        <p:spPr>
          <a:xfrm>
            <a:off x="838200" y="1981200"/>
            <a:ext cx="4114800" cy="329247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072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 algn="r"/>
            <a:endParaRPr sz="1400"/>
          </a:p>
        </p:txBody>
      </p:sp>
      <p:sp>
        <p:nvSpPr>
          <p:cNvPr id="3072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sz="14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标题 31745"/>
          <p:cNvSpPr/>
          <p:nvPr>
            <p:ph type="title"/>
          </p:nvPr>
        </p:nvSpPr>
        <p:spPr>
          <a:xfrm>
            <a:off x="762000" y="762000"/>
            <a:ext cx="7924800" cy="1143000"/>
          </a:xfrm>
          <a:prstGeom prst="roundRect">
            <a:avLst>
              <a:gd name="adj" fmla="val 16667"/>
            </a:avLst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>
                <a:solidFill>
                  <a:srgbClr val="000000"/>
                </a:solidFill>
              </a:rPr>
              <a:t>解剖生理概要</a:t>
            </a:r>
          </a:p>
        </p:txBody>
      </p:sp>
      <p:sp>
        <p:nvSpPr>
          <p:cNvPr id="31747" name="文本占位符 31746"/>
          <p:cNvSpPr/>
          <p:nvPr>
            <p:ph type="body" idx="4294967295"/>
          </p:nvPr>
        </p:nvSpPr>
        <p:spPr>
          <a:xfrm>
            <a:off x="838200" y="2362200"/>
            <a:ext cx="7693025" cy="37242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Tx/>
              <a:buChar char="–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0000"/>
              <a:buFontTx/>
              <a:buChar char="–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anose="05000000000000000000" pitchFamily="2" charset="2"/>
              <a:buChar char="l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/>
        </p:txBody>
      </p:sp>
      <p:pic>
        <p:nvPicPr>
          <p:cNvPr id="31748" name="图片 31747"/>
          <p:cNvPicPr/>
          <p:nvPr/>
        </p:nvPicPr>
        <p:blipFill>
          <a:blip r:embed="rId2"/>
          <a:stretch>
            <a:fillRect/>
          </a:stretch>
        </p:blipFill>
        <p:spPr>
          <a:xfrm>
            <a:off x="990600" y="2819400"/>
            <a:ext cx="3352800" cy="30480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1749" name="矩形 31748"/>
          <p:cNvSpPr/>
          <p:nvPr/>
        </p:nvSpPr>
        <p:spPr>
          <a:xfrm>
            <a:off x="4876800" y="2438400"/>
            <a:ext cx="3432429" cy="375279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20000"/>
              </a:spcBef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</a:pPr>
            <a:r>
              <a:rPr sz="2400" b="1">
                <a:solidFill>
                  <a:srgbClr val="000000"/>
                </a:solidFill>
              </a:rPr>
              <a:t>阑尾根部在体表得投影位置,通常以脐和右髂前上棘连线得外、中1／3(就就是把这条直线分成3等份,靠外侧得那个交点)交界处作标志,临床上称麦氏(McBurney)点,急性阑尾炎时该处可有压痛。</a:t>
            </a:r>
          </a:p>
          <a:p>
            <a:pPr lvl="0"/>
            <a:endParaRPr sz="2400" b="1">
              <a:solidFill>
                <a:srgbClr val="000000"/>
              </a:solidFill>
            </a:endParaRPr>
          </a:p>
        </p:txBody>
      </p:sp>
      <p:sp>
        <p:nvSpPr>
          <p:cNvPr id="3175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 algn="r"/>
            <a:endParaRPr sz="1400"/>
          </a:p>
        </p:txBody>
      </p:sp>
      <p:sp>
        <p:nvSpPr>
          <p:cNvPr id="3175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sz="14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标题 9217"/>
          <p:cNvSpPr/>
          <p:nvPr>
            <p:ph type="title"/>
          </p:nvPr>
        </p:nvSpPr>
        <p:spPr>
          <a:xfrm>
            <a:off x="762000" y="762000"/>
            <a:ext cx="7924800" cy="1143000"/>
          </a:xfrm>
          <a:prstGeom prst="roundRect">
            <a:avLst>
              <a:gd name="adj" fmla="val 16667"/>
            </a:avLst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>
                <a:solidFill>
                  <a:srgbClr val="000000"/>
                </a:solidFill>
              </a:rPr>
              <a:t>分类</a:t>
            </a:r>
          </a:p>
        </p:txBody>
      </p:sp>
      <p:sp>
        <p:nvSpPr>
          <p:cNvPr id="9219" name="文本占位符 9218"/>
          <p:cNvSpPr/>
          <p:nvPr>
            <p:ph type="body" idx="4294967295"/>
          </p:nvPr>
        </p:nvSpPr>
        <p:spPr>
          <a:xfrm>
            <a:off x="838200" y="2362200"/>
            <a:ext cx="7693025" cy="37242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Tx/>
              <a:buChar char="–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0000"/>
              <a:buFontTx/>
              <a:buChar char="–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anose="05000000000000000000" pitchFamily="2" charset="2"/>
              <a:buChar char="l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>
                <a:solidFill>
                  <a:srgbClr val="000000"/>
                </a:solidFill>
              </a:rPr>
              <a:t>阑尾炎就是指发生在阑尾得炎症反应</a:t>
            </a:r>
          </a:p>
          <a:p>
            <a:pPr lvl="0"/>
            <a:r>
              <a:rPr>
                <a:solidFill>
                  <a:srgbClr val="000000"/>
                </a:solidFill>
              </a:rPr>
              <a:t>分为:</a:t>
            </a:r>
          </a:p>
          <a:p>
            <a:pPr lvl="0"/>
            <a:r>
              <a:rPr>
                <a:solidFill>
                  <a:srgbClr val="000000"/>
                </a:solidFill>
              </a:rPr>
              <a:t>急性阑尾炎:常见得外科急腹症之一,青壮年</a:t>
            </a:r>
          </a:p>
          <a:p>
            <a:pPr lvl="0"/>
            <a:r>
              <a:rPr>
                <a:solidFill>
                  <a:srgbClr val="000000"/>
                </a:solidFill>
              </a:rPr>
              <a:t>                      多见</a:t>
            </a:r>
          </a:p>
          <a:p>
            <a:pPr lvl="0"/>
            <a:r>
              <a:rPr>
                <a:solidFill>
                  <a:srgbClr val="000000"/>
                </a:solidFill>
              </a:rPr>
              <a:t>慢性阑尾炎</a:t>
            </a:r>
          </a:p>
        </p:txBody>
      </p:sp>
      <p:sp>
        <p:nvSpPr>
          <p:cNvPr id="922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 algn="r"/>
            <a:endParaRPr sz="1400"/>
          </a:p>
        </p:txBody>
      </p:sp>
      <p:sp>
        <p:nvSpPr>
          <p:cNvPr id="922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sz="14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8" name="标题 34817"/>
          <p:cNvSpPr/>
          <p:nvPr>
            <p:ph type="title"/>
          </p:nvPr>
        </p:nvSpPr>
        <p:spPr>
          <a:xfrm>
            <a:off x="762000" y="762000"/>
            <a:ext cx="7924800" cy="1143000"/>
          </a:xfrm>
          <a:prstGeom prst="roundRect">
            <a:avLst>
              <a:gd name="adj" fmla="val 16667"/>
            </a:avLst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/>
        </p:txBody>
      </p:sp>
      <p:sp>
        <p:nvSpPr>
          <p:cNvPr id="34819" name="文本占位符 34818"/>
          <p:cNvSpPr/>
          <p:nvPr>
            <p:ph type="body" idx="4294967295"/>
          </p:nvPr>
        </p:nvSpPr>
        <p:spPr>
          <a:xfrm>
            <a:off x="838200" y="2362200"/>
            <a:ext cx="7693025" cy="37242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Tx/>
              <a:buChar char="–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0000"/>
              <a:buFontTx/>
              <a:buChar char="–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anose="05000000000000000000" pitchFamily="2" charset="2"/>
              <a:buChar char="l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/>
        </p:txBody>
      </p:sp>
      <p:pic>
        <p:nvPicPr>
          <p:cNvPr id="34820" name="图片 34819"/>
          <p:cNvPicPr/>
          <p:nvPr/>
        </p:nvPicPr>
        <p:blipFill>
          <a:blip r:embed="rId2"/>
          <a:stretch>
            <a:fillRect/>
          </a:stretch>
        </p:blipFill>
        <p:spPr>
          <a:xfrm>
            <a:off x="2286000" y="2514600"/>
            <a:ext cx="4953000" cy="262255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4821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 algn="r"/>
            <a:endParaRPr sz="1400"/>
          </a:p>
        </p:txBody>
      </p:sp>
      <p:sp>
        <p:nvSpPr>
          <p:cNvPr id="3482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sz="14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标题 11265"/>
          <p:cNvSpPr/>
          <p:nvPr>
            <p:ph type="title"/>
          </p:nvPr>
        </p:nvSpPr>
        <p:spPr>
          <a:xfrm>
            <a:off x="762000" y="762000"/>
            <a:ext cx="7924800" cy="1143000"/>
          </a:xfrm>
          <a:prstGeom prst="roundRect">
            <a:avLst>
              <a:gd name="adj" fmla="val 16667"/>
            </a:avLst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>
                <a:solidFill>
                  <a:srgbClr val="000000"/>
                </a:solidFill>
              </a:rPr>
              <a:t>病因</a:t>
            </a:r>
          </a:p>
        </p:txBody>
      </p:sp>
      <p:sp>
        <p:nvSpPr>
          <p:cNvPr id="11267" name="文本占位符 11266"/>
          <p:cNvSpPr/>
          <p:nvPr>
            <p:ph type="body" idx="4294967295"/>
          </p:nvPr>
        </p:nvSpPr>
        <p:spPr>
          <a:xfrm>
            <a:off x="838200" y="2362200"/>
            <a:ext cx="7693025" cy="4267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Tx/>
              <a:buChar char="–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0000"/>
              <a:buFontTx/>
              <a:buChar char="–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anose="05000000000000000000" pitchFamily="2" charset="2"/>
              <a:buChar char="l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endParaRPr>
              <a:solidFill>
                <a:srgbClr val="000000"/>
              </a:solidFill>
            </a:endParaRPr>
          </a:p>
          <a:p>
            <a:endParaRPr>
              <a:solidFill>
                <a:srgbClr val="000000"/>
              </a:solidFill>
            </a:endParaRPr>
          </a:p>
          <a:p>
            <a:pPr lvl="0"/>
            <a:r>
              <a:rPr>
                <a:solidFill>
                  <a:srgbClr val="000000"/>
                </a:solidFill>
              </a:rPr>
              <a:t>1)阑尾管腔梗阻:就是阑尾炎最主要得发病原因。阑尾管腔细长、开口较小,含有丰富得淋巴组织,食物残渣、粪石、蛔虫、肿瘤等异物进入阑尾肠腔时,更易造成管腔梗阻。梗阻后阑尾黏膜分泌黏液,不能自行排出,管腔内压力不断增高,发生血运循环障碍,加重阑尾炎症。　　　</a:t>
            </a:r>
          </a:p>
        </p:txBody>
      </p:sp>
      <p:sp>
        <p:nvSpPr>
          <p:cNvPr id="11268" name="爆炸形 1 11267"/>
          <p:cNvSpPr/>
          <p:nvPr/>
        </p:nvSpPr>
        <p:spPr>
          <a:xfrm>
            <a:off x="1524000" y="2057400"/>
            <a:ext cx="3657600" cy="1524000"/>
          </a:xfrm>
          <a:prstGeom prst="irregularSeal1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r>
              <a:rPr sz="2800" b="1">
                <a:solidFill>
                  <a:srgbClr val="000000"/>
                </a:solidFill>
              </a:rPr>
              <a:t>阑尾炎最常见原因</a:t>
            </a:r>
          </a:p>
        </p:txBody>
      </p:sp>
      <p:sp>
        <p:nvSpPr>
          <p:cNvPr id="11269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 algn="r"/>
            <a:endParaRPr sz="1400"/>
          </a:p>
        </p:txBody>
      </p:sp>
      <p:sp>
        <p:nvSpPr>
          <p:cNvPr id="11270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sz="14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70" name="标题 32769"/>
          <p:cNvSpPr/>
          <p:nvPr>
            <p:ph type="title"/>
          </p:nvPr>
        </p:nvSpPr>
        <p:spPr>
          <a:xfrm>
            <a:off x="762000" y="762000"/>
            <a:ext cx="7924800" cy="1143000"/>
          </a:xfrm>
          <a:prstGeom prst="roundRect">
            <a:avLst>
              <a:gd name="adj" fmla="val 16667"/>
            </a:avLst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>
                <a:solidFill>
                  <a:srgbClr val="000000"/>
                </a:solidFill>
              </a:rPr>
              <a:t>病因</a:t>
            </a:r>
          </a:p>
        </p:txBody>
      </p:sp>
      <p:sp>
        <p:nvSpPr>
          <p:cNvPr id="32771" name="文本占位符 32770"/>
          <p:cNvSpPr/>
          <p:nvPr>
            <p:ph type="body" idx="4294967295"/>
          </p:nvPr>
        </p:nvSpPr>
        <p:spPr>
          <a:xfrm>
            <a:off x="838200" y="2362200"/>
            <a:ext cx="7693025" cy="37242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Tx/>
              <a:buChar char="–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0000"/>
              <a:buFontTx/>
              <a:buChar char="–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anose="05000000000000000000" pitchFamily="2" charset="2"/>
              <a:buChar char="l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>
                <a:solidFill>
                  <a:srgbClr val="000000"/>
                </a:solidFill>
              </a:rPr>
              <a:t>　2)细菌侵入:阑尾腔内存有大量得大肠杆菌和厌氧菌,阑尾腔发生梗阻后,黏膜受损,细菌借此侵入管壁,加剧感染。</a:t>
            </a:r>
          </a:p>
        </p:txBody>
      </p:sp>
      <p:sp>
        <p:nvSpPr>
          <p:cNvPr id="3277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 algn="r"/>
            <a:endParaRPr sz="1400"/>
          </a:p>
        </p:txBody>
      </p:sp>
      <p:sp>
        <p:nvSpPr>
          <p:cNvPr id="3277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sz="14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4" name="标题 33793"/>
          <p:cNvSpPr/>
          <p:nvPr>
            <p:ph type="title"/>
          </p:nvPr>
        </p:nvSpPr>
        <p:spPr>
          <a:xfrm>
            <a:off x="762000" y="762000"/>
            <a:ext cx="7924800" cy="1143000"/>
          </a:xfrm>
          <a:prstGeom prst="roundRect">
            <a:avLst>
              <a:gd name="adj" fmla="val 16667"/>
            </a:avLst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>
                <a:solidFill>
                  <a:srgbClr val="000000"/>
                </a:solidFill>
              </a:rPr>
              <a:t>病因</a:t>
            </a:r>
          </a:p>
        </p:txBody>
      </p:sp>
      <p:sp>
        <p:nvSpPr>
          <p:cNvPr id="33795" name="文本占位符 33794"/>
          <p:cNvSpPr/>
          <p:nvPr>
            <p:ph type="body" idx="4294967295"/>
          </p:nvPr>
        </p:nvSpPr>
        <p:spPr>
          <a:xfrm>
            <a:off x="838200" y="2362200"/>
            <a:ext cx="7693025" cy="37242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Tx/>
              <a:buChar char="–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0000"/>
              <a:buFontTx/>
              <a:buChar char="–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anose="05000000000000000000" pitchFamily="2" charset="2"/>
              <a:buChar char="l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>
                <a:solidFill>
                  <a:srgbClr val="000000"/>
                </a:solidFill>
              </a:rPr>
              <a:t>3)胃肠道疾病得影响:如急性肠炎,血吸虫病等,可导致胃肠功能紊乱,引起阑尾管壁得肌肉、血管痉挛,血循环发生障碍,引起炎症 </a:t>
            </a:r>
          </a:p>
          <a:p>
            <a:endParaRPr>
              <a:solidFill>
                <a:srgbClr val="000000"/>
              </a:solidFill>
            </a:endParaRPr>
          </a:p>
        </p:txBody>
      </p:sp>
      <p:sp>
        <p:nvSpPr>
          <p:cNvPr id="3379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 algn="r"/>
            <a:endParaRPr sz="1400"/>
          </a:p>
        </p:txBody>
      </p:sp>
      <p:sp>
        <p:nvSpPr>
          <p:cNvPr id="3379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sz="14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6" name="标题 36865"/>
          <p:cNvSpPr/>
          <p:nvPr>
            <p:ph type="title"/>
          </p:nvPr>
        </p:nvSpPr>
        <p:spPr>
          <a:xfrm>
            <a:off x="914400" y="762000"/>
            <a:ext cx="7696200" cy="1143000"/>
          </a:xfrm>
          <a:prstGeom prst="roundRect">
            <a:avLst>
              <a:gd name="adj" fmla="val 16667"/>
            </a:avLst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>
                <a:solidFill>
                  <a:srgbClr val="000000"/>
                </a:solidFill>
              </a:rPr>
              <a:t>病因</a:t>
            </a:r>
          </a:p>
        </p:txBody>
      </p:sp>
      <p:sp>
        <p:nvSpPr>
          <p:cNvPr id="36869" name="矩形 36868"/>
          <p:cNvSpPr/>
          <p:nvPr/>
        </p:nvSpPr>
        <p:spPr>
          <a:xfrm>
            <a:off x="2514600" y="2362200"/>
            <a:ext cx="2133600" cy="533400"/>
          </a:xfrm>
          <a:prstGeom prst="rect">
            <a:avLst/>
          </a:prstGeom>
          <a:solidFill>
            <a:srgbClr val="FF9900"/>
          </a:solidFill>
          <a:ln>
            <a:solidFill>
              <a:srgbClr val="FF6600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r>
              <a:rPr sz="3200">
                <a:solidFill>
                  <a:srgbClr val="000000"/>
                </a:solidFill>
              </a:rPr>
              <a:t>管腔阻塞</a:t>
            </a:r>
          </a:p>
        </p:txBody>
      </p:sp>
      <p:sp>
        <p:nvSpPr>
          <p:cNvPr id="36870" name="矩形 36869"/>
          <p:cNvSpPr/>
          <p:nvPr/>
        </p:nvSpPr>
        <p:spPr>
          <a:xfrm>
            <a:off x="2514600" y="3276600"/>
            <a:ext cx="2209800" cy="533400"/>
          </a:xfrm>
          <a:prstGeom prst="rect">
            <a:avLst/>
          </a:prstGeom>
          <a:solidFill>
            <a:srgbClr val="FF9900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r>
              <a:rPr sz="3200">
                <a:solidFill>
                  <a:srgbClr val="000000"/>
                </a:solidFill>
              </a:rPr>
              <a:t>压力增高</a:t>
            </a:r>
          </a:p>
        </p:txBody>
      </p:sp>
      <p:sp>
        <p:nvSpPr>
          <p:cNvPr id="36871" name="矩形 36870"/>
          <p:cNvSpPr/>
          <p:nvPr/>
        </p:nvSpPr>
        <p:spPr>
          <a:xfrm>
            <a:off x="2590800" y="4343400"/>
            <a:ext cx="2133600" cy="533400"/>
          </a:xfrm>
          <a:prstGeom prst="rect">
            <a:avLst/>
          </a:prstGeom>
          <a:solidFill>
            <a:srgbClr val="FF9900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r>
              <a:rPr sz="3200">
                <a:solidFill>
                  <a:srgbClr val="000000"/>
                </a:solidFill>
              </a:rPr>
              <a:t>血运障碍</a:t>
            </a:r>
          </a:p>
        </p:txBody>
      </p:sp>
      <p:sp>
        <p:nvSpPr>
          <p:cNvPr id="36872" name="矩形 36871"/>
          <p:cNvSpPr/>
          <p:nvPr/>
        </p:nvSpPr>
        <p:spPr>
          <a:xfrm>
            <a:off x="2590800" y="5334000"/>
            <a:ext cx="2209800" cy="533400"/>
          </a:xfrm>
          <a:prstGeom prst="rect">
            <a:avLst/>
          </a:prstGeom>
          <a:solidFill>
            <a:srgbClr val="FF9900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r>
              <a:rPr sz="3200">
                <a:solidFill>
                  <a:srgbClr val="000000"/>
                </a:solidFill>
              </a:rPr>
              <a:t>粘膜损伤</a:t>
            </a:r>
          </a:p>
        </p:txBody>
      </p:sp>
      <p:sp>
        <p:nvSpPr>
          <p:cNvPr id="36873" name="矩形 36872"/>
          <p:cNvSpPr/>
          <p:nvPr/>
        </p:nvSpPr>
        <p:spPr>
          <a:xfrm>
            <a:off x="2286000" y="6324600"/>
            <a:ext cx="2667000" cy="533400"/>
          </a:xfrm>
          <a:prstGeom prst="rect">
            <a:avLst/>
          </a:prstGeom>
          <a:solidFill>
            <a:srgbClr val="FF9900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r>
              <a:rPr sz="3200">
                <a:solidFill>
                  <a:srgbClr val="000000"/>
                </a:solidFill>
              </a:rPr>
              <a:t>细菌侵入肌层</a:t>
            </a:r>
          </a:p>
        </p:txBody>
      </p:sp>
      <p:sp>
        <p:nvSpPr>
          <p:cNvPr id="36874" name="矩形 36873"/>
          <p:cNvSpPr/>
          <p:nvPr/>
        </p:nvSpPr>
        <p:spPr>
          <a:xfrm>
            <a:off x="5715000" y="4343400"/>
            <a:ext cx="1219200" cy="457200"/>
          </a:xfrm>
          <a:prstGeom prst="rect">
            <a:avLst/>
          </a:prstGeom>
          <a:solidFill>
            <a:srgbClr val="FF9900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r>
              <a:rPr sz="3200">
                <a:solidFill>
                  <a:srgbClr val="000000"/>
                </a:solidFill>
              </a:rPr>
              <a:t>坏死</a:t>
            </a:r>
          </a:p>
        </p:txBody>
      </p:sp>
      <p:sp>
        <p:nvSpPr>
          <p:cNvPr id="36875" name="流程图: 过程 36874"/>
          <p:cNvSpPr/>
          <p:nvPr/>
        </p:nvSpPr>
        <p:spPr>
          <a:xfrm>
            <a:off x="5715000" y="5486400"/>
            <a:ext cx="1524000" cy="533400"/>
          </a:xfrm>
          <a:prstGeom prst="flowChartProcess">
            <a:avLst/>
          </a:prstGeom>
          <a:solidFill>
            <a:srgbClr val="FF9900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r>
              <a:rPr sz="3200">
                <a:solidFill>
                  <a:srgbClr val="000000"/>
                </a:solidFill>
              </a:rPr>
              <a:t>正常菌群</a:t>
            </a:r>
          </a:p>
        </p:txBody>
      </p:sp>
      <p:sp>
        <p:nvSpPr>
          <p:cNvPr id="36876" name="下箭头 36875"/>
          <p:cNvSpPr/>
          <p:nvPr/>
        </p:nvSpPr>
        <p:spPr>
          <a:xfrm>
            <a:off x="3429000" y="2895600"/>
            <a:ext cx="457200" cy="381000"/>
          </a:xfrm>
          <a:prstGeom prst="downArrow">
            <a:avLst>
              <a:gd name="adj1" fmla="val 50000"/>
              <a:gd name="adj2" fmla="val 25000"/>
            </a:avLst>
          </a:prstGeom>
          <a:solidFill>
            <a:srgbClr val="FF66FF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/>
        </p:txBody>
      </p:sp>
      <p:sp>
        <p:nvSpPr>
          <p:cNvPr id="36877" name="下箭头 36876"/>
          <p:cNvSpPr/>
          <p:nvPr/>
        </p:nvSpPr>
        <p:spPr>
          <a:xfrm>
            <a:off x="3429000" y="3886200"/>
            <a:ext cx="485775" cy="457200"/>
          </a:xfrm>
          <a:prstGeom prst="downArrow">
            <a:avLst>
              <a:gd name="adj1" fmla="val 50000"/>
              <a:gd name="adj2" fmla="val 25000"/>
            </a:avLst>
          </a:prstGeom>
          <a:solidFill>
            <a:srgbClr val="FF66FF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/>
        </p:txBody>
      </p:sp>
      <p:sp>
        <p:nvSpPr>
          <p:cNvPr id="36878" name="下箭头 36877"/>
          <p:cNvSpPr/>
          <p:nvPr/>
        </p:nvSpPr>
        <p:spPr>
          <a:xfrm>
            <a:off x="3505200" y="4953000"/>
            <a:ext cx="485775" cy="381000"/>
          </a:xfrm>
          <a:prstGeom prst="downArrow">
            <a:avLst>
              <a:gd name="adj1" fmla="val 50000"/>
              <a:gd name="adj2" fmla="val 25000"/>
            </a:avLst>
          </a:prstGeom>
          <a:solidFill>
            <a:srgbClr val="FF66FF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/>
        </p:txBody>
      </p:sp>
      <p:sp>
        <p:nvSpPr>
          <p:cNvPr id="36879" name="下箭头 36878"/>
          <p:cNvSpPr/>
          <p:nvPr/>
        </p:nvSpPr>
        <p:spPr>
          <a:xfrm>
            <a:off x="3581400" y="5943600"/>
            <a:ext cx="485775" cy="381000"/>
          </a:xfrm>
          <a:prstGeom prst="downArrow">
            <a:avLst>
              <a:gd name="adj1" fmla="val 50000"/>
              <a:gd name="adj2" fmla="val 25000"/>
            </a:avLst>
          </a:prstGeom>
          <a:solidFill>
            <a:srgbClr val="FF66FF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/>
        </p:txBody>
      </p:sp>
      <p:sp>
        <p:nvSpPr>
          <p:cNvPr id="36882" name="右箭头 36881"/>
          <p:cNvSpPr/>
          <p:nvPr/>
        </p:nvSpPr>
        <p:spPr>
          <a:xfrm>
            <a:off x="4876800" y="4343400"/>
            <a:ext cx="838200" cy="609600"/>
          </a:xfrm>
          <a:prstGeom prst="rightArrow">
            <a:avLst>
              <a:gd name="adj1" fmla="val 50000"/>
              <a:gd name="adj2" fmla="val 34375"/>
            </a:avLst>
          </a:prstGeom>
          <a:solidFill>
            <a:srgbClr val="FF66FF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/>
        </p:txBody>
      </p:sp>
      <p:sp>
        <p:nvSpPr>
          <p:cNvPr id="36883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 algn="r"/>
            <a:endParaRPr sz="1400"/>
          </a:p>
        </p:txBody>
      </p:sp>
      <p:sp>
        <p:nvSpPr>
          <p:cNvPr id="3688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sz="14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标题 12289"/>
          <p:cNvSpPr/>
          <p:nvPr>
            <p:ph type="title"/>
          </p:nvPr>
        </p:nvSpPr>
        <p:spPr>
          <a:xfrm>
            <a:off x="762000" y="762000"/>
            <a:ext cx="7924800" cy="1143000"/>
          </a:xfrm>
          <a:prstGeom prst="roundRect">
            <a:avLst>
              <a:gd name="adj" fmla="val 16667"/>
            </a:avLst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>
                <a:solidFill>
                  <a:srgbClr val="000000"/>
                </a:solidFill>
              </a:rPr>
              <a:t>病理生理</a:t>
            </a:r>
          </a:p>
        </p:txBody>
      </p:sp>
      <p:sp>
        <p:nvSpPr>
          <p:cNvPr id="12291" name="文本占位符 12290"/>
          <p:cNvSpPr/>
          <p:nvPr>
            <p:ph type="body" idx="4294967295"/>
          </p:nvPr>
        </p:nvSpPr>
        <p:spPr>
          <a:xfrm>
            <a:off x="838200" y="2362200"/>
            <a:ext cx="7693025" cy="4495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Tx/>
              <a:buChar char="–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0000"/>
              <a:buFontTx/>
              <a:buChar char="–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anose="05000000000000000000" pitchFamily="2" charset="2"/>
              <a:buChar char="l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b="1">
                <a:solidFill>
                  <a:srgbClr val="000000"/>
                </a:solidFill>
              </a:rPr>
              <a:t>2)病理分型</a:t>
            </a:r>
          </a:p>
          <a:p>
            <a:pPr lvl="0">
              <a:lnSpc>
                <a:spcPct val="90000"/>
              </a:lnSpc>
            </a:pPr>
            <a:r>
              <a:rPr>
                <a:solidFill>
                  <a:srgbClr val="000000"/>
                </a:solidFill>
              </a:rPr>
              <a:t>　　根据急性阑尾炎发病过程得病理解剖学变化,可分为4种病理类型。</a:t>
            </a:r>
          </a:p>
          <a:p>
            <a:pPr lvl="0">
              <a:lnSpc>
                <a:spcPct val="90000"/>
              </a:lnSpc>
            </a:pPr>
            <a:r>
              <a:rPr>
                <a:solidFill>
                  <a:srgbClr val="000000"/>
                </a:solidFill>
              </a:rPr>
              <a:t>　　1)急性单纯性阑尾炎</a:t>
            </a:r>
          </a:p>
          <a:p>
            <a:pPr lvl="0">
              <a:lnSpc>
                <a:spcPct val="90000"/>
              </a:lnSpc>
            </a:pPr>
            <a:r>
              <a:rPr>
                <a:solidFill>
                  <a:srgbClr val="000000"/>
                </a:solidFill>
              </a:rPr>
              <a:t>　　2)急性化脓性阑尾炎</a:t>
            </a:r>
          </a:p>
          <a:p>
            <a:pPr lvl="0">
              <a:lnSpc>
                <a:spcPct val="90000"/>
              </a:lnSpc>
            </a:pPr>
            <a:r>
              <a:rPr>
                <a:solidFill>
                  <a:srgbClr val="000000"/>
                </a:solidFill>
              </a:rPr>
              <a:t>　　3)坏疽性及穿孔性阑尾炎</a:t>
            </a:r>
          </a:p>
          <a:p>
            <a:pPr lvl="0">
              <a:lnSpc>
                <a:spcPct val="90000"/>
              </a:lnSpc>
            </a:pPr>
            <a:r>
              <a:rPr>
                <a:solidFill>
                  <a:srgbClr val="000000"/>
                </a:solidFill>
              </a:rPr>
              <a:t>　　4)阑尾周围脓肿</a:t>
            </a:r>
          </a:p>
          <a:p>
            <a:pPr lvl="0">
              <a:lnSpc>
                <a:spcPct val="90000"/>
              </a:lnSpc>
            </a:pPr>
            <a:r>
              <a:rPr>
                <a:solidFill>
                  <a:srgbClr val="000000"/>
                </a:solidFill>
              </a:rPr>
              <a:t>　　</a:t>
            </a:r>
          </a:p>
          <a:p>
            <a:pPr lvl="0">
              <a:lnSpc>
                <a:spcPct val="90000"/>
              </a:lnSpc>
            </a:pPr>
            <a:r>
              <a:rPr>
                <a:solidFill>
                  <a:srgbClr val="000000"/>
                </a:solidFill>
              </a:rPr>
              <a:t>　　</a:t>
            </a:r>
          </a:p>
        </p:txBody>
      </p:sp>
      <p:sp>
        <p:nvSpPr>
          <p:cNvPr id="1229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 algn="r"/>
            <a:endParaRPr sz="1400"/>
          </a:p>
        </p:txBody>
      </p:sp>
      <p:sp>
        <p:nvSpPr>
          <p:cNvPr id="1229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sz="14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14" name="标题 38913"/>
          <p:cNvSpPr/>
          <p:nvPr>
            <p:ph type="title"/>
          </p:nvPr>
        </p:nvSpPr>
        <p:spPr>
          <a:xfrm>
            <a:off x="762000" y="762000"/>
            <a:ext cx="7924800" cy="1143000"/>
          </a:xfrm>
          <a:prstGeom prst="roundRect">
            <a:avLst>
              <a:gd name="adj" fmla="val 16667"/>
            </a:avLst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/>
        </p:txBody>
      </p:sp>
      <p:sp>
        <p:nvSpPr>
          <p:cNvPr id="38915" name="文本占位符 38914"/>
          <p:cNvSpPr/>
          <p:nvPr>
            <p:ph type="body" idx="4294967295"/>
          </p:nvPr>
        </p:nvSpPr>
        <p:spPr>
          <a:xfrm>
            <a:off x="838200" y="2362200"/>
            <a:ext cx="7693025" cy="37242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Tx/>
              <a:buChar char="–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0000"/>
              <a:buFontTx/>
              <a:buChar char="–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anose="05000000000000000000" pitchFamily="2" charset="2"/>
              <a:buChar char="l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/>
        </p:txBody>
      </p:sp>
      <p:pic>
        <p:nvPicPr>
          <p:cNvPr id="38916" name="图片 38915"/>
          <p:cNvPicPr/>
          <p:nvPr/>
        </p:nvPicPr>
        <p:blipFill>
          <a:blip r:embed="rId2"/>
          <a:stretch>
            <a:fillRect/>
          </a:stretch>
        </p:blipFill>
        <p:spPr>
          <a:xfrm>
            <a:off x="3810000" y="2362200"/>
            <a:ext cx="2100262" cy="327660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38917" name="图片 38916"/>
          <p:cNvPicPr/>
          <p:nvPr/>
        </p:nvPicPr>
        <p:blipFill>
          <a:blip r:embed="rId3"/>
          <a:stretch>
            <a:fillRect/>
          </a:stretch>
        </p:blipFill>
        <p:spPr>
          <a:xfrm>
            <a:off x="914400" y="2362200"/>
            <a:ext cx="2609850" cy="333375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38918" name="图片 38917"/>
          <p:cNvPicPr/>
          <p:nvPr/>
        </p:nvPicPr>
        <p:blipFill>
          <a:blip r:embed="rId4"/>
          <a:stretch>
            <a:fillRect/>
          </a:stretch>
        </p:blipFill>
        <p:spPr>
          <a:xfrm>
            <a:off x="6172200" y="2362200"/>
            <a:ext cx="1697038" cy="33528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8919" name="矩形 38918"/>
          <p:cNvSpPr/>
          <p:nvPr/>
        </p:nvSpPr>
        <p:spPr>
          <a:xfrm>
            <a:off x="1447800" y="5715000"/>
            <a:ext cx="110490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b="1">
                <a:solidFill>
                  <a:srgbClr val="000000"/>
                </a:solidFill>
              </a:rPr>
              <a:t>正常阑尾</a:t>
            </a:r>
          </a:p>
        </p:txBody>
      </p:sp>
      <p:sp>
        <p:nvSpPr>
          <p:cNvPr id="38920" name="矩形 38919"/>
          <p:cNvSpPr/>
          <p:nvPr/>
        </p:nvSpPr>
        <p:spPr>
          <a:xfrm>
            <a:off x="4191000" y="5638800"/>
            <a:ext cx="1335088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b="1">
                <a:solidFill>
                  <a:srgbClr val="000000"/>
                </a:solidFill>
              </a:rPr>
              <a:t>单纯阑尾炎</a:t>
            </a:r>
          </a:p>
        </p:txBody>
      </p:sp>
      <p:sp>
        <p:nvSpPr>
          <p:cNvPr id="38921" name="矩形 38920"/>
          <p:cNvSpPr/>
          <p:nvPr/>
        </p:nvSpPr>
        <p:spPr>
          <a:xfrm>
            <a:off x="6248400" y="5715000"/>
            <a:ext cx="1565275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b="1">
                <a:solidFill>
                  <a:srgbClr val="000000"/>
                </a:solidFill>
              </a:rPr>
              <a:t>坏阻性阑尾炎</a:t>
            </a:r>
          </a:p>
        </p:txBody>
      </p:sp>
      <p:sp>
        <p:nvSpPr>
          <p:cNvPr id="3892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 algn="r"/>
            <a:endParaRPr sz="1400"/>
          </a:p>
        </p:txBody>
      </p:sp>
      <p:sp>
        <p:nvSpPr>
          <p:cNvPr id="3892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sz="14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90" name="标题 37889"/>
          <p:cNvSpPr/>
          <p:nvPr>
            <p:ph type="title"/>
          </p:nvPr>
        </p:nvSpPr>
        <p:spPr>
          <a:xfrm>
            <a:off x="762000" y="762000"/>
            <a:ext cx="7924800" cy="1143000"/>
          </a:xfrm>
          <a:prstGeom prst="roundRect">
            <a:avLst>
              <a:gd name="adj" fmla="val 16667"/>
            </a:avLst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>
                <a:solidFill>
                  <a:srgbClr val="000000"/>
                </a:solidFill>
              </a:rPr>
              <a:t>转归</a:t>
            </a:r>
          </a:p>
        </p:txBody>
      </p:sp>
      <p:sp>
        <p:nvSpPr>
          <p:cNvPr id="37891" name="文本占位符 37890"/>
          <p:cNvSpPr/>
          <p:nvPr>
            <p:ph type="body" idx="4294967295"/>
          </p:nvPr>
        </p:nvSpPr>
        <p:spPr>
          <a:xfrm>
            <a:off x="838200" y="2362200"/>
            <a:ext cx="7693025" cy="37242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Tx/>
              <a:buChar char="–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0000"/>
              <a:buFontTx/>
              <a:buChar char="–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anose="05000000000000000000" pitchFamily="2" charset="2"/>
              <a:buChar char="l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>
                <a:solidFill>
                  <a:srgbClr val="000000"/>
                </a:solidFill>
              </a:rPr>
              <a:t>急性阑尾炎得转归,取决于机体得抵抗力和治疗就是否及时,可有以下3种转归:</a:t>
            </a:r>
          </a:p>
          <a:p>
            <a:pPr lvl="0"/>
            <a:r>
              <a:rPr>
                <a:solidFill>
                  <a:srgbClr val="000000"/>
                </a:solidFill>
              </a:rPr>
              <a:t>      1)炎症消退。</a:t>
            </a:r>
          </a:p>
          <a:p>
            <a:pPr lvl="0"/>
            <a:r>
              <a:rPr>
                <a:solidFill>
                  <a:srgbClr val="000000"/>
                </a:solidFill>
              </a:rPr>
              <a:t>　　2)炎症局限化</a:t>
            </a:r>
          </a:p>
          <a:p>
            <a:pPr lvl="0"/>
            <a:r>
              <a:rPr>
                <a:solidFill>
                  <a:srgbClr val="000000"/>
                </a:solidFill>
              </a:rPr>
              <a:t>　　3)炎症扩散</a:t>
            </a:r>
          </a:p>
        </p:txBody>
      </p:sp>
      <p:sp>
        <p:nvSpPr>
          <p:cNvPr id="3789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 algn="r"/>
            <a:endParaRPr sz="1400"/>
          </a:p>
        </p:txBody>
      </p:sp>
      <p:sp>
        <p:nvSpPr>
          <p:cNvPr id="3789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sz="14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标题 1"/>
          <p:cNvSpPr>
            <a:spLocks noGrp="1"/>
          </p:cNvSpPr>
          <p:nvPr>
            <p:ph type="title" idx="4294967295"/>
          </p:nvPr>
        </p:nvSpPr>
        <p:spPr>
          <a:xfrm>
            <a:off x="207963" y="1433513"/>
            <a:ext cx="8229600" cy="785813"/>
          </a:xfrm>
        </p:spPr>
        <p:txBody>
          <a:bodyPr wrap="square" anchor="ctr"/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3200" b="0" i="0" u="none" strike="noStrike" kern="1200" cap="none" spc="0" normalizeH="0" baseline="0" noProof="1">
                <a:solidFill>
                  <a:srgbClr val="00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大家学习辛苦了，还是要坚持</a:t>
            </a:r>
          </a:p>
        </p:txBody>
      </p:sp>
      <p:sp>
        <p:nvSpPr>
          <p:cNvPr id="2051" name="文本框 1"/>
          <p:cNvSpPr/>
          <p:nvPr/>
        </p:nvSpPr>
        <p:spPr>
          <a:xfrm>
            <a:off x="4811713" y="3633788"/>
            <a:ext cx="2622550" cy="368300"/>
          </a:xfrm>
          <a:prstGeom prst="rect">
            <a:avLst/>
          </a:prstGeom>
          <a:noFill/>
          <a:ln w="9525">
            <a:noFill/>
          </a:ln>
        </p:spPr>
        <p:txBody>
          <a:bodyPr wrap="square" anchor="t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fontAlgn="base"/>
            <a:r>
              <a:rPr lang="zh-CN" altLang="en-US" strike="noStrike" noProof="1">
                <a:solidFill>
                  <a:srgbClr val="00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继续保持安静</a:t>
            </a:r>
            <a:endParaRPr lang="zh-CN" altLang="en-US" strike="noStrike" noProof="1">
              <a:solidFill>
                <a:srgbClr val="000000"/>
              </a:solidFill>
              <a:effectLst>
                <a:outerShdw blurRad="38100" dist="38100" dir="2700000">
                  <a:srgbClr val="C0C0C0"/>
                </a:outerShdw>
              </a:effectLst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>
    <p:fade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标题 13313"/>
          <p:cNvSpPr/>
          <p:nvPr>
            <p:ph type="title"/>
          </p:nvPr>
        </p:nvSpPr>
        <p:spPr>
          <a:xfrm>
            <a:off x="762000" y="685800"/>
            <a:ext cx="7924800" cy="1219200"/>
          </a:xfrm>
          <a:prstGeom prst="roundRect">
            <a:avLst>
              <a:gd name="adj" fmla="val 16667"/>
            </a:avLst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>
                <a:solidFill>
                  <a:srgbClr val="000000"/>
                </a:solidFill>
              </a:rPr>
              <a:t>临床表现-急性阑尾炎</a:t>
            </a:r>
          </a:p>
        </p:txBody>
      </p:sp>
      <p:sp>
        <p:nvSpPr>
          <p:cNvPr id="13315" name="文本占位符 13314"/>
          <p:cNvSpPr/>
          <p:nvPr>
            <p:ph type="body" idx="4294967295"/>
          </p:nvPr>
        </p:nvSpPr>
        <p:spPr>
          <a:xfrm>
            <a:off x="838200" y="2362200"/>
            <a:ext cx="7693025" cy="37242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Tx/>
              <a:buChar char="–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0000"/>
              <a:buFontTx/>
              <a:buChar char="–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anose="05000000000000000000" pitchFamily="2" charset="2"/>
              <a:buChar char="l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sz="2400">
                <a:solidFill>
                  <a:srgbClr val="000000"/>
                </a:solidFill>
              </a:rPr>
              <a:t>症状</a:t>
            </a:r>
          </a:p>
          <a:p>
            <a:pPr lvl="0"/>
            <a:r>
              <a:rPr sz="2400">
                <a:solidFill>
                  <a:srgbClr val="000000"/>
                </a:solidFill>
              </a:rPr>
              <a:t>1、</a:t>
            </a:r>
            <a:r>
              <a:rPr sz="2400" b="1">
                <a:solidFill>
                  <a:srgbClr val="000000"/>
                </a:solidFill>
              </a:rPr>
              <a:t>转移性右下腹痛</a:t>
            </a:r>
          </a:p>
          <a:p>
            <a:pPr lvl="0"/>
            <a:r>
              <a:rPr sz="2400">
                <a:solidFill>
                  <a:srgbClr val="000000"/>
                </a:solidFill>
              </a:rPr>
              <a:t>2、胃肠道反应</a:t>
            </a:r>
          </a:p>
          <a:p>
            <a:pPr lvl="0"/>
            <a:r>
              <a:rPr sz="2400">
                <a:solidFill>
                  <a:srgbClr val="000000"/>
                </a:solidFill>
              </a:rPr>
              <a:t>3、全身表现</a:t>
            </a:r>
          </a:p>
          <a:p>
            <a:pPr lvl="0"/>
            <a:r>
              <a:rPr sz="2400">
                <a:solidFill>
                  <a:srgbClr val="000000"/>
                </a:solidFill>
              </a:rPr>
              <a:t>体征</a:t>
            </a:r>
          </a:p>
          <a:p>
            <a:pPr lvl="0"/>
            <a:r>
              <a:rPr sz="2400">
                <a:solidFill>
                  <a:srgbClr val="000000"/>
                </a:solidFill>
              </a:rPr>
              <a:t>1、右下腹压痛</a:t>
            </a:r>
          </a:p>
          <a:p>
            <a:pPr lvl="0"/>
            <a:r>
              <a:rPr sz="2400">
                <a:solidFill>
                  <a:srgbClr val="000000"/>
                </a:solidFill>
              </a:rPr>
              <a:t>2、腹膜刺激征</a:t>
            </a:r>
          </a:p>
          <a:p>
            <a:pPr lvl="0"/>
            <a:r>
              <a:rPr sz="2400">
                <a:solidFill>
                  <a:srgbClr val="000000"/>
                </a:solidFill>
              </a:rPr>
              <a:t>3、右下腹包块</a:t>
            </a:r>
          </a:p>
        </p:txBody>
      </p:sp>
      <p:sp>
        <p:nvSpPr>
          <p:cNvPr id="13316" name="五角星 13315"/>
          <p:cNvSpPr/>
          <p:nvPr/>
        </p:nvSpPr>
        <p:spPr>
          <a:xfrm>
            <a:off x="3733800" y="2514600"/>
            <a:ext cx="2590800" cy="1371600"/>
          </a:xfrm>
          <a:prstGeom prst="star5">
            <a:avLst>
              <a:gd name="adj" fmla="val 19098"/>
              <a:gd name="hf" fmla="val 105146"/>
              <a:gd name="vf" fmla="val 110557"/>
            </a:avLst>
          </a:prstGeom>
          <a:solidFill>
            <a:srgbClr val="FF9900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r>
              <a:rPr sz="2000" b="1">
                <a:solidFill>
                  <a:srgbClr val="000000"/>
                </a:solidFill>
              </a:rPr>
              <a:t>典型表现</a:t>
            </a:r>
          </a:p>
        </p:txBody>
      </p:sp>
      <p:sp>
        <p:nvSpPr>
          <p:cNvPr id="13317" name="十字星 13316"/>
          <p:cNvSpPr/>
          <p:nvPr/>
        </p:nvSpPr>
        <p:spPr>
          <a:xfrm>
            <a:off x="3124200" y="3886200"/>
            <a:ext cx="2667000" cy="1752600"/>
          </a:xfrm>
          <a:prstGeom prst="star4">
            <a:avLst>
              <a:gd name="adj" fmla="val 12500"/>
            </a:avLst>
          </a:prstGeom>
          <a:solidFill>
            <a:srgbClr val="FF9900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r>
              <a:rPr sz="2000" b="1">
                <a:solidFill>
                  <a:srgbClr val="000000"/>
                </a:solidFill>
              </a:rPr>
              <a:t>麦氏点</a:t>
            </a:r>
          </a:p>
        </p:txBody>
      </p:sp>
      <p:sp>
        <p:nvSpPr>
          <p:cNvPr id="1331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 algn="r"/>
            <a:endParaRPr sz="1400"/>
          </a:p>
        </p:txBody>
      </p:sp>
      <p:sp>
        <p:nvSpPr>
          <p:cNvPr id="1331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sz="14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38" name="标题 39937"/>
          <p:cNvSpPr/>
          <p:nvPr>
            <p:ph type="title"/>
          </p:nvPr>
        </p:nvSpPr>
        <p:spPr>
          <a:xfrm>
            <a:off x="762000" y="762000"/>
            <a:ext cx="7924800" cy="1143000"/>
          </a:xfrm>
          <a:prstGeom prst="roundRect">
            <a:avLst>
              <a:gd name="adj" fmla="val 16667"/>
            </a:avLst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/>
        </p:txBody>
      </p:sp>
      <p:pic>
        <p:nvPicPr>
          <p:cNvPr id="39940" name="文本占位符 39939"/>
          <p:cNvPicPr/>
          <p:nvPr>
            <p:ph type="body" idx="4294967295"/>
          </p:nvPr>
        </p:nvPicPr>
        <p:blipFill>
          <a:blip r:embed="rId2"/>
          <a:stretch>
            <a:fillRect/>
          </a:stretch>
        </p:blipFill>
        <p:spPr>
          <a:xfrm>
            <a:off x="3048000" y="1371600"/>
            <a:ext cx="4648200" cy="47244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9941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 algn="r"/>
            <a:endParaRPr sz="1400"/>
          </a:p>
        </p:txBody>
      </p:sp>
      <p:sp>
        <p:nvSpPr>
          <p:cNvPr id="3994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sz="14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标题 14337"/>
          <p:cNvSpPr/>
          <p:nvPr>
            <p:ph type="title"/>
          </p:nvPr>
        </p:nvSpPr>
        <p:spPr>
          <a:xfrm>
            <a:off x="762000" y="762000"/>
            <a:ext cx="7924800" cy="1143000"/>
          </a:xfrm>
          <a:prstGeom prst="roundRect">
            <a:avLst>
              <a:gd name="adj" fmla="val 16667"/>
            </a:avLst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>
                <a:solidFill>
                  <a:srgbClr val="000000"/>
                </a:solidFill>
              </a:rPr>
              <a:t>临床表现-急性阑尾炎</a:t>
            </a:r>
          </a:p>
        </p:txBody>
      </p:sp>
      <p:sp>
        <p:nvSpPr>
          <p:cNvPr id="14339" name="文本占位符 14338"/>
          <p:cNvSpPr/>
          <p:nvPr>
            <p:ph type="body" idx="4294967295"/>
          </p:nvPr>
        </p:nvSpPr>
        <p:spPr>
          <a:xfrm>
            <a:off x="838200" y="2362200"/>
            <a:ext cx="7693025" cy="37242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Tx/>
              <a:buChar char="–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0000"/>
              <a:buFontTx/>
              <a:buChar char="–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anose="05000000000000000000" pitchFamily="2" charset="2"/>
              <a:buChar char="l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>
                <a:solidFill>
                  <a:srgbClr val="000000"/>
                </a:solidFill>
              </a:rPr>
              <a:t>其她体征</a:t>
            </a:r>
          </a:p>
          <a:p>
            <a:pPr lvl="0"/>
            <a:r>
              <a:rPr>
                <a:solidFill>
                  <a:srgbClr val="000000"/>
                </a:solidFill>
              </a:rPr>
              <a:t>1、结肠充气试验</a:t>
            </a:r>
          </a:p>
          <a:p>
            <a:pPr lvl="0"/>
            <a:r>
              <a:rPr>
                <a:solidFill>
                  <a:srgbClr val="000000"/>
                </a:solidFill>
              </a:rPr>
              <a:t>2、腰大肌试验</a:t>
            </a:r>
          </a:p>
          <a:p>
            <a:pPr lvl="0"/>
            <a:r>
              <a:rPr>
                <a:solidFill>
                  <a:srgbClr val="000000"/>
                </a:solidFill>
              </a:rPr>
              <a:t>3、闭孔内肌试验</a:t>
            </a:r>
          </a:p>
          <a:p>
            <a:pPr lvl="0"/>
            <a:r>
              <a:rPr>
                <a:solidFill>
                  <a:srgbClr val="000000"/>
                </a:solidFill>
              </a:rPr>
              <a:t>4、直肠指诊</a:t>
            </a:r>
          </a:p>
        </p:txBody>
      </p:sp>
      <p:sp>
        <p:nvSpPr>
          <p:cNvPr id="1434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 algn="r"/>
            <a:endParaRPr sz="1400"/>
          </a:p>
        </p:txBody>
      </p:sp>
      <p:sp>
        <p:nvSpPr>
          <p:cNvPr id="1434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sz="14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https://d.book118.com/238132116057006023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Capsules">
  <a:themeElements>
    <a:clrScheme name="">
      <a:dk1>
        <a:srgbClr val="FFFFFF"/>
      </a:dk1>
      <a:lt1>
        <a:srgbClr val="003366"/>
      </a:lt1>
      <a:dk2>
        <a:srgbClr val="666699"/>
      </a:dk2>
      <a:lt2>
        <a:srgbClr val="006666"/>
      </a:lt2>
      <a:accent1>
        <a:srgbClr val="33CCCC"/>
      </a:accent1>
      <a:accent2>
        <a:srgbClr val="99CC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3366"/>
      </a:hlink>
      <a:folHlink>
        <a:srgbClr val="CC99FF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3366"/>
        </a:lt1>
        <a:dk2>
          <a:srgbClr val="666699"/>
        </a:dk2>
        <a:lt2>
          <a:srgbClr val="006666"/>
        </a:lt2>
        <a:accent1>
          <a:srgbClr val="33CCCC"/>
        </a:accent1>
        <a:accent2>
          <a:srgbClr val="99CC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808000"/>
        </a:dk2>
        <a:lt2>
          <a:srgbClr val="000000"/>
        </a:lt2>
        <a:accent1>
          <a:srgbClr val="FFCC99"/>
        </a:accent1>
        <a:accent2>
          <a:srgbClr val="99CC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6699FF"/>
        </a:dk1>
        <a:lt1>
          <a:srgbClr val="FFFFFF"/>
        </a:lt1>
        <a:dk2>
          <a:srgbClr val="006699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00"/>
        </a:hlink>
        <a:folHlink>
          <a:srgbClr val="FFFF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006600"/>
        </a:dk2>
        <a:lt2>
          <a:srgbClr val="9900CC"/>
        </a:lt2>
        <a:accent1>
          <a:srgbClr val="33CC33"/>
        </a:accent1>
        <a:accent2>
          <a:srgbClr val="FFCC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FFFFF"/>
        </a:lt1>
        <a:dk2>
          <a:srgbClr val="000066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C68D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FFFFFF"/>
        </a:lt1>
        <a:dk2>
          <a:srgbClr val="808000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660033"/>
        </a:dk1>
        <a:lt1>
          <a:srgbClr val="FFFFFF"/>
        </a:lt1>
        <a:dk2>
          <a:srgbClr val="FFFFCC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00"/>
        </a:hlink>
        <a:folHlink>
          <a:srgbClr val="FF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FF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6600"/>
        </a:hlink>
        <a:folHlink>
          <a:srgbClr val="FF7C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宋体</vt:lpstr>
      <vt:lpstr>楷体</vt:lpstr>
      <vt:lpstr>Wingdings</vt:lpstr>
      <vt:lpstr>Times New Roman</vt:lpstr>
      <vt:lpstr>黑体</vt:lpstr>
      <vt:lpstr>Office Theme</vt:lpstr>
      <vt:lpstr>PowerPoint Presentation</vt:lpstr>
      <vt:lpstr>解剖生理概要</vt:lpstr>
      <vt:lpstr>解剖生理概要</vt:lpstr>
      <vt:lpstr>分类</vt:lpstr>
      <vt:lpstr>PowerPoint Presentation</vt:lpstr>
      <vt:lpstr>病因</vt:lpstr>
      <vt:lpstr>病因</vt:lpstr>
      <vt:lpstr>病因</vt:lpstr>
      <vt:lpstr>病因</vt:lpstr>
      <vt:lpstr>病理生理</vt:lpstr>
      <vt:lpstr>PowerPoint Presentation</vt:lpstr>
      <vt:lpstr>转归</vt:lpstr>
      <vt:lpstr>大家学习辛苦了，还是要坚持</vt:lpstr>
      <vt:lpstr>临床表现-急性阑尾炎</vt:lpstr>
      <vt:lpstr>PowerPoint Presentation</vt:lpstr>
      <vt:lpstr>临床表现-急性阑尾炎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2024-08-30T00:12:19.138</cp:lastPrinted>
  <dcterms:created xsi:type="dcterms:W3CDTF">2024-08-29T16:12:19Z</dcterms:created>
  <dcterms:modified xsi:type="dcterms:W3CDTF">2024-08-29T16:12:20Z</dcterms:modified>
</cp:coreProperties>
</file>