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6AB8FC-A063-45C5-AD42-2E44416EE8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28B1D7-040F-49F9-8D5F-1F8659B6E8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942F98-786E-40A2-B0A9-70062161C1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E95979-122D-4AFD-B77D-F416E2038A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687EE9-035A-4E60-BC93-CB49EB8AF5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7B4C5A-F877-45B2-87FA-92BC2E07EC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FBEA22-DE9C-4FB3-A7B7-DF3046B1BB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C9421E-EC9A-43B1-BFAE-D367FB7A74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937730-AFB8-48A4-9BB9-539398E00F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F7DB34-B691-47A4-BAD2-7136AFB955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A0B6BF-D914-445C-98B2-79C6521311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emf"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14006201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劳动法与雇佣法规岗前培训\n## 1.劳动法与雇佣法规基本概念及重要性\n### 1.1劳动法与雇佣法规的定义与范围\n### 1.2劳动法与雇佣法规在职场中的重要性\n### 1.3劳动法与雇佣法规的历史发展及趋势\n## 2.劳动合同制度\n### 2.1劳动合同的种类与形式\n### 2.2劳动合同的订立与变更\n### 2.3劳动合同的解除与终止\n## 3.工资与福利制度\n### 3.1工资制度的种类与支付方式\n### 3.2福利待遇的种类与范围\n### 3.3工资与福利的支付与保障\n## 4.工时与休假制度\n### 4.1工时的种类与安排\n### 4.2休假制度的种类与安排\n### 4.3工时与休假制度的执行与监管\n## 5.劳动保护与安全制度\n### 5.1劳动保护措施的种类与实施\n### 5.2劳动安全制度的种类与执行\n### 5.3劳动保护与安全的监管与责任\n## 6.劳动争议处理与维权途径\n### 6.1劳动争议的种类与解决方式\n### 6.2劳动争议的处理程序与机构\n### 6.3劳动者维权的途径与策略\n## 7.特殊群体劳动保护\n### 7.1未成年工与童工的保护\n### 7.2女性劳动者的保护\n### 7.3残疾人劳动者的保护\n## 8.劳动法与雇佣法规的未来展望\n### 8.1劳动法与雇佣法规的改革趋势\n### 8.2劳动法与雇佣法规的国际合作\n### 8.3劳动法与雇佣法规在企业中的应用与实践\n&quot;,&quot;templateId&quot;:&quot;o5uw7qdih7bi3drcb1jn4cqo9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p>
            <a:pPr>
              <a:buNone/>
            </a:pPr>
            <a:r>
              <a:rPr lang="zh-CN" sz="6600"/>
              <a:t>劳动法与雇佣法规岗前培训</a:t>
            </a:r>
            <a:endParaRPr/>
          </a:p>
        </p:txBody>
      </p:sp>
      <p:sp>
        <p:nvSpPr>
          <p:cNvPr id="3" name="文本占位符 3"/>
          <p:cNvSpPr>
            <a:spLocks noGrp="1"/>
          </p:cNvSpPr>
          <p:nvPr>
            <p:ph type="body" sz="quarter" idx="10"/>
          </p:nvPr>
        </p:nvSpPr>
        <p:spPr>
          <a:xfrm>
            <a:off x="392698" y="4448586"/>
            <a:ext cx="9226550" cy="647700"/>
          </a:xfrm>
        </p:spPr>
        <p:txBody>
          <a:bodyPr/>
          <a:lstStyle/>
          <a:p>
            <a:r>
              <a:rPr lang="en-US"/>
              <a:t>可编辑 DOCS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 </a:t>
            </a:r>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可编辑</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4" name="" descr="{&quot;isTemplate&quot;:true,&quot;type&quot;:2}"/>
        <p:cNvGrpSpPr/>
        <p:nvPr/>
      </p:nvGrpSpPr>
      <p:grpSpPr>
        <a:xfrm>
          <a:off x="0" y="0"/>
          <a:ext cx="0" cy="0"/>
        </a:xfrm>
      </p:grpSpPr>
      <p:sp>
        <p:nvSpPr>
          <p:cNvPr id="125"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劳动法与雇佣法规基本概念及重要性</a:t>
            </a:r>
            <a:endParaRPr/>
          </a:p>
        </p:txBody>
      </p:sp>
      <p:sp>
        <p:nvSpPr>
          <p:cNvPr id="126"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7" name="" descr="{&quot;isTemplate&quot;:true,&quot;type&quot;:3}"/>
        <p:cNvGrpSpPr/>
        <p:nvPr/>
      </p:nvGrpSpPr>
      <p:grpSpPr>
        <a:xfrm>
          <a:off x="0" y="0"/>
          <a:ext cx="0" cy="0"/>
        </a:xfrm>
      </p:grpSpPr>
      <p:sp>
        <p:nvSpPr>
          <p:cNvPr id="268"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269"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劳动法与雇佣法规的定义与范围</a:t>
            </a:r>
            <a:endParaRPr lang="en-US" sz="3600" b="1">
              <a:latin typeface="微软雅黑"/>
              <a:ea typeface="微软雅黑"/>
            </a:endParaRPr>
          </a:p>
        </p:txBody>
      </p:sp>
      <p:sp>
        <p:nvSpPr>
          <p:cNvPr id="270"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劳动法</a:t>
            </a:r>
            <a:r>
              <a:rPr lang="zh-CN" sz="1400" spc="300">
                <a:solidFill>
                  <a:schemeClr val="tx1">
                    <a:lumMod val="50000"/>
                    <a:lumOff val="50000"/>
                    <a:alpha val="100000"/>
                  </a:schemeClr>
                </a:solidFill>
                <a:latin typeface="微软雅黑"/>
                <a:ea typeface="微软雅黑"/>
              </a:rPr>
              <a:t>：调整劳动关系以及与劳动关系密切联系的其他社会关系的法律规范总称</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劳动合同法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工资支付法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工时休假法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劳动保护法</a:t>
            </a:r>
            <a:endParaRPr/>
          </a:p>
          <a:p>
            <a:pPr marL="0" lvl="0"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雇佣法规</a:t>
            </a:r>
            <a:r>
              <a:rPr lang="zh-CN" sz="1400" spc="300">
                <a:solidFill>
                  <a:schemeClr val="tx1">
                    <a:lumMod val="50000"/>
                    <a:lumOff val="50000"/>
                    <a:alpha val="100000"/>
                  </a:schemeClr>
                </a:solidFill>
                <a:latin typeface="微软雅黑"/>
                <a:ea typeface="微软雅黑"/>
              </a:rPr>
              <a:t>：规定雇主与雇员权利义务的法律规范</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劳动合同法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工资支付法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工时休假法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劳动保护法</a:t>
            </a:r>
            <a:endParaRPr/>
          </a:p>
          <a:p>
            <a:pPr marL="0" lvl="0"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适用范围</a:t>
            </a:r>
            <a:r>
              <a:rPr lang="zh-CN" sz="1400" spc="300">
                <a:solidFill>
                  <a:schemeClr val="tx1">
                    <a:lumMod val="50000"/>
                    <a:lumOff val="50000"/>
                    <a:alpha val="100000"/>
                  </a:schemeClr>
                </a:solidFill>
                <a:latin typeface="微软雅黑"/>
                <a:ea typeface="微软雅黑"/>
              </a:rPr>
              <a:t>：各类企业、事业组织、个体工商户与劳动者之间的劳动关系</a:t>
            </a:r>
            <a:endParaRPr/>
          </a:p>
        </p:txBody>
      </p:sp>
      <p:cxnSp>
        <p:nvCxnSpPr>
          <p:cNvPr id="271"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72"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29" name="" descr="{&quot;isTemplate&quot;:true,&quot;type&quot;:3}"/>
        <p:cNvGrpSpPr/>
        <p:nvPr/>
      </p:nvGrpSpPr>
      <p:grpSpPr>
        <a:xfrm>
          <a:off x="0" y="0"/>
          <a:ext cx="0" cy="0"/>
        </a:xfrm>
      </p:grpSpPr>
      <p:grpSp>
        <p:nvGrpSpPr>
          <p:cNvPr id="330" name=""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331" name=""/>
            <p:cNvGrpSpPr/>
            <p:nvPr/>
          </p:nvGrpSpPr>
          <p:grpSpPr>
            <a:xfrm>
              <a:off x="996217" y="2144759"/>
              <a:ext cx="2880000" cy="4458640"/>
              <a:chOff x="996217" y="2144759"/>
              <a:chExt cx="2880000" cy="4458640"/>
            </a:xfrm>
          </p:grpSpPr>
          <p:sp>
            <p:nvSpPr>
              <p:cNvPr id="332"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保障劳动者权益：确保劳动者享有合法权益，维护劳动者尊严</a:t>
                </a:r>
                <a:endParaRPr kumimoji="1" lang="en-US" altLang="zh-CN" sz="2200" b="1">
                  <a:solidFill>
                    <a:schemeClr val="bg1"/>
                  </a:solidFill>
                  <a:latin typeface="+mj-ea"/>
                  <a:ea typeface="+mj-ea"/>
                </a:endParaRPr>
              </a:p>
            </p:txBody>
          </p:sp>
          <p:sp>
            <p:nvSpPr>
              <p:cNvPr id="333"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劳动合同保障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工资福利保障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工时休假保障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劳动保护保障</a:t>
                </a:r>
                <a:endParaRPr/>
              </a:p>
            </p:txBody>
          </p:sp>
          <p:sp>
            <p:nvSpPr>
              <p:cNvPr id="334"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335" name=""/>
            <p:cNvGrpSpPr/>
            <p:nvPr/>
          </p:nvGrpSpPr>
          <p:grpSpPr>
            <a:xfrm>
              <a:off x="4656000" y="2144759"/>
              <a:ext cx="2880000" cy="4458640"/>
              <a:chOff x="4656000" y="2144759"/>
              <a:chExt cx="2880000" cy="4458640"/>
            </a:xfrm>
          </p:grpSpPr>
          <p:sp>
            <p:nvSpPr>
              <p:cNvPr id="336"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规范劳动关系：明确双方权利义务，促进劳动关系和谐稳定</a:t>
                </a:r>
                <a:endParaRPr kumimoji="1" lang="en-US" altLang="zh-CN" sz="2200" b="1">
                  <a:solidFill>
                    <a:schemeClr val="bg1"/>
                  </a:solidFill>
                  <a:latin typeface="+mj-ea"/>
                  <a:ea typeface="+mj-ea"/>
                </a:endParaRPr>
              </a:p>
            </p:txBody>
          </p:sp>
          <p:sp>
            <p:nvSpPr>
              <p:cNvPr id="337"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劳动合同规范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工资支付规范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工时休假规范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劳动保护规范</a:t>
                </a:r>
                <a:endParaRPr/>
              </a:p>
            </p:txBody>
          </p:sp>
          <p:sp>
            <p:nvSpPr>
              <p:cNvPr id="338"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339" name=""/>
            <p:cNvGrpSpPr/>
            <p:nvPr/>
          </p:nvGrpSpPr>
          <p:grpSpPr>
            <a:xfrm>
              <a:off x="8315783" y="2144759"/>
              <a:ext cx="2880000" cy="4458640"/>
              <a:chOff x="8315783" y="2144759"/>
              <a:chExt cx="2880000" cy="4458640"/>
            </a:xfrm>
          </p:grpSpPr>
          <p:sp>
            <p:nvSpPr>
              <p:cNvPr id="340"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促进企业发展：提高劳动者积极性，降低劳动纠纷，提高企业竞争力</a:t>
                </a:r>
                <a:endParaRPr kumimoji="1" lang="en-US" altLang="zh-CN" sz="2200" b="1">
                  <a:solidFill>
                    <a:schemeClr val="bg1"/>
                  </a:solidFill>
                  <a:latin typeface="+mj-ea"/>
                  <a:ea typeface="+mj-ea"/>
                </a:endParaRPr>
              </a:p>
            </p:txBody>
          </p:sp>
          <p:sp>
            <p:nvSpPr>
              <p:cNvPr id="341"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劳动者满意度提升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劳动纠纷减少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企业形象提升</a:t>
                </a:r>
                <a:endParaRPr/>
              </a:p>
            </p:txBody>
          </p:sp>
          <p:sp>
            <p:nvSpPr>
              <p:cNvPr id="342"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343"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劳动法与雇佣法规在职场中的重要性</a:t>
            </a:r>
            <a:endParaRPr lang="en-US" sz="36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44" name="" descr="{&quot;isTemplate&quot;:true,&quot;type&quot;:3}"/>
        <p:cNvGrpSpPr/>
        <p:nvPr/>
      </p:nvGrpSpPr>
      <p:grpSpPr>
        <a:xfrm>
          <a:off x="0" y="0"/>
          <a:ext cx="0" cy="0"/>
        </a:xfrm>
      </p:grpSpPr>
      <p:grpSp>
        <p:nvGrpSpPr>
          <p:cNvPr id="345"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346" name=""/>
            <p:cNvGrpSpPr/>
            <p:nvPr/>
          </p:nvGrpSpPr>
          <p:grpSpPr>
            <a:xfrm>
              <a:off x="685800" y="3146904"/>
              <a:ext cx="5760000" cy="3225487"/>
              <a:chOff x="685800" y="3146904"/>
              <a:chExt cx="5760000" cy="3225487"/>
            </a:xfrm>
          </p:grpSpPr>
          <p:sp>
            <p:nvSpPr>
              <p:cNvPr id="347"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历史发展：从资本主义初期的《工厂法》到现代劳动法体系</a:t>
                </a:r>
                <a:endParaRPr kumimoji="1" lang="en-US" altLang="zh-CN" sz="1800" b="1">
                  <a:solidFill>
                    <a:schemeClr val="bg1"/>
                  </a:solidFill>
                  <a:latin typeface="+mj-ea"/>
                  <a:ea typeface="+mj-ea"/>
                </a:endParaRPr>
              </a:p>
            </p:txBody>
          </p:sp>
          <p:sp>
            <p:nvSpPr>
              <p:cNvPr id="348"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19世纪初期《工厂法》颁布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20世纪初《劳动法》制定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二战后《劳动法典》制定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21世纪劳动法改革</a:t>
                </a:r>
                <a:endParaRPr/>
              </a:p>
            </p:txBody>
          </p:sp>
        </p:grpSp>
        <p:grpSp>
          <p:nvGrpSpPr>
            <p:cNvPr id="349" name=""/>
            <p:cNvGrpSpPr/>
            <p:nvPr/>
          </p:nvGrpSpPr>
          <p:grpSpPr>
            <a:xfrm>
              <a:off x="6016236" y="3146904"/>
              <a:ext cx="5400000" cy="3225487"/>
              <a:chOff x="6016236" y="3146904"/>
              <a:chExt cx="5400000" cy="3225487"/>
            </a:xfrm>
          </p:grpSpPr>
          <p:sp>
            <p:nvSpPr>
              <p:cNvPr id="350"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发展趋势：全球化、人性化、法制化</a:t>
                </a:r>
                <a:endParaRPr kumimoji="1" lang="en-US" altLang="zh-CN" sz="1800" b="1">
                  <a:solidFill>
                    <a:schemeClr val="bg1"/>
                  </a:solidFill>
                  <a:latin typeface="+mj-ea"/>
                  <a:ea typeface="+mj-ea"/>
                </a:endParaRPr>
              </a:p>
            </p:txBody>
          </p:sp>
          <p:sp>
            <p:nvSpPr>
              <p:cNvPr id="351"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全球化：国际劳动标准接轨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人性化：关注劳动者权益保障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法制化：完善劳动法规体系</a:t>
                </a:r>
                <a:endParaRPr/>
              </a:p>
            </p:txBody>
          </p:sp>
        </p:grpSp>
      </p:grpSp>
      <p:sp>
        <p:nvSpPr>
          <p:cNvPr id="35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劳动法与雇佣法规的历史发展及趋势</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53" name="" descr="{&quot;isTemplate&quot;:true,&quot;type&quot;:2}"/>
        <p:cNvGrpSpPr/>
        <p:nvPr/>
      </p:nvGrpSpPr>
      <p:grpSpPr>
        <a:xfrm>
          <a:off x="0" y="0"/>
          <a:ext cx="0" cy="0"/>
        </a:xfrm>
      </p:grpSpPr>
      <p:sp>
        <p:nvSpPr>
          <p:cNvPr id="354"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劳动合同制度</a:t>
            </a:r>
            <a:endParaRPr/>
          </a:p>
        </p:txBody>
      </p:sp>
      <p:sp>
        <p:nvSpPr>
          <p:cNvPr id="35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56" name="" descr="{&quot;isTemplate&quot;:true,&quot;type&quot;:3}"/>
        <p:cNvGrpSpPr/>
        <p:nvPr/>
      </p:nvGrpSpPr>
      <p:grpSpPr>
        <a:xfrm>
          <a:off x="0" y="0"/>
          <a:ext cx="0" cy="0"/>
        </a:xfrm>
      </p:grpSpPr>
      <p:grpSp>
        <p:nvGrpSpPr>
          <p:cNvPr id="357"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358" name=""/>
            <p:cNvGrpSpPr/>
            <p:nvPr/>
          </p:nvGrpSpPr>
          <p:grpSpPr>
            <a:xfrm>
              <a:off x="685801" y="3146904"/>
              <a:ext cx="4207178" cy="3287791"/>
              <a:chOff x="685801" y="3146904"/>
              <a:chExt cx="4207178" cy="3287791"/>
            </a:xfrm>
          </p:grpSpPr>
          <p:sp>
            <p:nvSpPr>
              <p:cNvPr id="359"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种类：固定期限、无固定期限、以完成一定工作任务为期限</a:t>
                </a:r>
                <a:endParaRPr kumimoji="1" lang="en-US" altLang="zh-CN" sz="1800" b="1">
                  <a:solidFill>
                    <a:schemeClr val="bg1"/>
                  </a:solidFill>
                  <a:latin typeface="+mj-ea"/>
                  <a:ea typeface="+mj-ea"/>
                </a:endParaRPr>
              </a:p>
            </p:txBody>
          </p:sp>
          <p:sp>
            <p:nvSpPr>
              <p:cNvPr id="360"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固定期限合同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无固定期限合同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以完成一定工作任务为期限合同</a:t>
                </a:r>
                <a:endParaRPr/>
              </a:p>
            </p:txBody>
          </p:sp>
        </p:grpSp>
        <p:grpSp>
          <p:nvGrpSpPr>
            <p:cNvPr id="361" name=""/>
            <p:cNvGrpSpPr/>
            <p:nvPr/>
          </p:nvGrpSpPr>
          <p:grpSpPr>
            <a:xfrm>
              <a:off x="4408278" y="3146904"/>
              <a:ext cx="3798485" cy="3287791"/>
              <a:chOff x="4408278" y="3146904"/>
              <a:chExt cx="3798485" cy="3287791"/>
            </a:xfrm>
          </p:grpSpPr>
          <p:sp>
            <p:nvSpPr>
              <p:cNvPr id="362"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形式：书面、口头</a:t>
                </a:r>
                <a:endParaRPr kumimoji="1" lang="en-US" altLang="zh-CN" sz="1800" b="1">
                  <a:solidFill>
                    <a:schemeClr val="bg1"/>
                  </a:solidFill>
                  <a:latin typeface="+mj-ea"/>
                  <a:ea typeface="+mj-ea"/>
                </a:endParaRPr>
              </a:p>
            </p:txBody>
          </p:sp>
          <p:sp>
            <p:nvSpPr>
              <p:cNvPr id="363"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书面合同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口头合同</a:t>
                </a:r>
                <a:endParaRPr/>
              </a:p>
            </p:txBody>
          </p:sp>
        </p:grpSp>
        <p:grpSp>
          <p:nvGrpSpPr>
            <p:cNvPr id="364" name=""/>
            <p:cNvGrpSpPr/>
            <p:nvPr/>
          </p:nvGrpSpPr>
          <p:grpSpPr>
            <a:xfrm>
              <a:off x="7707715" y="3146904"/>
              <a:ext cx="3798485" cy="3287791"/>
              <a:chOff x="7707715" y="3146904"/>
              <a:chExt cx="3798485" cy="3287791"/>
            </a:xfrm>
          </p:grpSpPr>
          <p:sp>
            <p:nvSpPr>
              <p:cNvPr id="365"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特殊规定：集体合同、劳务派遣合同</a:t>
                </a:r>
                <a:endParaRPr kumimoji="1" lang="en-US" altLang="zh-CN" sz="1800" b="1">
                  <a:solidFill>
                    <a:schemeClr val="bg1"/>
                  </a:solidFill>
                  <a:latin typeface="+mj-ea"/>
                  <a:ea typeface="+mj-ea"/>
                </a:endParaRPr>
              </a:p>
            </p:txBody>
          </p:sp>
          <p:sp>
            <p:nvSpPr>
              <p:cNvPr id="366"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集体合同：集体协商签订，适用于劳动者群体</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劳务派遣合同：派遣单位与接受单位签订，适用于劳务派遣工</a:t>
                </a:r>
                <a:endParaRPr/>
              </a:p>
            </p:txBody>
          </p:sp>
        </p:grpSp>
      </p:grpSp>
      <p:sp>
        <p:nvSpPr>
          <p:cNvPr id="36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劳动合同的种类与形式</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68" name="" descr="{&quot;isTemplate&quot;:true,&quot;type&quot;:3}"/>
        <p:cNvGrpSpPr/>
        <p:nvPr/>
      </p:nvGrpSpPr>
      <p:grpSpPr>
        <a:xfrm>
          <a:off x="0" y="0"/>
          <a:ext cx="0" cy="0"/>
        </a:xfrm>
      </p:grpSpPr>
      <p:pic>
        <p:nvPicPr>
          <p:cNvPr id="36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7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71" name="Group 598"/>
            <p:cNvGrpSpPr/>
            <p:nvPr/>
          </p:nvGrpSpPr>
          <p:grpSpPr>
            <a:xfrm>
              <a:off x="763829" y="1414808"/>
              <a:ext cx="6972294" cy="2337649"/>
              <a:chOff x="763829" y="1414808"/>
              <a:chExt cx="6972294" cy="2337649"/>
            </a:xfrm>
          </p:grpSpPr>
          <p:sp>
            <p:nvSpPr>
              <p:cNvPr id="37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订立：遵循平等、自愿、协商一致原则</a:t>
                </a:r>
                <a:endParaRPr/>
              </a:p>
            </p:txBody>
          </p:sp>
          <p:sp>
            <p:nvSpPr>
              <p:cNvPr id="37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双方主体资格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合同内容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合同形式</a:t>
                </a:r>
                <a:endParaRPr/>
              </a:p>
            </p:txBody>
          </p:sp>
          <p:sp>
            <p:nvSpPr>
              <p:cNvPr id="37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7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78" name="Group 591"/>
            <p:cNvGrpSpPr/>
            <p:nvPr/>
          </p:nvGrpSpPr>
          <p:grpSpPr>
            <a:xfrm>
              <a:off x="689593" y="3949139"/>
              <a:ext cx="7078256" cy="2128975"/>
              <a:chOff x="689593" y="3949139"/>
              <a:chExt cx="7078256" cy="2128975"/>
            </a:xfrm>
          </p:grpSpPr>
          <p:sp>
            <p:nvSpPr>
              <p:cNvPr id="37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变更：协商一致，书面变更</a:t>
                </a:r>
                <a:endParaRPr/>
              </a:p>
            </p:txBody>
          </p:sp>
          <p:sp>
            <p:nvSpPr>
              <p:cNvPr id="38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合同条款变更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合同期限变更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合同主体变更</a:t>
                </a:r>
                <a:endParaRPr/>
              </a:p>
            </p:txBody>
          </p:sp>
          <p:sp>
            <p:nvSpPr>
              <p:cNvPr id="38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8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8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劳动合同的订立与变更</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86" name="" descr="{&quot;isTemplate&quot;:true,&quot;type&quot;:3}"/>
        <p:cNvGrpSpPr/>
        <p:nvPr/>
      </p:nvGrpSpPr>
      <p:grpSpPr>
        <a:xfrm>
          <a:off x="0" y="0"/>
          <a:ext cx="0" cy="0"/>
        </a:xfrm>
      </p:grpSpPr>
      <p:pic>
        <p:nvPicPr>
          <p:cNvPr id="38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8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89" name="Group 598"/>
            <p:cNvGrpSpPr/>
            <p:nvPr/>
          </p:nvGrpSpPr>
          <p:grpSpPr>
            <a:xfrm>
              <a:off x="763829" y="1414808"/>
              <a:ext cx="6972294" cy="2337649"/>
              <a:chOff x="763829" y="1414808"/>
              <a:chExt cx="6972294" cy="2337649"/>
            </a:xfrm>
          </p:grpSpPr>
          <p:sp>
            <p:nvSpPr>
              <p:cNvPr id="39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解除：法定解除、协议解除、解除通知期</a:t>
                </a:r>
                <a:endParaRPr/>
              </a:p>
            </p:txBody>
          </p:sp>
          <p:sp>
            <p:nvSpPr>
              <p:cNvPr id="39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法定解除：法律规定情形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协议解除：双方协商一致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解除通知期：提前通知对方</a:t>
                </a:r>
                <a:endParaRPr/>
              </a:p>
            </p:txBody>
          </p:sp>
          <p:sp>
            <p:nvSpPr>
              <p:cNvPr id="39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9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96" name="Group 591"/>
            <p:cNvGrpSpPr/>
            <p:nvPr/>
          </p:nvGrpSpPr>
          <p:grpSpPr>
            <a:xfrm>
              <a:off x="689593" y="3949139"/>
              <a:ext cx="7078256" cy="2128975"/>
              <a:chOff x="689593" y="3949139"/>
              <a:chExt cx="7078256" cy="2128975"/>
            </a:xfrm>
          </p:grpSpPr>
          <p:sp>
            <p:nvSpPr>
              <p:cNvPr id="39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终止：合同期满、解除、死亡失踪、企业破产</a:t>
                </a:r>
                <a:endParaRPr/>
              </a:p>
            </p:txBody>
          </p:sp>
          <p:sp>
            <p:nvSpPr>
              <p:cNvPr id="39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合同期满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协议解除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劳动者死亡、失踪</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企业破产</a:t>
                </a:r>
                <a:endParaRPr/>
              </a:p>
            </p:txBody>
          </p:sp>
          <p:sp>
            <p:nvSpPr>
              <p:cNvPr id="39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0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0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劳动合同的解除与终止</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工资与福利制度</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种类：基本工资、岗位工资、绩效工资、加班工资</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基本工资：保障劳动者基本生活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岗位工资：体现岗位价值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绩效工资：体现工作绩效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加班工资：加班支付工资</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支付方式：现金、转账、实物</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现金支付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转账支付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实物支付</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工资制度的种类与支付方式</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sp>
        <p:nvSpPr>
          <p:cNvPr id="29"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福利待遇的种类与范围</a:t>
            </a:r>
            <a:endParaRPr lang="en-US" sz="3600" b="1">
              <a:latin typeface="微软雅黑"/>
              <a:ea typeface="微软雅黑"/>
            </a:endParaRPr>
          </a:p>
        </p:txBody>
      </p:sp>
      <p:sp>
        <p:nvSpPr>
          <p:cNvPr id="30"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种类</a:t>
            </a:r>
            <a:r>
              <a:rPr lang="zh-CN" sz="1400" spc="300">
                <a:solidFill>
                  <a:schemeClr val="tx1">
                    <a:lumMod val="50000"/>
                    <a:lumOff val="50000"/>
                    <a:alpha val="100000"/>
                  </a:schemeClr>
                </a:solidFill>
                <a:latin typeface="微软雅黑"/>
                <a:ea typeface="微软雅黑"/>
              </a:rPr>
              <a:t>：社会保险、住房公积金、福利津贴</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社会保险：养老、医疗、失业、工伤、生育保险</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住房公积金：住房储蓄</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福利津贴：节日、生日、防寒防暑等</a:t>
            </a:r>
            <a:endParaRPr/>
          </a:p>
          <a:p>
            <a:pPr marL="0" lvl="0"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范围</a:t>
            </a:r>
            <a:r>
              <a:rPr lang="zh-CN" sz="1400" spc="300">
                <a:solidFill>
                  <a:schemeClr val="tx1">
                    <a:lumMod val="50000"/>
                    <a:lumOff val="50000"/>
                    <a:alpha val="100000"/>
                  </a:schemeClr>
                </a:solidFill>
                <a:latin typeface="微软雅黑"/>
                <a:ea typeface="微软雅黑"/>
              </a:rPr>
              <a:t>：全体劳动者，不低于最低工资标准</a:t>
            </a:r>
            <a:endParaRPr/>
          </a:p>
        </p:txBody>
      </p:sp>
      <p:cxnSp>
        <p:nvCxnSpPr>
          <p:cNvPr id="31"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2"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3" name="" descr="{&quot;isTemplate&quot;:true,&quot;type&quot;:3}"/>
        <p:cNvGrpSpPr/>
        <p:nvPr/>
      </p:nvGrpSpPr>
      <p:grpSpPr>
        <a:xfrm>
          <a:off x="0" y="0"/>
          <a:ext cx="0" cy="0"/>
        </a:xfrm>
      </p:grpSpPr>
      <p:pic>
        <p:nvPicPr>
          <p:cNvPr id="3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6" name="Group 598"/>
            <p:cNvGrpSpPr/>
            <p:nvPr/>
          </p:nvGrpSpPr>
          <p:grpSpPr>
            <a:xfrm>
              <a:off x="763829" y="1414808"/>
              <a:ext cx="6972294" cy="2337649"/>
              <a:chOff x="763829" y="1414808"/>
              <a:chExt cx="6972294" cy="2337649"/>
            </a:xfrm>
          </p:grpSpPr>
          <p:sp>
            <p:nvSpPr>
              <p:cNvPr id="3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支付：按时足额支付，不得低于最低工资标准</a:t>
                </a:r>
                <a:endParaRPr/>
              </a:p>
            </p:txBody>
          </p:sp>
          <p:sp>
            <p:nvSpPr>
              <p:cNvPr id="3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工资支付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福利支付</a:t>
                </a:r>
                <a:endParaRPr/>
              </a:p>
            </p:txBody>
          </p:sp>
          <p:sp>
            <p:nvSpPr>
              <p:cNvPr id="3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43" name="Group 591"/>
            <p:cNvGrpSpPr/>
            <p:nvPr/>
          </p:nvGrpSpPr>
          <p:grpSpPr>
            <a:xfrm>
              <a:off x="689593" y="3949139"/>
              <a:ext cx="7078256" cy="2128975"/>
              <a:chOff x="689593" y="3949139"/>
              <a:chExt cx="7078256" cy="2128975"/>
            </a:xfrm>
          </p:grpSpPr>
          <p:sp>
            <p:nvSpPr>
              <p:cNvPr id="4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保障：法律保护，劳动仲裁、诉讼维权</a:t>
                </a:r>
                <a:endParaRPr/>
              </a:p>
            </p:txBody>
          </p:sp>
          <p:sp>
            <p:nvSpPr>
              <p:cNvPr id="4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法律保护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劳动仲裁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诉讼维权</a:t>
                </a:r>
                <a:endParaRPr/>
              </a:p>
            </p:txBody>
          </p:sp>
          <p:sp>
            <p:nvSpPr>
              <p:cNvPr id="4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5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工资与福利的支付与保障</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1" name="" descr="{&quot;isTemplate&quot;:true,&quot;type&quot;:2}"/>
        <p:cNvGrpSpPr/>
        <p:nvPr/>
      </p:nvGrpSpPr>
      <p:grpSpPr>
        <a:xfrm>
          <a:off x="0" y="0"/>
          <a:ext cx="0" cy="0"/>
        </a:xfrm>
      </p:grpSpPr>
      <p:sp>
        <p:nvSpPr>
          <p:cNvPr id="52"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工时与休假制度</a:t>
            </a:r>
            <a:endParaRPr/>
          </a:p>
        </p:txBody>
      </p:sp>
      <p:sp>
        <p:nvSpPr>
          <p:cNvPr id="5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04</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4" name="" descr="{&quot;isTemplate&quot;:true,&quot;type&quot;:3}"/>
        <p:cNvGrpSpPr/>
        <p:nvPr/>
      </p:nvGrpSpPr>
      <p:grpSpPr>
        <a:xfrm>
          <a:off x="0" y="0"/>
          <a:ext cx="0" cy="0"/>
        </a:xfrm>
      </p:grpSpPr>
      <p:pic>
        <p:nvPicPr>
          <p:cNvPr id="5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5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57" name="Group 598"/>
            <p:cNvGrpSpPr/>
            <p:nvPr/>
          </p:nvGrpSpPr>
          <p:grpSpPr>
            <a:xfrm>
              <a:off x="763829" y="1414808"/>
              <a:ext cx="6972294" cy="2337649"/>
              <a:chOff x="763829" y="1414808"/>
              <a:chExt cx="6972294" cy="2337649"/>
            </a:xfrm>
          </p:grpSpPr>
          <p:sp>
            <p:nvSpPr>
              <p:cNvPr id="5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种类：标准工时、非标准工时、综合计算工时</a:t>
                </a:r>
                <a:endParaRPr/>
              </a:p>
            </p:txBody>
          </p:sp>
          <p:sp>
            <p:nvSpPr>
              <p:cNvPr id="5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标准工时：8小时/天，40小时/周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非标准工时：不定时、综合计算工时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综合计算工时：季度、年度工时核算</a:t>
                </a:r>
                <a:endParaRPr/>
              </a:p>
            </p:txBody>
          </p:sp>
          <p:sp>
            <p:nvSpPr>
              <p:cNvPr id="6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6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64" name="Group 591"/>
            <p:cNvGrpSpPr/>
            <p:nvPr/>
          </p:nvGrpSpPr>
          <p:grpSpPr>
            <a:xfrm>
              <a:off x="689593" y="3949139"/>
              <a:ext cx="7078256" cy="2128975"/>
              <a:chOff x="689593" y="3949139"/>
              <a:chExt cx="7078256" cy="2128975"/>
            </a:xfrm>
          </p:grpSpPr>
          <p:sp>
            <p:nvSpPr>
              <p:cNvPr id="6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安排：遵循法律规定，保障劳动者休息</a:t>
                </a:r>
                <a:endParaRPr/>
              </a:p>
            </p:txBody>
          </p:sp>
          <p:sp>
            <p:nvSpPr>
              <p:cNvPr id="6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工作日安排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休息日安排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法定假日安排</a:t>
                </a:r>
                <a:endParaRPr/>
              </a:p>
            </p:txBody>
          </p:sp>
          <p:sp>
            <p:nvSpPr>
              <p:cNvPr id="6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7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7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工时的种类与安排</a:t>
            </a:r>
            <a:endParaRPr lang="en-US" altLang="zh-CN" sz="2800" b="1">
              <a:latin typeface="+mj-ea"/>
              <a:ea typeface="+mj-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2" name="" descr="{&quot;isTemplate&quot;:true,&quot;type&quot;:3}"/>
        <p:cNvGrpSpPr/>
        <p:nvPr/>
      </p:nvGrpSpPr>
      <p:grpSpPr>
        <a:xfrm>
          <a:off x="0" y="0"/>
          <a:ext cx="0" cy="0"/>
        </a:xfrm>
      </p:grpSpPr>
      <p:grpSp>
        <p:nvGrpSpPr>
          <p:cNvPr id="73"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74" name="Group 686"/>
            <p:cNvGrpSpPr/>
            <p:nvPr/>
          </p:nvGrpSpPr>
          <p:grpSpPr>
            <a:xfrm>
              <a:off x="1075314" y="1520189"/>
              <a:ext cx="9868911" cy="2072418"/>
              <a:chOff x="1075314" y="1520189"/>
              <a:chExt cx="9868911" cy="2072418"/>
            </a:xfrm>
          </p:grpSpPr>
          <p:sp>
            <p:nvSpPr>
              <p:cNvPr id="75"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年休假：累计工作年限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病假：病假证明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婚假：结婚证明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产假：生育证明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丧假：死亡证明</a:t>
                </a:r>
                <a:endParaRPr/>
              </a:p>
            </p:txBody>
          </p:sp>
          <p:sp>
            <p:nvSpPr>
              <p:cNvPr id="76"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种类：年休假、病假、婚假、产假、丧假</a:t>
                </a:r>
                <a:endParaRPr/>
              </a:p>
            </p:txBody>
          </p:sp>
          <p:sp>
            <p:nvSpPr>
              <p:cNvPr id="77"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8"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79" name="Group 691"/>
            <p:cNvGrpSpPr/>
            <p:nvPr/>
          </p:nvGrpSpPr>
          <p:grpSpPr>
            <a:xfrm>
              <a:off x="1075314" y="3881882"/>
              <a:ext cx="9868911" cy="2072418"/>
              <a:chOff x="1075314" y="3881882"/>
              <a:chExt cx="9868911" cy="2072418"/>
            </a:xfrm>
          </p:grpSpPr>
          <p:sp>
            <p:nvSpPr>
              <p:cNvPr id="80"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年休假安排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病假安排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婚假安排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产假安排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丧假安排</a:t>
                </a:r>
                <a:endParaRPr/>
              </a:p>
            </p:txBody>
          </p:sp>
          <p:sp>
            <p:nvSpPr>
              <p:cNvPr id="81"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安排：遵循法律规定，保障劳动者休息</a:t>
                </a:r>
                <a:endParaRPr/>
              </a:p>
            </p:txBody>
          </p:sp>
          <p:sp>
            <p:nvSpPr>
              <p:cNvPr id="82"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3"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8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休假制度的种类与安排</a:t>
            </a:r>
            <a:endParaRPr lang="en-US" altLang="zh-CN" sz="2800" b="1">
              <a:latin typeface="+mj-ea"/>
              <a:ea typeface="+mj-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5" name="" descr="{&quot;isTemplate&quot;:true,&quot;type&quot;:3}"/>
        <p:cNvGrpSpPr/>
        <p:nvPr/>
      </p:nvGrpSpPr>
      <p:grpSpPr>
        <a:xfrm>
          <a:off x="0" y="0"/>
          <a:ext cx="0" cy="0"/>
        </a:xfrm>
      </p:grpSpPr>
      <p:pic>
        <p:nvPicPr>
          <p:cNvPr id="8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8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88" name="Group 598"/>
            <p:cNvGrpSpPr/>
            <p:nvPr/>
          </p:nvGrpSpPr>
          <p:grpSpPr>
            <a:xfrm>
              <a:off x="763829" y="1414808"/>
              <a:ext cx="6972294" cy="2337649"/>
              <a:chOff x="763829" y="1414808"/>
              <a:chExt cx="6972294" cy="2337649"/>
            </a:xfrm>
          </p:grpSpPr>
          <p:sp>
            <p:nvSpPr>
              <p:cNvPr id="8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执行：遵守法律规定，保障劳动者权益</a:t>
                </a:r>
                <a:endParaRPr/>
              </a:p>
            </p:txBody>
          </p:sp>
          <p:sp>
            <p:nvSpPr>
              <p:cNvPr id="9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工时执行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休假执行</a:t>
                </a:r>
                <a:endParaRPr/>
              </a:p>
            </p:txBody>
          </p:sp>
          <p:sp>
            <p:nvSpPr>
              <p:cNvPr id="9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9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95" name="Group 591"/>
            <p:cNvGrpSpPr/>
            <p:nvPr/>
          </p:nvGrpSpPr>
          <p:grpSpPr>
            <a:xfrm>
              <a:off x="689593" y="3949139"/>
              <a:ext cx="7078256" cy="2128975"/>
              <a:chOff x="689593" y="3949139"/>
              <a:chExt cx="7078256" cy="2128975"/>
            </a:xfrm>
          </p:grpSpPr>
          <p:sp>
            <p:nvSpPr>
              <p:cNvPr id="9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监管：劳动监察、劳动仲裁、法律诉讼</a:t>
                </a:r>
                <a:endParaRPr/>
              </a:p>
            </p:txBody>
          </p:sp>
          <p:sp>
            <p:nvSpPr>
              <p:cNvPr id="9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劳动监察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劳动仲裁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法律诉讼</a:t>
                </a:r>
                <a:endParaRPr/>
              </a:p>
            </p:txBody>
          </p:sp>
          <p:sp>
            <p:nvSpPr>
              <p:cNvPr id="9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0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0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工时与休假制度的执行与监管</a:t>
            </a:r>
            <a:endParaRPr lang="en-US" altLang="zh-CN" sz="2800" b="1">
              <a:latin typeface="+mj-ea"/>
              <a:ea typeface="+mj-ea"/>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https://d.book118.com/238140062011006040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yellow">
      <a:dk1>
        <a:srgbClr val="000000"/>
      </a:dk1>
      <a:lt1>
        <a:srgbClr val="FFFFFF"/>
      </a:lt1>
      <a:dk2>
        <a:srgbClr val="291F0E"/>
      </a:dk2>
      <a:lt2>
        <a:srgbClr val="FEFCE6"/>
      </a:lt2>
      <a:accent1>
        <a:srgbClr val="F1D25B"/>
      </a:accent1>
      <a:accent2>
        <a:srgbClr val="ECE497"/>
      </a:accent2>
      <a:accent3>
        <a:srgbClr val="E1A823"/>
      </a:accent3>
      <a:accent4>
        <a:srgbClr val="D58F17"/>
      </a:accent4>
      <a:accent5>
        <a:srgbClr val="C7E7D8"/>
      </a:accent5>
      <a:accent6>
        <a:srgbClr val="90C8A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137</Paragraphs>
  <Slides>18</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18</vt:i4>
      </vt:variant>
    </vt:vector>
  </HeadingPairs>
  <TitlesOfParts>
    <vt:vector baseType="lpstr" size="27">
      <vt:lpstr>Arial</vt:lpstr>
      <vt:lpstr>Calibri</vt:lpstr>
      <vt:lpstr>Arial Black</vt:lpstr>
      <vt:lpstr>微软雅黑</vt:lpstr>
      <vt:lpstr>黑体</vt:lpstr>
      <vt:lpstr>Microsoft YaHei</vt:lpstr>
      <vt:lpstr>Microsoft YaHei Light</vt:lpstr>
      <vt:lpstr>Microsoft Yahei</vt:lpstr>
      <vt:lpstr>Office Theme</vt:lpstr>
      <vt:lpstr>劳动法与雇佣法规岗前培训</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2024-09-18T04:18:56.525</cp:lastPrinted>
  <dcterms:created xsi:type="dcterms:W3CDTF">2024-09-17T20:18:56Z</dcterms:created>
  <dcterms:modified xsi:type="dcterms:W3CDTF">2024-09-17T20:18:58Z</dcterms:modified>
</cp:coreProperties>
</file>