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40E6F-6681-44B9-A25A-0F1E4F8D4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D82211-7743-4DF8-9E11-894B5280E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D5CC2-F2CF-4E8F-AF5A-A26CD49E0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158373-3A26-4B7B-8742-A9F9BB244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D08AE5-9D4E-4BC2-BC2B-6985B3C23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DD419E-DBDA-4EF6-B8EB-9615230D5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47977D-EF08-480D-86F0-89D820A3B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242E2C-DDC8-49C5-BFC7-E47D156BB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12840A-0609-48F1-82B1-4EB2EC90D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0B81F4-B827-4338-9CB0-1DFAB5515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456D9-D6FC-41D6-8D73-6A5BFA2AB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4006401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中科院特聘研究岗位实施办法\n## 1.中科院特聘研究岗位简介及背景\n### 1.1 中科院特聘研究岗位的设立目的及意义\n### 1.2 中科院特聘研究岗位的发展历程\n### 1.3 中科院特聘研究岗位在国内外的现状\n## 2.特聘研究岗位的岗位职责及招聘要求\n### 2.1 特聘研究岗位的岗位职责\n### 2.2 特聘研究岗位的招聘要求\n### 2.3 特聘研究岗位的选拔流程\n## 3.特聘研究岗位的工作待遇及福利\n### 3.1 特聘研究岗位的工资结构及待遇\n### 3.2 特聘研究岗位的福利待遇\n### 3.3 特聘研究岗位的考核及晋升机制\n## 4.特聘研究岗位的研究成果及影响\n### 4.1 特聘研究岗位的研究成果及贡献\n### 4.2 特聘研究岗位对中科院及国内科研领域的影响\n### 4.3 特聘研究岗位对国际科研领域的影响\n## 5.特聘研究岗位的未来发展趋势及建议\n### 5.1 特聘研究岗位的未来发展趋势\n### 5.2 对特聘研究岗位发展的建议\n### 5.3 对中科院特聘研究岗位实施办法的完善及优化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000"/>
              <a:t>中科院特聘研究岗位实施办法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9273394" y="5591814"/>
            <a:ext cx="2379241" cy="341632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8473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中科院特聘研究岗位简介及背景</a:t>
            </a:r>
            <a:endParaRPr/>
          </a:p>
        </p:txBody>
      </p:sp>
      <p:sp>
        <p:nvSpPr>
          <p:cNvPr id="129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6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6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吸引国内外优秀科研人员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促进科研团队合作与交流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提高科研成果的质量与影响力</a:t>
                </a:r>
                <a:endParaRPr/>
              </a:p>
            </p:txBody>
          </p:sp>
          <p:sp>
            <p:nvSpPr>
              <p:cNvPr id="1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提高中科院的科研实力</a:t>
                </a:r>
                <a:endParaRPr/>
              </a:p>
            </p:txBody>
          </p:sp>
        </p:grpSp>
        <p:grpSp>
          <p:nvGrpSpPr>
            <p:cNvPr id="16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为企业提供技术支持与咨询服务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为政府制定科技政策提供参考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推动科技创新与产业发展</a:t>
                </a:r>
                <a:endParaRPr/>
              </a:p>
            </p:txBody>
          </p:sp>
          <p:sp>
            <p:nvSpPr>
              <p:cNvPr id="16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促进科研成果转化与应用</a:t>
                </a:r>
                <a:endParaRPr/>
              </a:p>
            </p:txBody>
          </p:sp>
        </p:grpSp>
        <p:grpSp>
          <p:nvGrpSpPr>
            <p:cNvPr id="17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7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为国内外科研领域输送优秀人才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提高中科院在国际学术界的地位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为国家科技创新体系建设做出贡献</a:t>
                </a:r>
                <a:endParaRPr/>
              </a:p>
            </p:txBody>
          </p:sp>
          <p:sp>
            <p:nvSpPr>
              <p:cNvPr id="17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培养高水平的科研人才</a:t>
                </a:r>
                <a:endParaRPr/>
              </a:p>
            </p:txBody>
          </p:sp>
        </p:grpSp>
      </p:grpSp>
      <p:pic>
        <p:nvPicPr>
          <p:cNvPr id="17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7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7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中科院特聘研究岗位的设立目的及意义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9" name="组合 17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0" name="组合 179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2000年，中科院开始设立特聘研究岗位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为了吸引更多优秀人才，提高科研实力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第一批特聘研究岗位涵盖了生物学、物理学、化学等多个学科领域</a:t>
                </a:r>
                <a:endParaRPr/>
              </a:p>
            </p:txBody>
          </p:sp>
          <p:pic>
            <p:nvPicPr>
              <p:cNvPr id="1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5" name="组合 184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2005年，中科院扩大特聘研究岗位的规模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为了进一步提高科研实力，促进科研成果转化与应用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特聘研究岗位的学科领域不断拓展，涵盖了更多前沿科技领域</a:t>
                </a:r>
                <a:endParaRPr/>
              </a:p>
            </p:txBody>
          </p:sp>
          <p:pic>
            <p:nvPicPr>
              <p:cNvPr id="18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0" name="组合 189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2010年，中科院对特聘研究岗位实施办法进行完善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为了更好地选拔与培养优秀科研人才，提高特聘研究岗位的实施效果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对特聘研究岗位的岗位职责、招聘要求、工作待遇等方面进行了调整与优化</a:t>
                </a:r>
                <a:endParaRPr/>
              </a:p>
            </p:txBody>
          </p:sp>
          <p:pic>
            <p:nvPicPr>
              <p:cNvPr id="19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中科院特聘研究岗位的发展历程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在国内，中科院特聘研究岗位具有较高的知名度与影响力</a:t>
                </a:r>
                <a:endParaRPr/>
              </a:p>
            </p:txBody>
          </p:sp>
          <p:sp>
            <p:nvSpPr>
              <p:cNvPr id="2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吸引了大量国内外优秀科研人员前来应聘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为国内科研领域培养了一批高水平的科研人才</a:t>
                </a:r>
                <a:endParaRPr/>
              </a:p>
            </p:txBody>
          </p:sp>
          <p:sp>
            <p:nvSpPr>
              <p:cNvPr id="2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在国际，中科院特聘研究岗位的地位逐渐提高</a:t>
                </a:r>
                <a:endParaRPr/>
              </a:p>
            </p:txBody>
          </p:sp>
          <p:sp>
            <p:nvSpPr>
              <p:cNvPr id="2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中科院的特聘研究人员在国际学术界取得了显著的成果与荣誉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为我国在国际科研领域争取了更多的话语权与影响力</a:t>
                </a:r>
                <a:endParaRPr/>
              </a:p>
            </p:txBody>
          </p:sp>
          <p:sp>
            <p:nvSpPr>
              <p:cNvPr id="2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中科院特聘研究岗位在国内外的现状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特聘研究岗位的岗位职责及招聘要求</a:t>
            </a:r>
            <a:endParaRPr/>
          </a:p>
        </p:txBody>
      </p:sp>
      <p:sp>
        <p:nvSpPr>
          <p:cNvPr id="216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1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开展高水平的科学研究工作</a:t>
                </a:r>
                <a:endParaRPr/>
              </a:p>
            </p:txBody>
          </p:sp>
          <p:sp>
            <p:nvSpPr>
              <p:cNvPr id="22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提出具有重要科学价值的研究课题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独立或与他人合作进行科学研究，取得创新成果</a:t>
                </a:r>
                <a:endParaRPr/>
              </a:p>
            </p:txBody>
          </p:sp>
        </p:grpSp>
        <p:grpSp>
          <p:nvGrpSpPr>
            <p:cNvPr id="22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2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指导与培养研究生</a:t>
                </a:r>
                <a:endParaRPr/>
              </a:p>
            </p:txBody>
          </p:sp>
          <p:sp>
            <p:nvSpPr>
              <p:cNvPr id="22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为研究生提供良好的学术环境与指导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培养具有创新能力的研究生，提高研究生培养质量</a:t>
                </a:r>
                <a:endParaRPr/>
              </a:p>
            </p:txBody>
          </p:sp>
        </p:grpSp>
        <p:grpSp>
          <p:nvGrpSpPr>
            <p:cNvPr id="22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2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参与学术交流与合作</a:t>
                </a:r>
                <a:endParaRPr/>
              </a:p>
            </p:txBody>
          </p:sp>
          <p:sp>
            <p:nvSpPr>
              <p:cNvPr id="22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参加国际学术会议，展示科研成果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与国内外科研团队合作，共同解决科学问题</a:t>
                </a:r>
                <a:endParaRPr/>
              </a:p>
            </p:txBody>
          </p: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特聘研究岗位的岗位职责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具有博士学位，并在相关领域取得显著研究成果</a:t>
                </a:r>
                <a:endParaRPr/>
              </a:p>
            </p:txBody>
          </p:sp>
          <p:sp>
            <p:nvSpPr>
              <p:cNvPr id="23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具有较高的学术造诣与创新能力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在国际学术界具有一定的影响力与知名度</a:t>
                </a:r>
                <a:endParaRPr/>
              </a:p>
            </p:txBody>
          </p:sp>
        </p:grpSp>
        <p:grpSp>
          <p:nvGrpSpPr>
            <p:cNvPr id="23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具有良好的学术道德与团队精神</a:t>
                </a:r>
                <a:endParaRPr/>
              </a:p>
            </p:txBody>
          </p:sp>
          <p:sp>
            <p:nvSpPr>
              <p:cNvPr id="23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遵守学术规范，诚实守信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与团队成员保持良好的合作关系，共同推动科研进步</a:t>
                </a:r>
                <a:endParaRPr/>
              </a:p>
            </p:txBody>
          </p:sp>
        </p:grpSp>
        <p:grpSp>
          <p:nvGrpSpPr>
            <p:cNvPr id="23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具有较强的组织与协调能力</a:t>
                </a:r>
                <a:endParaRPr/>
              </a:p>
            </p:txBody>
          </p:sp>
          <p:sp>
            <p:nvSpPr>
              <p:cNvPr id="24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能够独立承担科研项目，组织团队开展工作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能够与各方沟通协调，确保科研项目的顺利进行</a:t>
                </a:r>
                <a:endParaRPr/>
              </a:p>
            </p:txBody>
          </p:sp>
        </p:grpSp>
      </p:grpSp>
      <p:pic>
        <p:nvPicPr>
          <p:cNvPr id="24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特聘研究岗位的招聘要求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47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8" name="椭圆 48"/>
          <p:cNvSpPr>
            <a:spLocks noChangeAspect="1"/>
          </p:cNvSpPr>
          <p:nvPr/>
        </p:nvSpPr>
        <p:spPr>
          <a:xfrm>
            <a:off x="6756206" y="93435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49" name="椭圆 49"/>
          <p:cNvSpPr>
            <a:spLocks noChangeAspect="1"/>
          </p:cNvSpPr>
          <p:nvPr/>
        </p:nvSpPr>
        <p:spPr>
          <a:xfrm>
            <a:off x="6756206" y="2453450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50" name="椭圆 50"/>
          <p:cNvSpPr>
            <a:spLocks noChangeAspect="1"/>
          </p:cNvSpPr>
          <p:nvPr/>
        </p:nvSpPr>
        <p:spPr>
          <a:xfrm>
            <a:off x="6756206" y="5491649"/>
            <a:ext cx="864000" cy="8640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04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251" name="组合 25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77764" y="934351"/>
            <a:ext cx="3412535" cy="5923712"/>
            <a:chOff x="7877764" y="934351"/>
            <a:chExt cx="3412535" cy="5923712"/>
          </a:xfrm>
        </p:grpSpPr>
        <p:grpSp>
          <p:nvGrpSpPr>
            <p:cNvPr id="252" name="组合 251"/>
            <p:cNvGrpSpPr/>
            <p:nvPr/>
          </p:nvGrpSpPr>
          <p:grpSpPr>
            <a:xfrm>
              <a:off x="7877765" y="934351"/>
              <a:ext cx="3412534" cy="1366414"/>
              <a:chOff x="7877765" y="934351"/>
              <a:chExt cx="3412534" cy="1366414"/>
            </a:xfrm>
          </p:grpSpPr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934351"/>
                <a:ext cx="341253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发布招聘启事，接受报名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5" y="1334461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在国内外知名学术网站上发布招聘启事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接受符合条件的科研人员报名申请</a:t>
                </a:r>
                <a:endParaRPr/>
              </a:p>
            </p:txBody>
          </p:sp>
        </p:grpSp>
        <p:grpSp>
          <p:nvGrpSpPr>
            <p:cNvPr id="255" name="组合 254"/>
            <p:cNvGrpSpPr/>
            <p:nvPr/>
          </p:nvGrpSpPr>
          <p:grpSpPr>
            <a:xfrm>
              <a:off x="7877764" y="2453450"/>
              <a:ext cx="3412534" cy="1366414"/>
              <a:chOff x="7877764" y="2453450"/>
              <a:chExt cx="3412534" cy="1366414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5" y="2453450"/>
                <a:ext cx="341253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资格审查与初选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4" y="2853560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对报名人员进行资格审查，筛选出符合条件的候选人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对候选人进行初选，选拔出具有潜力的候选人</a:t>
                </a:r>
                <a:endParaRPr/>
              </a:p>
            </p:txBody>
          </p:sp>
        </p:grpSp>
        <p:grpSp>
          <p:nvGrpSpPr>
            <p:cNvPr id="258" name="组合 257"/>
            <p:cNvGrpSpPr/>
            <p:nvPr/>
          </p:nvGrpSpPr>
          <p:grpSpPr>
            <a:xfrm>
              <a:off x="7877764" y="3972549"/>
              <a:ext cx="3412534" cy="1366414"/>
              <a:chOff x="7877764" y="3972549"/>
              <a:chExt cx="3412534" cy="1366414"/>
            </a:xfrm>
          </p:grpSpPr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5" y="3972549"/>
                <a:ext cx="341253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面试与评估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4" y="4372659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组织专家对候选人进行面试，评估其科研能力、团队协作能力等方面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对候选人的研究成果进行评价，确保招聘到优秀科研人才</a:t>
                </a:r>
                <a:endParaRPr/>
              </a:p>
            </p:txBody>
          </p:sp>
        </p:grpSp>
        <p:grpSp>
          <p:nvGrpSpPr>
            <p:cNvPr id="261" name="组合 260"/>
            <p:cNvGrpSpPr/>
            <p:nvPr/>
          </p:nvGrpSpPr>
          <p:grpSpPr>
            <a:xfrm>
              <a:off x="7877765" y="5491649"/>
              <a:ext cx="3412534" cy="1366414"/>
              <a:chOff x="7877765" y="5491649"/>
              <a:chExt cx="3412534" cy="1366414"/>
            </a:xfrm>
          </p:grpSpPr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5491649"/>
                <a:ext cx="341253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决策与录用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5" y="5891759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根据面试与评估结果，确定录用名单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与录用人员签订特聘研究岗位合同，明确岗位职责与待遇</a:t>
                </a:r>
                <a:endParaRPr/>
              </a:p>
            </p:txBody>
          </p:sp>
        </p:grpSp>
      </p:grpSp>
      <p:sp>
        <p:nvSpPr>
          <p:cNvPr id="264" name="椭圆 2"/>
          <p:cNvSpPr>
            <a:spLocks noChangeAspect="1"/>
          </p:cNvSpPr>
          <p:nvPr/>
        </p:nvSpPr>
        <p:spPr>
          <a:xfrm>
            <a:off x="6756206" y="3972549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03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特聘研究岗位的选拔流程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特聘研究岗位的工作待遇及福利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工资结构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基本工资：根据特聘研究人员的职称、学术成果等因素确定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绩效奖金：根据特聘研究人员的科研成果、项目进度等因素确定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其他福利：包括住房补贴、医疗补贴等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福利待遇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为特聘研究人员提供良好的科研环境与设备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为特聘研究人员的家属提供优惠政策，如子女入学、住房等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特聘研究岗位的工资结构及待遇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https://d.book118.com/238140064011006040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中科院特聘研究岗位实施办法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2024-09-18T04:18:56.842</cp:lastPrinted>
  <dcterms:created xsi:type="dcterms:W3CDTF">2024-09-17T20:18:56Z</dcterms:created>
  <dcterms:modified xsi:type="dcterms:W3CDTF">2024-09-17T20:18:58Z</dcterms:modified>
</cp:coreProperties>
</file>