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07E006E-F580-45D6-A236-891CE71A177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D358C73-78DE-421D-BCEB-12031D5D5FD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5466ED3-52D0-439C-9632-F87C318E654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0F9B63C-25A1-4923-8805-2AF4304F4D5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0B06DC79-6A59-47BF-9518-0F8D432B33C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95793EE0-9845-4889-9EC5-593C6559B8E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F1784F1E-BAD3-48E4-BB5F-414603BD923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45E8AF2-0B84-4C48-AEEB-55326CDA169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912F887-E732-4DFE-A5C0-756026972E2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493B185-481C-4463-99F5-D4F6D1ABE56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56E38E5-1121-4430-AEA8-B2B8050A848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3814107713400604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59816" y="1127918"/>
            <a:ext cx="9829800" cy="21050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3">
                    <a:alpha val="100000"/>
                  </a:schemeClr>
                </a:solidFill>
                <a:latin typeface="Arial"/>
                <a:ea typeface="Arial"/>
                <a:cs typeface="Arial"/>
              </a:rPr>
              <a:t>云直播行业发展趋势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859816" y="5259787"/>
            <a:ext cx="3200400" cy="4191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chemeClr val="accent3">
                    <a:alpha val="100000"/>
                  </a:schemeClr>
                </a:solidFill>
                <a:latin typeface="Arial"/>
                <a:ea typeface="Arial"/>
                <a:cs typeface="Arial"/>
              </a:rPr>
              <a:t>汇报人：AA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59816" y="5741875"/>
            <a:ext cx="2990850" cy="4191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chemeClr val="accent3">
                    <a:alpha val="100000"/>
                  </a:schemeClr>
                </a:solidFill>
                <a:latin typeface="Arial"/>
                <a:ea typeface="Arial"/>
                <a:cs typeface="Arial"/>
              </a:rPr>
              <a:t>2024-01-24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云直播行业概述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云直播行业市场现状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云直播行业技术发展趋势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云直播行业应用创新趋势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云直播行业政策环境分析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云直播行业未来发展趋势预测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514623" y="1744442"/>
            <a:ext cx="950685" cy="826132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46458" y="1867338"/>
            <a:ext cx="3087014" cy="580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075" b="1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91305" y="2643681"/>
            <a:ext cx="8975750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3">
                    <a:alpha val="100000"/>
                  </a:schemeClr>
                </a:solidFill>
                <a:latin typeface="Arial"/>
                <a:ea typeface="Arial"/>
                <a:cs typeface="Arial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5128" y="1258733"/>
            <a:ext cx="5140490" cy="5140490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422466" y="1924848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随着5G、云计算、大数据等技术的不断进步，网络传输速度和数据处理能力得到极大提升，为云直播行业的发展提供了坚实的技术基础。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422466" y="1539657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互联网技术的快速发展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422466" y="3539953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在数字化、智能化的时代背景下，用户对高清、流畅、互动的直播体验需求不断增长，推动了云直播行业的快速发展。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422466" y="319133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用户需求的日益增长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422466" y="5213997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云直播技术不仅应用于娱乐、游戏等领域，还逐渐渗透到教育、医疗、企业培训等各个领域，行业应用前景广阔。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422466" y="482355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行业应用的不断拓展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背景介绍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659243" y="3119345"/>
            <a:ext cx="5783287" cy="1160526"/>
            <a:chOff x="5659243" y="3119345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659243" y="3119345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探讨行业面临的挑战与机遇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659243" y="3577688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分析当前云直播行业所面临的挑战和机遇，为企业制定发展战略提供参考。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659243" y="4772000"/>
            <a:ext cx="5783287" cy="1160526"/>
            <a:chOff x="5659243" y="4772000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659243" y="477200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提供决策支持和建议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659243" y="5230343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基于对行业发展趋势的深入洞察，为企业和投资者提供决策支持和建议，促进云直播行业的健康发展。</a:t>
              </a:r>
            </a:p>
          </p:txBody>
        </p:sp>
      </p:grpSp>
      <p:sp>
        <p:nvSpPr>
          <p:cNvPr id="8" name="AutoShape 8"/>
          <p:cNvSpPr/>
          <p:nvPr/>
        </p:nvSpPr>
        <p:spPr>
          <a:xfrm>
            <a:off x="4482093" y="4861535"/>
            <a:ext cx="810236" cy="810236"/>
          </a:xfrm>
          <a:prstGeom prst="ellipse">
            <a:avLst/>
          </a:prstGeom>
          <a:solidFill>
            <a:schemeClr val="accent3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5659243" y="1470704"/>
            <a:ext cx="5783287" cy="1160526"/>
            <a:chOff x="5659243" y="1470704"/>
            <a:chExt cx="5783287" cy="1160526"/>
          </a:xfrm>
        </p:grpSpPr>
        <p:sp>
          <p:nvSpPr>
            <p:cNvPr id="10" name="TextBox 10"/>
            <p:cNvSpPr txBox="1"/>
            <p:nvPr/>
          </p:nvSpPr>
          <p:spPr>
            <a:xfrm>
              <a:off x="5659243" y="14707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分析云直播行业发展趋势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59243" y="19290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通过对市场现状、技术进步、用户需求等方面的深入分析，揭示云直播行业的发展趋势和未来发展方向。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4610240" y="4989683"/>
            <a:ext cx="553940" cy="553940"/>
          </a:xfrm>
          <a:custGeom>
            <a:rect l="l" t="t" r="r" b="b"/>
            <a:pathLst>
              <a:path w="304800" h="304800">
                <a:moveTo>
                  <a:pt x="190033" y="152400"/>
                </a:moveTo>
                <a:cubicBezTo>
                  <a:pt x="190033" y="90992"/>
                  <a:pt x="221771" y="56493"/>
                  <a:pt x="221771" y="56493"/>
                </a:cubicBezTo>
                <a:cubicBezTo>
                  <a:pt x="221771" y="56493"/>
                  <a:pt x="193758" y="33766"/>
                  <a:pt x="151924" y="33766"/>
                </a:cubicBezTo>
                <a:cubicBezTo>
                  <a:pt x="110090" y="33766"/>
                  <a:pt x="82067" y="56512"/>
                  <a:pt x="82067" y="56512"/>
                </a:cubicBezTo>
                <a:cubicBezTo>
                  <a:pt x="82067" y="56512"/>
                  <a:pt x="114376" y="82753"/>
                  <a:pt x="114376" y="152400"/>
                </a:cubicBezTo>
                <a:cubicBezTo>
                  <a:pt x="114376" y="219608"/>
                  <a:pt x="81858" y="248145"/>
                  <a:pt x="81858" y="248145"/>
                </a:cubicBezTo>
                <a:cubicBezTo>
                  <a:pt x="81858" y="248145"/>
                  <a:pt x="115662" y="271034"/>
                  <a:pt x="151924" y="271034"/>
                </a:cubicBezTo>
                <a:cubicBezTo>
                  <a:pt x="189043" y="271034"/>
                  <a:pt x="221799" y="248269"/>
                  <a:pt x="221799" y="248269"/>
                </a:cubicBezTo>
                <a:cubicBezTo>
                  <a:pt x="221799" y="248269"/>
                  <a:pt x="190033" y="218503"/>
                  <a:pt x="190033" y="152400"/>
                </a:cubicBezTo>
                <a:close/>
                <a:moveTo>
                  <a:pt x="74095" y="62789"/>
                </a:moveTo>
                <a:cubicBezTo>
                  <a:pt x="74095" y="62789"/>
                  <a:pt x="34633" y="86839"/>
                  <a:pt x="34633" y="152800"/>
                </a:cubicBezTo>
                <a:cubicBezTo>
                  <a:pt x="34633" y="218751"/>
                  <a:pt x="74533" y="240335"/>
                  <a:pt x="74533" y="240335"/>
                </a:cubicBezTo>
                <a:cubicBezTo>
                  <a:pt x="74533" y="240335"/>
                  <a:pt x="103613" y="218742"/>
                  <a:pt x="103613" y="152800"/>
                </a:cubicBezTo>
                <a:cubicBezTo>
                  <a:pt x="103613" y="86839"/>
                  <a:pt x="74095" y="62789"/>
                  <a:pt x="74095" y="62789"/>
                </a:cubicBezTo>
                <a:close/>
                <a:moveTo>
                  <a:pt x="229753" y="64570"/>
                </a:moveTo>
                <a:cubicBezTo>
                  <a:pt x="229753" y="64570"/>
                  <a:pt x="200244" y="86839"/>
                  <a:pt x="200244" y="152800"/>
                </a:cubicBezTo>
                <a:cubicBezTo>
                  <a:pt x="200244" y="218751"/>
                  <a:pt x="229305" y="240335"/>
                  <a:pt x="229305" y="240335"/>
                </a:cubicBezTo>
                <a:cubicBezTo>
                  <a:pt x="229305" y="240335"/>
                  <a:pt x="270158" y="218742"/>
                  <a:pt x="270158" y="152800"/>
                </a:cubicBezTo>
                <a:cubicBezTo>
                  <a:pt x="270158" y="86839"/>
                  <a:pt x="229753" y="64570"/>
                  <a:pt x="229753" y="6457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482093" y="3221072"/>
            <a:ext cx="810236" cy="8102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482093" y="1560135"/>
            <a:ext cx="810236" cy="8102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4666510" y="1762961"/>
            <a:ext cx="405314" cy="405314"/>
          </a:xfrm>
          <a:custGeom>
            <a:rect l="l" t="t" r="r" b="b"/>
            <a:pathLst>
              <a:path w="304800" h="304800">
                <a:moveTo>
                  <a:pt x="173841" y="122930"/>
                </a:moveTo>
                <a:cubicBezTo>
                  <a:pt x="179718" y="102937"/>
                  <a:pt x="177232" y="81020"/>
                  <a:pt x="166392" y="62665"/>
                </a:cubicBezTo>
                <a:cubicBezTo>
                  <a:pt x="166630" y="62998"/>
                  <a:pt x="62770" y="167697"/>
                  <a:pt x="62027" y="167040"/>
                </a:cubicBezTo>
                <a:cubicBezTo>
                  <a:pt x="80077" y="177698"/>
                  <a:pt x="101994" y="180699"/>
                  <a:pt x="121720" y="175193"/>
                </a:cubicBezTo>
                <a:cubicBezTo>
                  <a:pt x="121577" y="174689"/>
                  <a:pt x="173422" y="122853"/>
                  <a:pt x="173841" y="122930"/>
                </a:cubicBezTo>
                <a:close/>
                <a:moveTo>
                  <a:pt x="155315" y="45968"/>
                </a:moveTo>
                <a:cubicBezTo>
                  <a:pt x="141322" y="32175"/>
                  <a:pt x="121301" y="22822"/>
                  <a:pt x="100127" y="22822"/>
                </a:cubicBezTo>
                <a:cubicBezTo>
                  <a:pt x="57331" y="22822"/>
                  <a:pt x="22631" y="57607"/>
                  <a:pt x="22631" y="100508"/>
                </a:cubicBezTo>
                <a:cubicBezTo>
                  <a:pt x="22631" y="121444"/>
                  <a:pt x="32156" y="141713"/>
                  <a:pt x="45587" y="155686"/>
                </a:cubicBezTo>
                <a:cubicBezTo>
                  <a:pt x="45615" y="155686"/>
                  <a:pt x="154657" y="46863"/>
                  <a:pt x="155315" y="45968"/>
                </a:cubicBezTo>
                <a:close/>
                <a:moveTo>
                  <a:pt x="264909" y="252089"/>
                </a:moveTo>
                <a:cubicBezTo>
                  <a:pt x="264909" y="252089"/>
                  <a:pt x="267443" y="230200"/>
                  <a:pt x="261128" y="223885"/>
                </a:cubicBezTo>
                <a:cubicBezTo>
                  <a:pt x="260709" y="223466"/>
                  <a:pt x="188300" y="135065"/>
                  <a:pt x="188300" y="135065"/>
                </a:cubicBezTo>
                <a:lnTo>
                  <a:pt x="134417" y="188947"/>
                </a:lnTo>
                <a:lnTo>
                  <a:pt x="222818" y="262185"/>
                </a:lnTo>
                <a:cubicBezTo>
                  <a:pt x="228714" y="268919"/>
                  <a:pt x="251441" y="265557"/>
                  <a:pt x="251441" y="265557"/>
                </a:cubicBezTo>
                <a:lnTo>
                  <a:pt x="269538" y="281978"/>
                </a:lnTo>
                <a:lnTo>
                  <a:pt x="282169" y="269348"/>
                </a:lnTo>
                <a:lnTo>
                  <a:pt x="264909" y="25208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4678702" y="3406734"/>
            <a:ext cx="424244" cy="424244"/>
          </a:xfrm>
          <a:custGeom>
            <a:rect l="l" t="t" r="r" b="b"/>
            <a:pathLst>
              <a:path w="304800" h="304800">
                <a:moveTo>
                  <a:pt x="167640" y="106680"/>
                </a:moveTo>
                <a:lnTo>
                  <a:pt x="189586" y="139598"/>
                </a:lnTo>
                <a:cubicBezTo>
                  <a:pt x="194310" y="146761"/>
                  <a:pt x="204978" y="152400"/>
                  <a:pt x="213512" y="152400"/>
                </a:cubicBezTo>
                <a:lnTo>
                  <a:pt x="259080" y="152400"/>
                </a:lnTo>
                <a:lnTo>
                  <a:pt x="259080" y="121920"/>
                </a:lnTo>
                <a:lnTo>
                  <a:pt x="213360" y="121920"/>
                </a:lnTo>
                <a:lnTo>
                  <a:pt x="191414" y="89002"/>
                </a:lnTo>
                <a:cubicBezTo>
                  <a:pt x="185452" y="80686"/>
                  <a:pt x="178394" y="73628"/>
                  <a:pt x="170345" y="67847"/>
                </a:cubicBezTo>
                <a:lnTo>
                  <a:pt x="170069" y="67666"/>
                </a:lnTo>
                <a:lnTo>
                  <a:pt x="149952" y="54254"/>
                </a:lnTo>
                <a:cubicBezTo>
                  <a:pt x="146104" y="51911"/>
                  <a:pt x="141446" y="50521"/>
                  <a:pt x="136465" y="50521"/>
                </a:cubicBezTo>
                <a:cubicBezTo>
                  <a:pt x="131912" y="50521"/>
                  <a:pt x="127635" y="51683"/>
                  <a:pt x="123911" y="53721"/>
                </a:cubicBezTo>
                <a:lnTo>
                  <a:pt x="124044" y="53654"/>
                </a:lnTo>
                <a:lnTo>
                  <a:pt x="60950" y="91450"/>
                </a:lnTo>
                <a:lnTo>
                  <a:pt x="60950" y="167650"/>
                </a:lnTo>
                <a:lnTo>
                  <a:pt x="91430" y="167650"/>
                </a:lnTo>
                <a:lnTo>
                  <a:pt x="91430" y="106690"/>
                </a:lnTo>
                <a:lnTo>
                  <a:pt x="121910" y="91450"/>
                </a:lnTo>
                <a:lnTo>
                  <a:pt x="76190" y="304810"/>
                </a:lnTo>
                <a:lnTo>
                  <a:pt x="106670" y="304810"/>
                </a:lnTo>
                <a:lnTo>
                  <a:pt x="142484" y="188224"/>
                </a:lnTo>
                <a:lnTo>
                  <a:pt x="167630" y="213370"/>
                </a:lnTo>
                <a:lnTo>
                  <a:pt x="167630" y="304810"/>
                </a:lnTo>
                <a:lnTo>
                  <a:pt x="198110" y="304810"/>
                </a:lnTo>
                <a:lnTo>
                  <a:pt x="198110" y="182890"/>
                </a:lnTo>
                <a:lnTo>
                  <a:pt x="156962" y="141742"/>
                </a:lnTo>
                <a:lnTo>
                  <a:pt x="167630" y="106690"/>
                </a:lnTo>
                <a:close/>
                <a:moveTo>
                  <a:pt x="182880" y="60960"/>
                </a:moveTo>
                <a:cubicBezTo>
                  <a:pt x="199711" y="60960"/>
                  <a:pt x="213360" y="47311"/>
                  <a:pt x="213360" y="30480"/>
                </a:cubicBezTo>
                <a:cubicBezTo>
                  <a:pt x="213360" y="13649"/>
                  <a:pt x="199711" y="0"/>
                  <a:pt x="182880" y="0"/>
                </a:cubicBezTo>
                <a:lnTo>
                  <a:pt x="182880" y="0"/>
                </a:lnTo>
                <a:cubicBezTo>
                  <a:pt x="166049" y="0"/>
                  <a:pt x="152400" y="13649"/>
                  <a:pt x="152400" y="30480"/>
                </a:cubicBezTo>
                <a:cubicBezTo>
                  <a:pt x="152400" y="47311"/>
                  <a:pt x="166049" y="60960"/>
                  <a:pt x="182880" y="60960"/>
                </a:cubicBezTo>
                <a:lnTo>
                  <a:pt x="182880" y="609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970539" y="2236546"/>
            <a:ext cx="2648574" cy="2933980"/>
          </a:xfrm>
          <a:custGeom>
            <a:rect l="l" t="t" r="r" b="b"/>
            <a:pathLst>
              <a:path w="1905000" h="1905000">
                <a:moveTo>
                  <a:pt x="0" y="952500"/>
                </a:moveTo>
                <a:lnTo>
                  <a:pt x="476250" y="190500"/>
                </a:lnTo>
                <a:lnTo>
                  <a:pt x="1428750" y="190500"/>
                </a:lnTo>
                <a:lnTo>
                  <a:pt x="1905000" y="952500"/>
                </a:lnTo>
                <a:lnTo>
                  <a:pt x="1428750" y="1714500"/>
                </a:lnTo>
                <a:lnTo>
                  <a:pt x="476250" y="17145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  <a:ln w="7620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1655515" y="3001353"/>
            <a:ext cx="1278622" cy="119519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报告目的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514623" y="1744442"/>
            <a:ext cx="950685" cy="826132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46458" y="1867338"/>
            <a:ext cx="3087014" cy="580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075" b="1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91305" y="2643681"/>
            <a:ext cx="8975750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3">
                    <a:alpha val="100000"/>
                  </a:schemeClr>
                </a:solidFill>
                <a:latin typeface="Arial"/>
                <a:ea typeface="Arial"/>
                <a:cs typeface="Arial"/>
              </a:rPr>
              <a:t>云直播行业概述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行业定义与分类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云直播是一种基于云计算技术的在线直播服务，它通过将音视频数据实时传输至云端进行处理和分发，实现多用户同时在线观看直播内容。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分类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根据直播内容和应用场景的不同，云直播可分为秀场直播、游戏直播、电商直播、教育直播等多个细分领域。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起步期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随着互联网技术的不断发展和普及，早期的直播形态开始萌芽，主要以秀场直播和游戏直播为主。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快速发展期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随着4G网络的普及和智能手机等移动设备的快速发展，直播行业迎来了爆发式增长，各类直播平台如雨后春笋般涌现。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规范发展期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政府加强对直播行业的监管，行业逐渐走向规范化，优质内容和创新模式成为竞争焦点。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行业发展历程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883977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观众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8883977" y="4727993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直播内容的消费者，通过终端设备观看直播并参与互动。</a:t>
            </a:r>
          </a:p>
        </p:txBody>
      </p:sp>
      <p:sp>
        <p:nvSpPr>
          <p:cNvPr id="4" name="Freeform 4"/>
          <p:cNvSpPr/>
          <p:nvPr/>
        </p:nvSpPr>
        <p:spPr>
          <a:xfrm>
            <a:off x="90957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1383312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184110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02061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349434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3952140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5131648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5605381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606317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242682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771641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817420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935371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982744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10285243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9"/>
          <p:cNvSpPr txBox="1"/>
          <p:nvPr/>
        </p:nvSpPr>
        <p:spPr>
          <a:xfrm>
            <a:off x="6755784" y="1326066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终端设备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755784" y="1852616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包括智能手机、电脑、平板等用于观看直播的设备。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585608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云服务提供商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4585608" y="4753712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为直播平台提供云计算、存储和CDN等技术支持。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413234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内容生产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13234" y="4753712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包括主播、内容制作团队等，负责生产直播内容。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2488463" y="1338258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直播平台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2488463" y="1852616"/>
            <a:ext cx="2733675" cy="1390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提供直播技术服务、内容分发和运营管理等功能的平台。</a:t>
            </a:r>
          </a:p>
        </p:txBody>
      </p:sp>
      <p:cxnSp>
        <p:nvCxnSpPr>
          <p:cNvPr id="27" name="Connector 27"/>
          <p:cNvCxnSpPr/>
          <p:nvPr/>
        </p:nvCxnSpPr>
        <p:spPr>
          <a:xfrm flipH="1" flipV="1">
            <a:off x="1820468" y="2574173"/>
            <a:ext cx="0" cy="970187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28" name="AutoShape 28"/>
          <p:cNvSpPr/>
          <p:nvPr/>
        </p:nvSpPr>
        <p:spPr>
          <a:xfrm>
            <a:off x="1716131" y="3695836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1777091" y="3756797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1449074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Freeform 31"/>
          <p:cNvSpPr/>
          <p:nvPr/>
        </p:nvSpPr>
        <p:spPr>
          <a:xfrm>
            <a:off x="1640033" y="2043387"/>
            <a:ext cx="356542" cy="35654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2" name="Connector 32"/>
          <p:cNvCxnSpPr/>
          <p:nvPr/>
        </p:nvCxnSpPr>
        <p:spPr>
          <a:xfrm flipH="1" flipV="1">
            <a:off x="6061516" y="2590940"/>
            <a:ext cx="0" cy="961926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3" name="AutoShape 33"/>
          <p:cNvSpPr/>
          <p:nvPr/>
        </p:nvSpPr>
        <p:spPr>
          <a:xfrm>
            <a:off x="5957179" y="3676027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018139" y="3736987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5" name="Connector 35"/>
          <p:cNvCxnSpPr/>
          <p:nvPr/>
        </p:nvCxnSpPr>
        <p:spPr>
          <a:xfrm flipH="1" flipV="1">
            <a:off x="10265608" y="2571732"/>
            <a:ext cx="0" cy="961926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6" name="AutoShape 36"/>
          <p:cNvSpPr/>
          <p:nvPr/>
        </p:nvSpPr>
        <p:spPr>
          <a:xfrm>
            <a:off x="10161272" y="3681204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10222231" y="3742164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5707718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9" name="Connector 39"/>
          <p:cNvCxnSpPr/>
          <p:nvPr/>
        </p:nvCxnSpPr>
        <p:spPr>
          <a:xfrm flipH="1" flipV="1">
            <a:off x="3943694" y="3835635"/>
            <a:ext cx="0" cy="1284763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40" name="AutoShape 40"/>
          <p:cNvSpPr/>
          <p:nvPr/>
        </p:nvSpPr>
        <p:spPr>
          <a:xfrm>
            <a:off x="3833953" y="3688233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3894913" y="3749193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2" name="Connector 42"/>
          <p:cNvCxnSpPr/>
          <p:nvPr/>
        </p:nvCxnSpPr>
        <p:spPr>
          <a:xfrm flipH="1" flipV="1">
            <a:off x="8191601" y="3822284"/>
            <a:ext cx="0" cy="1284763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43" name="AutoShape 43"/>
          <p:cNvSpPr/>
          <p:nvPr/>
        </p:nvSpPr>
        <p:spPr>
          <a:xfrm>
            <a:off x="8081859" y="3688233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8142819" y="3749193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AutoShape 45"/>
          <p:cNvSpPr/>
          <p:nvPr/>
        </p:nvSpPr>
        <p:spPr>
          <a:xfrm>
            <a:off x="3560108" y="5063734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AutoShape 46"/>
          <p:cNvSpPr/>
          <p:nvPr/>
        </p:nvSpPr>
        <p:spPr>
          <a:xfrm>
            <a:off x="7820207" y="5063734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Freeform 47"/>
          <p:cNvSpPr/>
          <p:nvPr/>
        </p:nvSpPr>
        <p:spPr>
          <a:xfrm>
            <a:off x="5856595" y="2003865"/>
            <a:ext cx="452190" cy="452190"/>
          </a:xfrm>
          <a:custGeom>
            <a:rect l="l" t="t" r="r" b="b"/>
            <a:pathLst>
              <a:path w="304800" h="304800">
                <a:moveTo>
                  <a:pt x="147180" y="28632"/>
                </a:moveTo>
                <a:lnTo>
                  <a:pt x="19907" y="83468"/>
                </a:lnTo>
                <a:lnTo>
                  <a:pt x="147304" y="137874"/>
                </a:lnTo>
                <a:lnTo>
                  <a:pt x="276015" y="83344"/>
                </a:lnTo>
                <a:lnTo>
                  <a:pt x="147180" y="28632"/>
                </a:lnTo>
                <a:close/>
                <a:moveTo>
                  <a:pt x="152400" y="144723"/>
                </a:moveTo>
                <a:lnTo>
                  <a:pt x="152400" y="276168"/>
                </a:lnTo>
                <a:lnTo>
                  <a:pt x="276177" y="217408"/>
                </a:lnTo>
                <a:lnTo>
                  <a:pt x="276177" y="92145"/>
                </a:lnTo>
                <a:lnTo>
                  <a:pt x="152400" y="144723"/>
                </a:lnTo>
                <a:close/>
                <a:moveTo>
                  <a:pt x="19098" y="217408"/>
                </a:moveTo>
                <a:lnTo>
                  <a:pt x="143294" y="276168"/>
                </a:lnTo>
                <a:lnTo>
                  <a:pt x="143294" y="144723"/>
                </a:lnTo>
                <a:lnTo>
                  <a:pt x="19098" y="92145"/>
                </a:lnTo>
                <a:lnTo>
                  <a:pt x="19098" y="217408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8" name="AutoShape 48"/>
          <p:cNvSpPr/>
          <p:nvPr/>
        </p:nvSpPr>
        <p:spPr>
          <a:xfrm>
            <a:off x="9900600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9" name="Freeform 49"/>
          <p:cNvSpPr/>
          <p:nvPr/>
        </p:nvSpPr>
        <p:spPr>
          <a:xfrm>
            <a:off x="10075821" y="2040441"/>
            <a:ext cx="383872" cy="383872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0" name="Freeform 50"/>
          <p:cNvSpPr/>
          <p:nvPr/>
        </p:nvSpPr>
        <p:spPr>
          <a:xfrm>
            <a:off x="3785185" y="5283154"/>
            <a:ext cx="355388" cy="355388"/>
          </a:xfrm>
          <a:custGeom>
            <a:rect l="l" t="t" r="r" b="b"/>
            <a:pathLst>
              <a:path w="304800" h="304800">
                <a:moveTo>
                  <a:pt x="116843" y="182880"/>
                </a:moveTo>
                <a:lnTo>
                  <a:pt x="30480" y="182880"/>
                </a:lnTo>
                <a:lnTo>
                  <a:pt x="30480" y="304800"/>
                </a:lnTo>
                <a:lnTo>
                  <a:pt x="0" y="304800"/>
                </a:lnTo>
                <a:lnTo>
                  <a:pt x="0" y="0"/>
                </a:lnTo>
                <a:lnTo>
                  <a:pt x="182880" y="0"/>
                </a:lnTo>
                <a:lnTo>
                  <a:pt x="187957" y="30480"/>
                </a:lnTo>
                <a:lnTo>
                  <a:pt x="304800" y="30480"/>
                </a:lnTo>
                <a:lnTo>
                  <a:pt x="259080" y="121920"/>
                </a:lnTo>
                <a:lnTo>
                  <a:pt x="304800" y="213360"/>
                </a:lnTo>
                <a:lnTo>
                  <a:pt x="121920" y="213360"/>
                </a:lnTo>
                <a:lnTo>
                  <a:pt x="116843" y="18288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1" name="Freeform 51"/>
          <p:cNvSpPr/>
          <p:nvPr/>
        </p:nvSpPr>
        <p:spPr>
          <a:xfrm>
            <a:off x="7917111" y="5228967"/>
            <a:ext cx="409575" cy="409575"/>
          </a:xfrm>
          <a:custGeom>
            <a:rect l="l" t="t" r="r" b="b"/>
            <a:pathLst>
              <a:path w="304800" h="304800">
                <a:moveTo>
                  <a:pt x="310886" y="167269"/>
                </a:moveTo>
                <a:cubicBezTo>
                  <a:pt x="310886" y="167269"/>
                  <a:pt x="267148" y="122672"/>
                  <a:pt x="206873" y="122672"/>
                </a:cubicBezTo>
                <a:cubicBezTo>
                  <a:pt x="147980" y="122672"/>
                  <a:pt x="89764" y="167269"/>
                  <a:pt x="89764" y="167269"/>
                </a:cubicBezTo>
                <a:lnTo>
                  <a:pt x="57064" y="153619"/>
                </a:lnTo>
                <a:lnTo>
                  <a:pt x="57064" y="193662"/>
                </a:lnTo>
                <a:cubicBezTo>
                  <a:pt x="62217" y="195415"/>
                  <a:pt x="65989" y="200158"/>
                  <a:pt x="65989" y="205902"/>
                </a:cubicBezTo>
                <a:cubicBezTo>
                  <a:pt x="65989" y="211703"/>
                  <a:pt x="62141" y="216456"/>
                  <a:pt x="56912" y="218170"/>
                </a:cubicBezTo>
                <a:lnTo>
                  <a:pt x="66580" y="245135"/>
                </a:lnTo>
                <a:lnTo>
                  <a:pt x="38043" y="245135"/>
                </a:lnTo>
                <a:lnTo>
                  <a:pt x="47796" y="217942"/>
                </a:lnTo>
                <a:cubicBezTo>
                  <a:pt x="43110" y="215951"/>
                  <a:pt x="39834" y="211322"/>
                  <a:pt x="39834" y="205902"/>
                </a:cubicBezTo>
                <a:cubicBezTo>
                  <a:pt x="39834" y="200597"/>
                  <a:pt x="43015" y="196082"/>
                  <a:pt x="47558" y="194024"/>
                </a:cubicBezTo>
                <a:lnTo>
                  <a:pt x="47558" y="149647"/>
                </a:lnTo>
                <a:lnTo>
                  <a:pt x="0" y="129816"/>
                </a:lnTo>
                <a:lnTo>
                  <a:pt x="209255" y="35890"/>
                </a:lnTo>
                <a:lnTo>
                  <a:pt x="401241" y="130997"/>
                </a:lnTo>
                <a:lnTo>
                  <a:pt x="310886" y="167269"/>
                </a:lnTo>
                <a:close/>
                <a:moveTo>
                  <a:pt x="204492" y="145266"/>
                </a:moveTo>
                <a:cubicBezTo>
                  <a:pt x="265128" y="145266"/>
                  <a:pt x="294846" y="177365"/>
                  <a:pt x="294846" y="177365"/>
                </a:cubicBezTo>
                <a:lnTo>
                  <a:pt x="294846" y="243945"/>
                </a:lnTo>
                <a:cubicBezTo>
                  <a:pt x="294846" y="243945"/>
                  <a:pt x="263938" y="268910"/>
                  <a:pt x="199739" y="268910"/>
                </a:cubicBezTo>
                <a:cubicBezTo>
                  <a:pt x="135541" y="268910"/>
                  <a:pt x="114138" y="243945"/>
                  <a:pt x="114138" y="243945"/>
                </a:cubicBezTo>
                <a:lnTo>
                  <a:pt x="114138" y="177365"/>
                </a:lnTo>
                <a:cubicBezTo>
                  <a:pt x="114138" y="177365"/>
                  <a:pt x="143856" y="145266"/>
                  <a:pt x="204492" y="145266"/>
                </a:cubicBezTo>
                <a:close/>
                <a:moveTo>
                  <a:pt x="203302" y="254641"/>
                </a:moveTo>
                <a:cubicBezTo>
                  <a:pt x="245326" y="254641"/>
                  <a:pt x="279397" y="246116"/>
                  <a:pt x="279397" y="235620"/>
                </a:cubicBezTo>
                <a:cubicBezTo>
                  <a:pt x="279397" y="225123"/>
                  <a:pt x="245326" y="216599"/>
                  <a:pt x="203302" y="216599"/>
                </a:cubicBezTo>
                <a:cubicBezTo>
                  <a:pt x="161277" y="216599"/>
                  <a:pt x="127216" y="225123"/>
                  <a:pt x="127216" y="235620"/>
                </a:cubicBezTo>
                <a:cubicBezTo>
                  <a:pt x="127216" y="246116"/>
                  <a:pt x="161277" y="254641"/>
                  <a:pt x="203302" y="254641"/>
                </a:cubicBez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52" name="Group 5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53" name="AutoShape 5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AutoShape 6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AutoShape 6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AutoShape 6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3" name="AutoShape 6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4" name="AutoShape 6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5" name="AutoShape 6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6" name="AutoShape 6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7" name="AutoShape 6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8" name="AutoShape 6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9" name="AutoShape 6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0" name="AutoShape 7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1" name="AutoShape 7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2" name="AutoShape 7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3" name="TextBox 7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行业产业链结构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514623" y="1744442"/>
            <a:ext cx="950685" cy="826132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46458" y="1867338"/>
            <a:ext cx="3087014" cy="580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075" b="1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91305" y="2643681"/>
            <a:ext cx="8975750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3">
                    <a:alpha val="100000"/>
                  </a:schemeClr>
                </a:solidFill>
                <a:latin typeface="Arial"/>
                <a:ea typeface="Arial"/>
                <a:cs typeface="Arial"/>
              </a:rPr>
              <a:t>云直播行业市场现状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市场规模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随着5G、云计算等技术的快速发展，云直播市场规模不断扩大，预计未来几年将持续保持高速增长。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增长率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根据市场调查机构的数据，云直播市场年复合增长率超过30%，显示出强劲的增长势头。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市场规模与增长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目前，市场上已经形成了几家具有较大影响力的云直播平台，如阿里云、腾讯云、华为云等，它们凭借强大的技术实力和资源优势，占据了市场主导地位。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头部企业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除了头部企业外，市场上还存在大量中小企业，它们通过提供个性化、专业化的服务，在特定领域和细分市场中获得了一定的市场份额。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中小企业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市场竞争格局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5012267" y="3720618"/>
            <a:ext cx="2167467" cy="2120348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952500" y="1647825"/>
                </a:lnTo>
                <a:lnTo>
                  <a:pt x="1905000" y="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249697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776918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5012267" y="171109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5743787" y="3022600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 rot="7259206">
            <a:off x="6589098" y="4674355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 rot="-7221168">
            <a:off x="4910864" y="4658432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6818377" y="3284051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" name="AutoShape 10"/>
          <p:cNvSpPr/>
          <p:nvPr/>
        </p:nvSpPr>
        <p:spPr>
          <a:xfrm>
            <a:off x="10897278" y="3216317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6996324" y="1208023"/>
            <a:ext cx="3900955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互动性强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996324" y="2047219"/>
            <a:ext cx="405267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用户希望能够在直播过程中与主播进行实时互动，如点赞、评论、送礼物等，增加参与感和娱乐性。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129334" y="3502152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多场景应用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141526" y="4429391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云直播的应用场景越来越广泛，如在线教育、电商直播、游戏直播等，用户对平台的多场景适应能力提出更高要求。</a:t>
            </a:r>
          </a:p>
        </p:txBody>
      </p:sp>
      <p:cxnSp>
        <p:nvCxnSpPr>
          <p:cNvPr id="15" name="Connector 15"/>
          <p:cNvCxnSpPr/>
          <p:nvPr/>
        </p:nvCxnSpPr>
        <p:spPr>
          <a:xfrm>
            <a:off x="7345623" y="5627624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6" name="AutoShape 16"/>
          <p:cNvSpPr/>
          <p:nvPr/>
        </p:nvSpPr>
        <p:spPr>
          <a:xfrm>
            <a:off x="11424524" y="5559891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7" name="Connector 17"/>
          <p:cNvCxnSpPr/>
          <p:nvPr/>
        </p:nvCxnSpPr>
        <p:spPr>
          <a:xfrm>
            <a:off x="904945" y="4589949"/>
            <a:ext cx="3793067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8" name="AutoShape 18"/>
          <p:cNvSpPr/>
          <p:nvPr/>
        </p:nvSpPr>
        <p:spPr>
          <a:xfrm>
            <a:off x="904945" y="4510024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9"/>
          <p:cNvSpPr txBox="1"/>
          <p:nvPr/>
        </p:nvSpPr>
        <p:spPr>
          <a:xfrm>
            <a:off x="869006" y="2296376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高清流畅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69006" y="3223615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用户对云直播的画质和流畅度要求越来越高，高清、无卡顿的直播体验成为用户选择平台的重要因素。</a:t>
            </a:r>
          </a:p>
        </p:txBody>
      </p:sp>
      <p:sp>
        <p:nvSpPr>
          <p:cNvPr id="21" name="Freeform 21"/>
          <p:cNvSpPr/>
          <p:nvPr/>
        </p:nvSpPr>
        <p:spPr>
          <a:xfrm>
            <a:off x="5786411" y="3999944"/>
            <a:ext cx="661803" cy="661803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用户需求特点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514623" y="1744442"/>
            <a:ext cx="950685" cy="826132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46458" y="1867338"/>
            <a:ext cx="3087014" cy="580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075" b="1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91305" y="2643681"/>
            <a:ext cx="8975750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3">
                    <a:alpha val="100000"/>
                  </a:schemeClr>
                </a:solidFill>
                <a:latin typeface="Arial"/>
                <a:ea typeface="Arial"/>
                <a:cs typeface="Arial"/>
              </a:rPr>
              <a:t>云直播行业技术发展趋势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07497" y="2686653"/>
            <a:ext cx="2748437" cy="2355803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014310" y="1448346"/>
            <a:ext cx="3186374" cy="4832416"/>
          </a:xfrm>
          <a:prstGeom prst="homePlat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085580" y="1448346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085580" y="3849453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537025" y="2686653"/>
            <a:ext cx="1797055" cy="2355803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727185" y="2291057"/>
            <a:ext cx="574252" cy="57425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682521" y="4710666"/>
            <a:ext cx="663580" cy="663580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35666" y="3564667"/>
            <a:ext cx="599774" cy="599774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1702239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1071515" y="154168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高速传输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71515" y="2035834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5G网络的高带宽和低延迟特性使得高清、流畅的直播内容传输成为可能，提升了用户体验。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71515" y="308535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多路并发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71515" y="357950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5G技术支持大量用户同时在线观看直播，满足大规模并发需求。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71515" y="4649506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互动体验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71515" y="514365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5G网络的低延迟特性使得实时互动成为可能，如观众参与投票、弹幕等，增强了直播的交互性。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904945" y="3245910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808202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5G技术推动云直播发展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https://d.book118.com/238141077134006042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AF5FF"/>
      </a:lt1>
      <a:dk2>
        <a:srgbClr val="062F00"/>
      </a:dk2>
      <a:lt2>
        <a:srgbClr val="FFFFFF"/>
      </a:lt2>
      <a:accent1>
        <a:srgbClr val="AF79DE"/>
      </a:accent1>
      <a:accent2>
        <a:srgbClr val="BC95E8"/>
      </a:accent2>
      <a:accent3>
        <a:srgbClr val="816BB7"/>
      </a:accent3>
      <a:accent4>
        <a:srgbClr val="618CD0"/>
      </a:accent4>
      <a:accent5>
        <a:srgbClr val="76A1E5"/>
      </a:accent5>
      <a:accent6>
        <a:srgbClr val="FEE088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82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0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2024-09-22T05:49:49.584</cp:lastPrinted>
  <dcterms:created xsi:type="dcterms:W3CDTF">2024-09-21T21:49:49Z</dcterms:created>
  <dcterms:modified xsi:type="dcterms:W3CDTF">2024-09-21T21:49:51Z</dcterms:modified>
</cp:coreProperties>
</file>