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C15A58-0681-41FF-911F-6C03B45808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91D571-D734-46AE-9235-D4DEE8199C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84484F-72EC-4922-AE39-A3A944C5DD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A8886A7-C65F-48F1-86EE-308452D30FB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5E0FDE5-5CF3-412B-B9C6-004499A29C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D02033F-0B1A-4C4F-83F2-1043232268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61837F3-25B7-4CF0-83B4-DC9668EC33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5890E82-D61F-4CA1-9DCF-5089F763A6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378EE8-BD98-47C6-8425-BBCE277757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C633EA7-57EE-43B6-B81C-D2344DB478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33D71-74B7-4956-A113-43C2DB899B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4500420432201110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护理教学 精品课件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22709" y="4939625"/>
            <a:ext cx="6964070" cy="4949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rgbClr val="FFFFFF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护理学基础知识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护理伦理与法律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护理教育与培训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护理研究与发展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护理学是一门专注于维护、促进和恢复人类健康的学科。它强调个体、家庭和社区的福祉，并着重于预防疾病、照顾病患和促进康复。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护理学具有跨学科性、实践性、人文关怀和整体性的特点。它涉及到生物学、心理学、社会学等多个学科的知识，并强调在临床实践中运用这些知识。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1923" r="1923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38" b="2638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98" b="269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护理学发展历程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早期的护理实践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早期的护理实践可以追溯到古代文明时期，当时人们通过照顾病患来表达对神的敬仰。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现代护理学的诞生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19世纪中叶，随着医学科学的进步和人们对健康需求的增加，现代护理学应运而生。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护理学的发展与完善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20世纪以后，随着医学技术的不断进步和人们对健康需求的多样化，护理学得到了迅速的发展和完善。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28000" r="28000"/>
          <a:stretch>
            <a:fillRect/>
          </a:stretch>
        </p:blipFill>
        <p:spPr>
          <a:xfrm>
            <a:off x="161995" y="1165346"/>
            <a:ext cx="4300143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与医学的关系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护理学与医学是密切相关的专业，护理学的发展和进步离不开医学的进步和发展。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与药剂学的关系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药剂学是医学领域中的一个重要分支，与护理学有着密切的联系。药剂学为护理学提供了药物知识和技术支持，而护理学则负责药物的正确使用和管理。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与康复学的关系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康复学与护理学也有着密切的联系。康复学关注病患的康复过程，而护理学则关注病患的照顾和康复过程中的身心需求。两者相互协作，共同促进患者的康复。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护理学与其他医学专业的关系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护理技能培训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3535" r="13535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包括床单更换、口腔护理、皮肤清洁等方面的技能。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基础护理技能概述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介绍如何正确操作，注意事项以及相关理论知识的讲解。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基础护理技能培训内容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制定详细的考核标准，确保学员能够熟练掌握基础护理技能。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基础护理技能考核标准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介绍基础护理技能在临床实践中的具体应用和重要性。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基础护理技能在临床中的应用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基础护理技能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高级护理技能概述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包括危重病人护理、急救护理、疼痛管理等方面的技能。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高级护理技能考核标准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制定更为严格的考核标准，确保学员能够熟练掌握高级护理技能。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高级护理技能培训内容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介绍高级护理技能的操作技巧、注意事项和相关理论知识。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高级护理技能在临床中的应用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介绍高级护理技能在临床实践中的具体应用和重要性。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2215756" y="2976816"/>
            <a:ext cx="2043577" cy="266384"/>
          </a:xfrm>
          <a:custGeom>
            <a:rect l="l" t="t" r="r" b="b"/>
            <a:pathLst>
              <a:path w="7631" h="997">
                <a:moveTo>
                  <a:pt x="0" y="374"/>
                </a:moveTo>
                <a:lnTo>
                  <a:pt x="6883" y="374"/>
                </a:lnTo>
                <a:lnTo>
                  <a:pt x="6765" y="0"/>
                </a:lnTo>
                <a:lnTo>
                  <a:pt x="7631" y="498"/>
                </a:lnTo>
                <a:lnTo>
                  <a:pt x="6765" y="997"/>
                </a:lnTo>
                <a:lnTo>
                  <a:pt x="6883" y="622"/>
                </a:lnTo>
                <a:lnTo>
                  <a:pt x="0" y="622"/>
                </a:lnTo>
                <a:lnTo>
                  <a:pt x="0" y="374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215756" y="4343931"/>
            <a:ext cx="2043577" cy="268329"/>
          </a:xfrm>
          <a:custGeom>
            <a:rect l="l" t="t" r="r" b="b"/>
            <a:pathLst>
              <a:path w="7631" h="997">
                <a:moveTo>
                  <a:pt x="6883" y="375"/>
                </a:moveTo>
                <a:lnTo>
                  <a:pt x="6765" y="0"/>
                </a:lnTo>
                <a:lnTo>
                  <a:pt x="7631" y="499"/>
                </a:lnTo>
                <a:lnTo>
                  <a:pt x="6765" y="997"/>
                </a:lnTo>
                <a:lnTo>
                  <a:pt x="6883" y="623"/>
                </a:lnTo>
                <a:lnTo>
                  <a:pt x="0" y="623"/>
                </a:lnTo>
                <a:lnTo>
                  <a:pt x="0" y="375"/>
                </a:lnTo>
                <a:lnTo>
                  <a:pt x="6883" y="37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4" name="Group 4"/>
          <p:cNvGrpSpPr/>
          <p:nvPr/>
        </p:nvGrpSpPr>
        <p:grpSpPr>
          <a:xfrm>
            <a:off x="2215756" y="1566343"/>
            <a:ext cx="2043574" cy="4455417"/>
            <a:chOff x="2215756" y="1566343"/>
            <a:chExt cx="2043574" cy="4455417"/>
          </a:xfrm>
        </p:grpSpPr>
        <p:sp>
          <p:nvSpPr>
            <p:cNvPr id="5" name="Freeform 5"/>
            <p:cNvSpPr/>
            <p:nvPr/>
          </p:nvSpPr>
          <p:spPr>
            <a:xfrm>
              <a:off x="2215756" y="1789944"/>
              <a:ext cx="178886" cy="1425253"/>
            </a:xfrm>
            <a:custGeom>
              <a:rect l="l" t="t" r="r" b="b"/>
              <a:pathLst>
                <a:path w="669" h="5308">
                  <a:moveTo>
                    <a:pt x="669" y="182"/>
                  </a:moveTo>
                  <a:cubicBezTo>
                    <a:pt x="415" y="431"/>
                    <a:pt x="256" y="778"/>
                    <a:pt x="256" y="1160"/>
                  </a:cubicBezTo>
                  <a:lnTo>
                    <a:pt x="256" y="5308"/>
                  </a:lnTo>
                  <a:lnTo>
                    <a:pt x="0" y="5308"/>
                  </a:lnTo>
                  <a:lnTo>
                    <a:pt x="0" y="1148"/>
                  </a:lnTo>
                  <a:cubicBezTo>
                    <a:pt x="0" y="699"/>
                    <a:pt x="187" y="292"/>
                    <a:pt x="486" y="0"/>
                  </a:cubicBezTo>
                  <a:lnTo>
                    <a:pt x="669" y="18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2346029" y="1566343"/>
              <a:ext cx="1913301" cy="272217"/>
            </a:xfrm>
            <a:custGeom>
              <a:rect l="l" t="t" r="r" b="b"/>
              <a:pathLst>
                <a:path w="7145" h="1015">
                  <a:moveTo>
                    <a:pt x="6397" y="375"/>
                  </a:moveTo>
                  <a:lnTo>
                    <a:pt x="6279" y="0"/>
                  </a:lnTo>
                  <a:lnTo>
                    <a:pt x="7145" y="499"/>
                  </a:lnTo>
                  <a:lnTo>
                    <a:pt x="6279" y="997"/>
                  </a:lnTo>
                  <a:lnTo>
                    <a:pt x="6397" y="623"/>
                  </a:lnTo>
                  <a:lnTo>
                    <a:pt x="1140" y="623"/>
                  </a:lnTo>
                  <a:cubicBezTo>
                    <a:pt x="769" y="623"/>
                    <a:pt x="430" y="773"/>
                    <a:pt x="183" y="1015"/>
                  </a:cubicBezTo>
                  <a:lnTo>
                    <a:pt x="0" y="833"/>
                  </a:lnTo>
                  <a:cubicBezTo>
                    <a:pt x="290" y="550"/>
                    <a:pt x="686" y="375"/>
                    <a:pt x="1120" y="375"/>
                  </a:cubicBezTo>
                  <a:lnTo>
                    <a:pt x="6397" y="375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2215756" y="4372893"/>
              <a:ext cx="178886" cy="1425253"/>
            </a:xfrm>
            <a:custGeom>
              <a:rect l="l" t="t" r="r" b="b"/>
              <a:pathLst>
                <a:path w="669" h="5309">
                  <a:moveTo>
                    <a:pt x="256" y="0"/>
                  </a:moveTo>
                  <a:lnTo>
                    <a:pt x="256" y="4149"/>
                  </a:lnTo>
                  <a:cubicBezTo>
                    <a:pt x="256" y="4531"/>
                    <a:pt x="415" y="4878"/>
                    <a:pt x="669" y="5127"/>
                  </a:cubicBezTo>
                  <a:lnTo>
                    <a:pt x="486" y="5309"/>
                  </a:lnTo>
                  <a:cubicBezTo>
                    <a:pt x="187" y="5017"/>
                    <a:pt x="0" y="4610"/>
                    <a:pt x="0" y="4161"/>
                  </a:cubicBezTo>
                  <a:lnTo>
                    <a:pt x="0" y="0"/>
                  </a:lnTo>
                  <a:lnTo>
                    <a:pt x="256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2346029" y="5747599"/>
              <a:ext cx="1913301" cy="274161"/>
            </a:xfrm>
            <a:custGeom>
              <a:rect l="l" t="t" r="r" b="b"/>
              <a:pathLst>
                <a:path w="7145" h="1015">
                  <a:moveTo>
                    <a:pt x="6397" y="392"/>
                  </a:moveTo>
                  <a:lnTo>
                    <a:pt x="6279" y="18"/>
                  </a:lnTo>
                  <a:lnTo>
                    <a:pt x="7145" y="516"/>
                  </a:lnTo>
                  <a:lnTo>
                    <a:pt x="6279" y="1015"/>
                  </a:lnTo>
                  <a:lnTo>
                    <a:pt x="6397" y="640"/>
                  </a:lnTo>
                  <a:lnTo>
                    <a:pt x="1120" y="640"/>
                  </a:lnTo>
                  <a:cubicBezTo>
                    <a:pt x="686" y="640"/>
                    <a:pt x="290" y="465"/>
                    <a:pt x="0" y="182"/>
                  </a:cubicBezTo>
                  <a:lnTo>
                    <a:pt x="183" y="0"/>
                  </a:lnTo>
                  <a:cubicBezTo>
                    <a:pt x="430" y="242"/>
                    <a:pt x="769" y="392"/>
                    <a:pt x="1140" y="392"/>
                  </a:cubicBezTo>
                  <a:lnTo>
                    <a:pt x="6397" y="39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171292" y="2749588"/>
            <a:ext cx="2088928" cy="2088928"/>
            <a:chOff x="1171292" y="2749588"/>
            <a:chExt cx="2088928" cy="2088928"/>
          </a:xfrm>
        </p:grpSpPr>
        <p:sp>
          <p:nvSpPr>
            <p:cNvPr id="10" name="AutoShape 10"/>
            <p:cNvSpPr/>
            <p:nvPr/>
          </p:nvSpPr>
          <p:spPr>
            <a:xfrm>
              <a:off x="1171292" y="2749588"/>
              <a:ext cx="2088928" cy="2088928"/>
            </a:xfrm>
            <a:prstGeom prst="ellipse">
              <a:avLst/>
            </a:prstGeom>
            <a:solidFill>
              <a:schemeClr val="accent1">
                <a:lumMod val="40000"/>
                <a:lumOff val="6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" name="Group 11"/>
          <p:cNvGrpSpPr/>
          <p:nvPr/>
        </p:nvGrpSpPr>
        <p:grpSpPr>
          <a:xfrm>
            <a:off x="1797656" y="3303419"/>
            <a:ext cx="931450" cy="924116"/>
            <a:chOff x="1797656" y="3303419"/>
            <a:chExt cx="931450" cy="924116"/>
          </a:xfrm>
        </p:grpSpPr>
        <p:sp>
          <p:nvSpPr>
            <p:cNvPr id="12" name="Freeform 12"/>
            <p:cNvSpPr/>
            <p:nvPr/>
          </p:nvSpPr>
          <p:spPr>
            <a:xfrm>
              <a:off x="1978060" y="3564785"/>
              <a:ext cx="482346" cy="478631"/>
            </a:xfrm>
            <a:custGeom>
              <a:rect l="l" t="t" r="r" b="b"/>
              <a:pathLst>
                <a:path w="55" h="55">
                  <a:moveTo>
                    <a:pt x="47" y="27"/>
                  </a:moveTo>
                  <a:cubicBezTo>
                    <a:pt x="47" y="38"/>
                    <a:pt x="38" y="46"/>
                    <a:pt x="28" y="46"/>
                  </a:cubicBezTo>
                  <a:cubicBezTo>
                    <a:pt x="18" y="46"/>
                    <a:pt x="9" y="38"/>
                    <a:pt x="9" y="27"/>
                  </a:cubicBezTo>
                  <a:cubicBezTo>
                    <a:pt x="9" y="17"/>
                    <a:pt x="18" y="9"/>
                    <a:pt x="28" y="9"/>
                  </a:cubicBezTo>
                  <a:cubicBezTo>
                    <a:pt x="31" y="9"/>
                    <a:pt x="35" y="10"/>
                    <a:pt x="38" y="11"/>
                  </a:cubicBezTo>
                  <a:cubicBezTo>
                    <a:pt x="44" y="5"/>
                    <a:pt x="44" y="5"/>
                    <a:pt x="44" y="5"/>
                  </a:cubicBezTo>
                  <a:cubicBezTo>
                    <a:pt x="39" y="2"/>
                    <a:pt x="34" y="0"/>
                    <a:pt x="28" y="0"/>
                  </a:cubicBezTo>
                  <a:cubicBezTo>
                    <a:pt x="13" y="0"/>
                    <a:pt x="0" y="12"/>
                    <a:pt x="0" y="27"/>
                  </a:cubicBezTo>
                  <a:cubicBezTo>
                    <a:pt x="0" y="43"/>
                    <a:pt x="13" y="55"/>
                    <a:pt x="28" y="55"/>
                  </a:cubicBezTo>
                  <a:cubicBezTo>
                    <a:pt x="43" y="55"/>
                    <a:pt x="55" y="43"/>
                    <a:pt x="55" y="27"/>
                  </a:cubicBezTo>
                  <a:cubicBezTo>
                    <a:pt x="55" y="21"/>
                    <a:pt x="53" y="16"/>
                    <a:pt x="50" y="11"/>
                  </a:cubicBezTo>
                  <a:cubicBezTo>
                    <a:pt x="44" y="18"/>
                    <a:pt x="44" y="18"/>
                    <a:pt x="44" y="18"/>
                  </a:cubicBezTo>
                  <a:cubicBezTo>
                    <a:pt x="46" y="21"/>
                    <a:pt x="47" y="24"/>
                    <a:pt x="47" y="2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>
              <a:off x="2147414" y="3730520"/>
              <a:ext cx="154591" cy="147257"/>
            </a:xfrm>
            <a:custGeom>
              <a:rect l="l" t="t" r="r" b="b"/>
              <a:pathLst>
                <a:path w="18" h="17">
                  <a:moveTo>
                    <a:pt x="12" y="0"/>
                  </a:moveTo>
                  <a:cubicBezTo>
                    <a:pt x="11" y="0"/>
                    <a:pt x="10" y="0"/>
                    <a:pt x="9" y="0"/>
                  </a:cubicBezTo>
                  <a:cubicBezTo>
                    <a:pt x="4" y="0"/>
                    <a:pt x="0" y="4"/>
                    <a:pt x="0" y="8"/>
                  </a:cubicBezTo>
                  <a:cubicBezTo>
                    <a:pt x="0" y="13"/>
                    <a:pt x="4" y="17"/>
                    <a:pt x="9" y="17"/>
                  </a:cubicBezTo>
                  <a:cubicBezTo>
                    <a:pt x="14" y="17"/>
                    <a:pt x="18" y="13"/>
                    <a:pt x="18" y="8"/>
                  </a:cubicBezTo>
                  <a:cubicBezTo>
                    <a:pt x="18" y="7"/>
                    <a:pt x="17" y="6"/>
                    <a:pt x="17" y="5"/>
                  </a:cubicBezTo>
                  <a:cubicBezTo>
                    <a:pt x="9" y="9"/>
                    <a:pt x="9" y="9"/>
                    <a:pt x="9" y="9"/>
                  </a:cubicBezTo>
                  <a:lnTo>
                    <a:pt x="12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1797656" y="3380762"/>
              <a:ext cx="854202" cy="846773"/>
            </a:xfrm>
            <a:custGeom>
              <a:rect l="l" t="t" r="r" b="b"/>
              <a:pathLst>
                <a:path w="98" h="97">
                  <a:moveTo>
                    <a:pt x="82" y="22"/>
                  </a:moveTo>
                  <a:cubicBezTo>
                    <a:pt x="80" y="23"/>
                    <a:pt x="80" y="23"/>
                    <a:pt x="80" y="23"/>
                  </a:cubicBezTo>
                  <a:cubicBezTo>
                    <a:pt x="86" y="30"/>
                    <a:pt x="89" y="39"/>
                    <a:pt x="89" y="48"/>
                  </a:cubicBezTo>
                  <a:cubicBezTo>
                    <a:pt x="89" y="71"/>
                    <a:pt x="71" y="88"/>
                    <a:pt x="49" y="88"/>
                  </a:cubicBezTo>
                  <a:cubicBezTo>
                    <a:pt x="27" y="88"/>
                    <a:pt x="9" y="71"/>
                    <a:pt x="9" y="48"/>
                  </a:cubicBezTo>
                  <a:cubicBezTo>
                    <a:pt x="9" y="26"/>
                    <a:pt x="27" y="8"/>
                    <a:pt x="49" y="8"/>
                  </a:cubicBezTo>
                  <a:cubicBezTo>
                    <a:pt x="58" y="8"/>
                    <a:pt x="67" y="12"/>
                    <a:pt x="74" y="17"/>
                  </a:cubicBezTo>
                  <a:cubicBezTo>
                    <a:pt x="76" y="15"/>
                    <a:pt x="76" y="15"/>
                    <a:pt x="76" y="15"/>
                  </a:cubicBezTo>
                  <a:cubicBezTo>
                    <a:pt x="76" y="8"/>
                    <a:pt x="76" y="8"/>
                    <a:pt x="76" y="8"/>
                  </a:cubicBezTo>
                  <a:cubicBezTo>
                    <a:pt x="68" y="3"/>
                    <a:pt x="59" y="0"/>
                    <a:pt x="49" y="0"/>
                  </a:cubicBezTo>
                  <a:cubicBezTo>
                    <a:pt x="22" y="0"/>
                    <a:pt x="0" y="22"/>
                    <a:pt x="0" y="48"/>
                  </a:cubicBezTo>
                  <a:cubicBezTo>
                    <a:pt x="0" y="75"/>
                    <a:pt x="22" y="97"/>
                    <a:pt x="49" y="97"/>
                  </a:cubicBezTo>
                  <a:cubicBezTo>
                    <a:pt x="76" y="97"/>
                    <a:pt x="98" y="75"/>
                    <a:pt x="98" y="48"/>
                  </a:cubicBezTo>
                  <a:cubicBezTo>
                    <a:pt x="98" y="38"/>
                    <a:pt x="95" y="29"/>
                    <a:pt x="89" y="21"/>
                  </a:cubicBezTo>
                  <a:lnTo>
                    <a:pt x="82" y="22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2224757" y="3303419"/>
              <a:ext cx="504349" cy="497015"/>
            </a:xfrm>
            <a:custGeom>
              <a:rect l="l" t="t" r="r" b="b"/>
              <a:pathLst>
                <a:path w="137" h="135">
                  <a:moveTo>
                    <a:pt x="104" y="30"/>
                  </a:moveTo>
                  <a:lnTo>
                    <a:pt x="106" y="0"/>
                  </a:lnTo>
                  <a:lnTo>
                    <a:pt x="87" y="16"/>
                  </a:lnTo>
                  <a:lnTo>
                    <a:pt x="71" y="35"/>
                  </a:lnTo>
                  <a:lnTo>
                    <a:pt x="69" y="59"/>
                  </a:lnTo>
                  <a:lnTo>
                    <a:pt x="40" y="90"/>
                  </a:lnTo>
                  <a:lnTo>
                    <a:pt x="14" y="116"/>
                  </a:lnTo>
                  <a:lnTo>
                    <a:pt x="0" y="135"/>
                  </a:lnTo>
                  <a:lnTo>
                    <a:pt x="19" y="123"/>
                  </a:lnTo>
                  <a:lnTo>
                    <a:pt x="45" y="97"/>
                  </a:lnTo>
                  <a:lnTo>
                    <a:pt x="76" y="66"/>
                  </a:lnTo>
                  <a:lnTo>
                    <a:pt x="102" y="66"/>
                  </a:lnTo>
                  <a:lnTo>
                    <a:pt x="118" y="47"/>
                  </a:lnTo>
                  <a:lnTo>
                    <a:pt x="137" y="30"/>
                  </a:lnTo>
                  <a:lnTo>
                    <a:pt x="104" y="3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急救护理技能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4435504" y="1548259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4435504" y="1110481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4594260" y="1108803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急救护理技能概述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4594260" y="1548259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包括心肺复苏、止血、急救药品使用等方面的技能。</a:t>
            </a:r>
          </a:p>
        </p:txBody>
      </p:sp>
      <p:sp>
        <p:nvSpPr>
          <p:cNvPr id="42" name="AutoShape 42"/>
          <p:cNvSpPr/>
          <p:nvPr/>
        </p:nvSpPr>
        <p:spPr>
          <a:xfrm>
            <a:off x="4435504" y="2916347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4435504" y="2478570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TextBox 44"/>
          <p:cNvSpPr txBox="1"/>
          <p:nvPr/>
        </p:nvSpPr>
        <p:spPr>
          <a:xfrm>
            <a:off x="4594260" y="2476892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急救护理技能培训内容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594260" y="2916347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介绍急救护理技能的操作技巧、注意事项和相关理论知识。</a:t>
            </a:r>
          </a:p>
        </p:txBody>
      </p:sp>
      <p:sp>
        <p:nvSpPr>
          <p:cNvPr id="46" name="AutoShape 46"/>
          <p:cNvSpPr/>
          <p:nvPr/>
        </p:nvSpPr>
        <p:spPr>
          <a:xfrm>
            <a:off x="4435504" y="4284435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AutoShape 47"/>
          <p:cNvSpPr/>
          <p:nvPr/>
        </p:nvSpPr>
        <p:spPr>
          <a:xfrm>
            <a:off x="4435504" y="3846658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TextBox 48"/>
          <p:cNvSpPr txBox="1"/>
          <p:nvPr/>
        </p:nvSpPr>
        <p:spPr>
          <a:xfrm>
            <a:off x="4594260" y="3844980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急救护理技能考核标准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4594260" y="4284435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制定严格的考核标准，确保学员能够熟练掌握急救护理技能。</a:t>
            </a:r>
          </a:p>
        </p:txBody>
      </p:sp>
      <p:sp>
        <p:nvSpPr>
          <p:cNvPr id="50" name="AutoShape 50"/>
          <p:cNvSpPr/>
          <p:nvPr/>
        </p:nvSpPr>
        <p:spPr>
          <a:xfrm>
            <a:off x="4435504" y="5652523"/>
            <a:ext cx="6293068" cy="826777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AutoShape 51"/>
          <p:cNvSpPr/>
          <p:nvPr/>
        </p:nvSpPr>
        <p:spPr>
          <a:xfrm>
            <a:off x="4435504" y="5214746"/>
            <a:ext cx="6293068" cy="488655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TextBox 52"/>
          <p:cNvSpPr txBox="1"/>
          <p:nvPr/>
        </p:nvSpPr>
        <p:spPr>
          <a:xfrm>
            <a:off x="4594260" y="5213068"/>
            <a:ext cx="5820489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急救护理技能在临床中的应用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4594260" y="5652523"/>
            <a:ext cx="5909681" cy="80274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060001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介绍急救护理技能在临床实践中的具体应用和重要性。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护理心理学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了解病人的心理需求，如安全感、尊重、信息告知等，是进行有效心理护理的前提。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病人心理需求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心理干预措施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情绪支持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采取适当的心理干预措施，如认知行为疗法、放松训练等，帮助病人应对疾病带来的心理压力。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关注病人的情绪变化，提供情感支持和安慰，增强病人的心理韧性。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病人心理护理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识别和分析护士工作中存在的压力源，如工作压力、家庭压力等。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4542" r="14542"/>
          <a:stretch>
            <a:fillRect/>
          </a:stretch>
        </p:blipFill>
        <p:spPr>
          <a:xfrm>
            <a:off x="1632387" y="1536628"/>
            <a:ext cx="1898908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压力源分析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培养护士的自我调节能力，学会合理安排工作和休息时间，保持良好的身心状态。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自我调节能力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提供应对压力的策略和技巧，如放松训练、积极心态培养等，帮助护士有效应对压力。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应对策略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护士心理压力管理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https://d.book118.com/245004204322011100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2024-09-08T21:55:40.277</cp:lastPrinted>
  <dcterms:created xsi:type="dcterms:W3CDTF">2024-09-08T13:55:40Z</dcterms:created>
  <dcterms:modified xsi:type="dcterms:W3CDTF">2024-09-08T13:55:42Z</dcterms:modified>
</cp:coreProperties>
</file>