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EJQRRJ+MS-UIGothic"/>
      <p:regular r:id="rId18"/>
    </p:embeddedFont>
    <p:embeddedFont>
      <p:font typeface="FOODMO+UFCSPE+ArialMT"/>
      <p:regular r:id="rId19"/>
    </p:embeddedFont>
    <p:embeddedFont>
      <p:font typeface="BBQBVQ+USERSP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7B916-AFA6-4559-B5F3-3F60262A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70B8C-11AE-4018-AE67-9C42C13C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5114F-74F8-4A0D-8250-4701CE340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54763-ED31-401D-B525-EFFB9436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2905F-72C3-41CD-A540-19A8A4C9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09AE91-F97C-4C56-81ED-99B05B59D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A84CF-4F66-4957-AFD3-37F2FFA05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C5B0B-72F0-4AFF-BADD-7BFD34F2E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0BAE4-E7D1-44BB-B83B-EDFDB5B5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5C85D-A352-4459-BE29-80BA921E0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29CE1-5B34-4EF8-9B0D-A274BD8B9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04340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EJQRRJ+MS-UIGothic"/>
                <a:cs typeface="EJQRRJ+MS-UIGothic"/>
              </a:rPr>
              <a:t>海洋工程学科前沿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讲</a:t>
            </a:r>
            <a:r>
              <a:rPr sz="5150">
                <a:solidFill>
                  <a:srgbClr val="FFA7EC"/>
                </a:solidFill>
                <a:latin typeface="EJQRRJ+MS-UIGothic"/>
                <a:cs typeface="EJQRRJ+MS-UIGothic"/>
              </a:rPr>
              <a:t>座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EJQRRJ+MS-UIGothic"/>
                <a:cs typeface="EJQRR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FOODMO+UFCSPE+ArialMT"/>
                <a:cs typeface="FOODMO+UFCSPE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EJQRRJ+MS-UIGothic"/>
                <a:cs typeface="EJQRRJ+MS-UIGothic"/>
              </a:rPr>
              <a:t>海洋工程学科概述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FOODMO+UFCSPE+ArialMT"/>
                <a:cs typeface="FOODMO+UFCSPE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EJQRRJ+MS-UIGothic"/>
                <a:cs typeface="EJQRRJ+MS-UIGothic"/>
              </a:rPr>
              <a:t>海洋工程学科前沿技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491421" cy="18805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FOODMO+UFCSPE+ArialMT"/>
                <a:cs typeface="FOODMO+UFCSPE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EJQRRJ+MS-UIGothic"/>
                <a:cs typeface="EJQRRJ+MS-UIGothic"/>
              </a:rPr>
              <a:t>海洋工程学科前沿研究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9970FC"/>
                </a:solidFill>
                <a:latin typeface="EJQRRJ+MS-UIGothic"/>
                <a:cs typeface="EJQRRJ+MS-UIGothic"/>
              </a:rPr>
              <a:t>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FOODMO+UFCSPE+ArialMT"/>
                <a:cs typeface="FOODMO+UFCSPE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EJQRRJ+MS-UIGothic"/>
                <a:cs typeface="EJQRRJ+MS-UIGothic"/>
              </a:rPr>
              <a:t>海洋工程学科前沿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9970FC"/>
                </a:solidFill>
                <a:latin typeface="EJQRRJ+MS-UIGothic"/>
                <a:cs typeface="EJQRRJ+MS-UIGothic"/>
              </a:rPr>
              <a:t>展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9970FC"/>
                </a:solidFill>
                <a:latin typeface="EJQRRJ+MS-UIGothic"/>
                <a:cs typeface="EJQRRJ+MS-UIGothic"/>
              </a:rPr>
              <a:t>与挑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FOODMO+UFCSPE+ArialMT"/>
                <a:cs typeface="FOODMO+UFCSPE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EJQRRJ+MS-UIGothic"/>
                <a:cs typeface="EJQRRJ+MS-UIGothic"/>
              </a:rPr>
              <a:t>海洋工程学科前沿研究案例分析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BBQBVQ+USERSP+MicrosoftYaHei-Bold"/>
                <a:cs typeface="BBQBVQ+USERS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EJQRRJ+MS-UIGothic"/>
                <a:cs typeface="EJQRRJ+MS-UIGothic"/>
              </a:rPr>
              <a:t>海洋工程学科概述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海洋工程学科的定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14425"/>
            <a:ext cx="1150162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5529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01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EJQRRJ+MS-UIGothic"/>
                <a:cs typeface="EJQRRJ+MS-UIGothic"/>
              </a:rPr>
              <a:t>定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8135" y="1914425"/>
            <a:ext cx="1134287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02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EJQRRJ+MS-UIGothic"/>
                <a:cs typeface="EJQRRJ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45404" y="1914425"/>
            <a:ext cx="1406652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0059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03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SimSun"/>
                <a:cs typeface="SimSun"/>
              </a:rPr>
              <a:t>综</a:t>
            </a:r>
            <a:r>
              <a:rPr sz="2000" spc="25">
                <a:solidFill>
                  <a:srgbClr val="9970FC"/>
                </a:solidFill>
                <a:latin typeface="EJQRRJ+MS-UIGothic"/>
                <a:cs typeface="EJQRRJ+MS-UIGothic"/>
              </a:rPr>
              <a:t>合性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13625" y="259260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EJQRRJ+MS-UIGothic"/>
                <a:cs typeface="EJQRRJ+MS-UIGothic"/>
              </a:rPr>
              <a:t>技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术难</a:t>
            </a:r>
            <a:r>
              <a:rPr sz="2000" spc="23">
                <a:solidFill>
                  <a:srgbClr val="9970FC"/>
                </a:solidFill>
                <a:latin typeface="EJQRRJ+MS-UIGothic"/>
                <a:cs typeface="EJQRRJ+MS-UIGothic"/>
              </a:rPr>
              <a:t>度大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652000" y="259260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EJQRRJ+MS-UIGothic"/>
                <a:cs typeface="EJQRRJ+MS-UIGothic"/>
              </a:rPr>
              <a:t>高投入与高</a:t>
            </a:r>
            <a:r>
              <a:rPr sz="2000" spc="23">
                <a:solidFill>
                  <a:srgbClr val="9970FC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海洋工程学科的重要性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FFFFFF"/>
                </a:solidFill>
                <a:latin typeface="EJQRRJ+MS-UIGothic"/>
                <a:cs typeface="EJQRRJ+MS-UIGothic"/>
              </a:rPr>
              <a:t>源开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JQRRJ+MS-UIGothic"/>
                <a:cs typeface="EJQRRJ+MS-UIGothic"/>
              </a:rPr>
              <a:t>能源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FFFFFF"/>
                </a:solidFill>
                <a:latin typeface="EJQRRJ+MS-UIGothic"/>
                <a:cs typeface="EJQRRJ+MS-UIGothic"/>
              </a:rPr>
              <a:t>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经济发</a:t>
            </a:r>
            <a:r>
              <a:rPr sz="1600">
                <a:solidFill>
                  <a:srgbClr val="FFFFFF"/>
                </a:solidFill>
                <a:latin typeface="EJQRRJ+MS-UIGothic"/>
                <a:cs typeface="EJQRRJ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JQRRJ+MS-UIGothic"/>
                <a:cs typeface="EJQRRJ+MS-UIGothic"/>
              </a:rPr>
              <a:t>国家安全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海洋工程学科的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史与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97090" y="12515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C51FF"/>
                </a:solidFill>
                <a:latin typeface="EJQRRJ+MS-UIGothic"/>
                <a:cs typeface="EJQRRJ+MS-UIGothic"/>
              </a:rPr>
              <a:t>未来展望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450464" y="17684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1550" spc="25">
                <a:solidFill>
                  <a:srgbClr val="9970FC"/>
                </a:solidFill>
                <a:latin typeface="EJQRRJ+MS-UIGothic"/>
                <a:cs typeface="EJQRRJ+MS-UIGothic"/>
              </a:rPr>
              <a:t>史回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79155" y="25152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F00C2"/>
                </a:solidFill>
                <a:latin typeface="EJQRRJ+MS-UIGothic"/>
                <a:cs typeface="EJQRRJ+MS-UIGothic"/>
              </a:rPr>
              <a:t>智能化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96325" y="386206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CE0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FF6CE0"/>
                </a:solidFill>
                <a:latin typeface="EJQRRJ+MS-UIGothic"/>
                <a:cs typeface="EJQRRJ+MS-UIGothic"/>
              </a:rPr>
              <a:t>保化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450464" y="439673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F00C2"/>
                </a:solidFill>
                <a:latin typeface="EJQRRJ+MS-UIGothic"/>
                <a:cs typeface="EJQRRJ+MS-UIGothic"/>
              </a:rPr>
              <a:t>技</a:t>
            </a:r>
            <a:r>
              <a:rPr sz="1550" spc="25">
                <a:solidFill>
                  <a:srgbClr val="3F00C2"/>
                </a:solidFill>
                <a:latin typeface="SimSun"/>
                <a:cs typeface="SimSun"/>
              </a:rPr>
              <a:t>术进</a:t>
            </a:r>
            <a:r>
              <a:rPr sz="1550">
                <a:solidFill>
                  <a:srgbClr val="3F00C2"/>
                </a:solidFill>
                <a:latin typeface="EJQRRJ+MS-UIGothic"/>
                <a:cs typeface="EJQRRJ+MS-UIGothic"/>
              </a:rPr>
              <a:t>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01355" y="525906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8CE7"/>
                </a:solidFill>
                <a:latin typeface="EJQRRJ+MS-UIGothic"/>
                <a:cs typeface="EJQRRJ+MS-UIGothic"/>
              </a:rPr>
              <a:t>极端化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BBQBVQ+USERSP+MicrosoftYaHei-Bold"/>
                <a:cs typeface="BBQBVQ+USERS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EJQRRJ+MS-UIGothic"/>
                <a:cs typeface="EJQRRJ+MS-UIGothic"/>
              </a:rPr>
              <a:t>海洋工程学科前沿技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 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海洋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源开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与利用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EJQRRJ+MS-UIGothic"/>
                <a:cs typeface="EJQRRJ+MS-UIGothic"/>
              </a:rPr>
              <a:t>海洋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矿</a:t>
            </a:r>
            <a:r>
              <a:rPr sz="2300" spc="23">
                <a:solidFill>
                  <a:srgbClr val="9970FC"/>
                </a:solidFill>
                <a:latin typeface="EJQRRJ+MS-UIGothic"/>
                <a:cs typeface="EJQRRJ+MS-UIGothic"/>
              </a:rPr>
              <a:t>物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9970FC"/>
                </a:solidFill>
                <a:latin typeface="EJQRRJ+MS-UIGothic"/>
                <a:cs typeface="EJQRRJ+MS-UIGothic"/>
              </a:rPr>
              <a:t>源开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EJQRRJ+MS-UIGothic"/>
                <a:cs typeface="EJQRRJ+MS-UIGothic"/>
              </a:rPr>
              <a:t>海洋能源开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EJQRRJ+MS-UIGothic"/>
                <a:cs typeface="EJQRRJ+MS-UIGothic"/>
              </a:rPr>
              <a:t>海洋生物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9970FC"/>
                </a:solidFill>
                <a:latin typeface="EJQRRJ+MS-UIGothic"/>
                <a:cs typeface="EJQRRJ+MS-UIGothic"/>
              </a:rPr>
              <a:t>源开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海洋工程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构物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与建造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海洋平台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深海工程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构物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492632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海洋工程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构物防腐与防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海洋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境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6725" y="224154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EJQRRJ+MS-UIGothic"/>
                <a:cs typeface="EJQRRJ+MS-UIGothic"/>
              </a:rPr>
              <a:t>海洋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9970FC"/>
                </a:solidFill>
                <a:latin typeface="EJQRRJ+MS-UIGothic"/>
                <a:cs typeface="EJQRRJ+MS-UIGothic"/>
              </a:rPr>
              <a:t>境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监测</a:t>
            </a:r>
            <a:r>
              <a:rPr sz="1550" spc="25">
                <a:solidFill>
                  <a:srgbClr val="9970FC"/>
                </a:solidFill>
                <a:latin typeface="EJQRRJ+MS-UIGothic"/>
                <a:cs typeface="EJQRRJ+MS-UIGothic"/>
              </a:rPr>
              <a:t>技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6475" y="2586636"/>
            <a:ext cx="69435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9970FC"/>
                </a:solidFill>
                <a:latin typeface="BBQBVQ+USERSP+MicrosoftYaHei-Bold"/>
                <a:cs typeface="BBQBVQ+USERSP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6725" y="342772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C51FF"/>
                </a:solidFill>
                <a:latin typeface="EJQRRJ+MS-UIGothic"/>
                <a:cs typeface="EJQRRJ+MS-UIGothic"/>
              </a:rPr>
              <a:t>海洋</a:t>
            </a:r>
            <a:r>
              <a:rPr sz="1550" spc="25">
                <a:solidFill>
                  <a:srgbClr val="6C51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6C51FF"/>
                </a:solidFill>
                <a:latin typeface="EJQRRJ+MS-UIGothic"/>
                <a:cs typeface="EJQRRJ+MS-UIGothic"/>
              </a:rPr>
              <a:t>境</a:t>
            </a:r>
            <a:r>
              <a:rPr sz="1550" spc="25">
                <a:solidFill>
                  <a:srgbClr val="6C51FF"/>
                </a:solidFill>
                <a:latin typeface="SimSun"/>
                <a:cs typeface="SimSun"/>
              </a:rPr>
              <a:t>预测</a:t>
            </a:r>
            <a:r>
              <a:rPr sz="1550" spc="25">
                <a:solidFill>
                  <a:srgbClr val="6C51FF"/>
                </a:solidFill>
                <a:latin typeface="EJQRRJ+MS-UIGothic"/>
                <a:cs typeface="EJQRRJ+MS-UIGothic"/>
              </a:rPr>
              <a:t>模型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2664" y="3728366"/>
            <a:ext cx="707694" cy="17924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33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6C51FF"/>
                </a:solidFill>
                <a:latin typeface="BBQBVQ+USERSP+MicrosoftYaHei-Bold"/>
                <a:cs typeface="BBQBVQ+USERSP+MicrosoftYaHei-Bold"/>
              </a:rPr>
              <a:t>02</a:t>
            </a:r>
          </a:p>
          <a:p>
            <a:pPr marL="0" marR="0">
              <a:lnSpc>
                <a:spcPts val="2083"/>
              </a:lnSpc>
              <a:spcBef>
                <a:spcPts val="6946"/>
              </a:spcBef>
              <a:spcAft>
                <a:spcPct val="0"/>
              </a:spcAft>
            </a:pPr>
            <a:r>
              <a:rPr sz="2000">
                <a:solidFill>
                  <a:srgbClr val="3F00C2"/>
                </a:solidFill>
                <a:latin typeface="BBQBVQ+USERSP+MicrosoftYaHei-Bold"/>
                <a:cs typeface="BBQBVQ+USERSP+MicrosoftYaHei-Bold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6725" y="4625971"/>
            <a:ext cx="2986825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F00C2"/>
                </a:solidFill>
                <a:latin typeface="EJQRRJ+MS-UIGothic"/>
                <a:cs typeface="EJQRRJ+MS-UIGothic"/>
              </a:rPr>
              <a:t>海洋</a:t>
            </a:r>
            <a:r>
              <a:rPr sz="1550" spc="25">
                <a:solidFill>
                  <a:srgbClr val="3F00C2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3F00C2"/>
                </a:solidFill>
                <a:latin typeface="EJQRRJ+MS-UIGothic"/>
                <a:cs typeface="EJQRRJ+MS-UIGothic"/>
              </a:rPr>
              <a:t>境数据共享与安全保障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BBQBVQ+USERSP+MicrosoftYaHei-Bold"/>
                <a:cs typeface="BBQBVQ+USERS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EJQRRJ+MS-UIGothic"/>
                <a:cs typeface="EJQRRJ+MS-UIGothic"/>
              </a:rPr>
              <a:t>海洋工程学科前沿研究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热</a:t>
            </a:r>
            <a:r>
              <a:rPr sz="3800">
                <a:solidFill>
                  <a:srgbClr val="FFA7EC"/>
                </a:solidFill>
                <a:latin typeface="EJQRRJ+MS-UIGothic"/>
                <a:cs typeface="EJQRRJ+MS-UIGothic"/>
              </a:rPr>
              <a:t>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深海科学与技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577724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深海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境与地球系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科学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深海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源开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与利用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深海工程技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BQBVQ+USERSP+MicrosoftYaHei-Bold"/>
                <a:cs typeface="BBQBVQ+USERSP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EJQRRJ+MS-UIGothic"/>
                <a:cs typeface="EJQRRJ+MS-UIGothic"/>
              </a:rPr>
              <a:t>海洋能源科学与技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57772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海洋能源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源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价与开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59"/>
            <a:ext cx="257772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海洋能源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转换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与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储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存技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海洋能源安全生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与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9970FC"/>
                </a:solidFill>
                <a:latin typeface="EJQRRJ+MS-UIGothic"/>
                <a:cs typeface="EJQRRJ+MS-UIGothic"/>
              </a:rPr>
              <a:t>境保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https://d.book118.com/245004340234011113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EJQRRJ+MS-UIGothic</vt:lpstr>
      <vt:lpstr>SimSun</vt:lpstr>
      <vt:lpstr>FOODMO+UFCSPE+ArialMT</vt:lpstr>
      <vt:lpstr>Times New Roman</vt:lpstr>
      <vt:lpstr>BBQBVQ+USERSP+MicrosoftYaHei-Bold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2024-09-20T12:57:24.599</cp:lastPrinted>
  <dcterms:created xsi:type="dcterms:W3CDTF">2024-09-20T04:57:24Z</dcterms:created>
  <dcterms:modified xsi:type="dcterms:W3CDTF">2024-09-20T04:57:25Z</dcterms:modified>
</cp:coreProperties>
</file>