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6.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BE12F2-284E-434D-B3BB-611E74F921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3F20E3-09FB-440A-BCC6-1F6D4715F8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66AF81-F97F-4D27-8912-10F18E34BE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AAD915-4CB1-4B19-BDF8-083B42C23C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6FC1D9-FB9A-4864-A158-249EBCA617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4966B3-2AF8-4872-AA6F-FAF07C2A00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B9FAD6-9B55-4465-A0EE-80DA72E382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3ED5CE-FCF7-4783-92B5-9F428C7D04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FA8C2C-344D-4F8B-9190-2B604697A0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01B79C-5EE1-4607-8B42-EB82BFB21F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D4B324-E9C7-4261-BC33-69F751FDC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tags" Target="../tags/tag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tags" Target="../tags/tag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04230400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副标题 2"/>
          <p:cNvSpPr>
            <a:spLocks noGrp="1"/>
          </p:cNvSpPr>
          <p:nvPr>
            <p:ph type="subTitle" idx="1"/>
          </p:nvPr>
        </p:nvSpPr>
        <p:spPr>
          <a:xfrm>
            <a:off x="656590" y="1820545"/>
            <a:ext cx="10878820" cy="2705735"/>
          </a:xfrm>
        </p:spPr>
        <p:txBody>
          <a:bodyPr/>
          <a:lstStyle/>
          <a:p>
            <a:r>
              <a:rPr lang="zh-CN" sz="8800" b="1">
                <a:solidFill>
                  <a:schemeClr val="accent6">
                    <a:lumMod val="75000"/>
                  </a:schemeClr>
                </a:solidFill>
                <a:latin typeface="楷体" panose="02010609060101010101" charset="-122"/>
                <a:ea typeface="楷体" panose="02010609060101010101" charset="-122"/>
                <a:cs typeface="+mj-cs"/>
              </a:rPr>
              <a:t>赏析小说的人物形象</a:t>
            </a:r>
            <a:endParaRPr lang="zh-CN" sz="8800" b="1">
              <a:solidFill>
                <a:schemeClr val="accent6">
                  <a:lumMod val="75000"/>
                </a:schemeClr>
              </a:solidFill>
              <a:latin typeface="楷体" panose="02010609060101010101" charset="-122"/>
              <a:ea typeface="楷体" panose="02010609060101010101" charset="-122"/>
              <a:cs typeface="+mj-cs"/>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副标题 2"/>
          <p:cNvSpPr>
            <a:spLocks noGrp="1"/>
          </p:cNvSpPr>
          <p:nvPr>
            <p:ph type="subTitle" idx="1"/>
          </p:nvPr>
        </p:nvSpPr>
        <p:spPr>
          <a:xfrm>
            <a:off x="617855" y="132715"/>
            <a:ext cx="11337290" cy="5972175"/>
          </a:xfrm>
        </p:spPr>
        <p:txBody>
          <a:bodyPr>
            <a:noAutofit/>
          </a:bodyPr>
          <a:lstStyle/>
          <a:p>
            <a:pPr algn="ctr" fontAlgn="auto">
              <a:lnSpc>
                <a:spcPct val="125000"/>
              </a:lnSpc>
            </a:pPr>
            <a:r>
              <a:rPr lang="zh-CN" sz="4000" b="1">
                <a:solidFill>
                  <a:schemeClr val="tx1"/>
                </a:solidFill>
                <a:latin typeface="宋体" panose="02010600030101010101" pitchFamily="2" charset="-122"/>
                <a:ea typeface="宋体" panose="02010600030101010101" pitchFamily="2" charset="-122"/>
                <a:cs typeface="宋体" panose="02010600030101010101" pitchFamily="2" charset="-122"/>
              </a:rPr>
              <a:t>高考小说阅读题常见提问形式及答题格式总结</a:t>
            </a:r>
            <a:endParaRPr lang="zh-CN" sz="4000" b="1">
              <a:solidFill>
                <a:schemeClr val="tx1"/>
              </a:solidFill>
              <a:latin typeface="宋体" panose="02010600030101010101" pitchFamily="2" charset="-122"/>
              <a:ea typeface="宋体" panose="02010600030101010101" pitchFamily="2" charset="-122"/>
              <a:cs typeface="宋体" panose="02010600030101010101" pitchFamily="2" charset="-122"/>
            </a:endParaRPr>
          </a:p>
          <a:p>
            <a:pPr algn="l" fontAlgn="auto">
              <a:lnSpc>
                <a:spcPct val="150000"/>
              </a:lnSpc>
            </a:pPr>
            <a:r>
              <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rPr>
              <a:t>提问形式一:概括某人物形象</a:t>
            </a:r>
            <a:endPar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endParaRPr>
          </a:p>
          <a:p>
            <a:pPr algn="l" fontAlgn="auto">
              <a:lnSpc>
                <a:spcPct val="150000"/>
              </a:lnSpc>
              <a:buClrTx/>
              <a:buSzTx/>
            </a:pPr>
            <a:r>
              <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rPr>
              <a:t>提问形式二:塑造某人物形象的作用</a:t>
            </a:r>
            <a:endPar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endParaRPr>
          </a:p>
          <a:p>
            <a:pPr algn="l" fontAlgn="auto">
              <a:lnSpc>
                <a:spcPct val="150000"/>
              </a:lnSpc>
              <a:buClrTx/>
              <a:buSzTx/>
            </a:pPr>
            <a:r>
              <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rPr>
              <a:t>提问形式三:如何塑造某人物形象</a:t>
            </a:r>
            <a:endPar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endParaRPr>
          </a:p>
          <a:p>
            <a:pPr algn="l" fontAlgn="auto">
              <a:lnSpc>
                <a:spcPct val="150000"/>
              </a:lnSpc>
              <a:buClrTx/>
              <a:buSzTx/>
            </a:pPr>
            <a:r>
              <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sym typeface="+mn-ea"/>
              </a:rPr>
              <a:t>提问形式四:开放式探究题</a:t>
            </a:r>
            <a:endPar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sym typeface="+mn-ea"/>
            </a:endParaRPr>
          </a:p>
          <a:p>
            <a:pPr algn="l" fontAlgn="auto">
              <a:lnSpc>
                <a:spcPct val="150000"/>
              </a:lnSpc>
              <a:buClrTx/>
              <a:buSzTx/>
            </a:pPr>
            <a:r>
              <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sym typeface="+mn-ea"/>
              </a:rPr>
              <a:t>（你认为本文的主要人物是哪一个? 请结合文本说明理由。）</a:t>
            </a:r>
            <a:endPar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sym typeface="+mn-ea"/>
            </a:endParaRPr>
          </a:p>
          <a:p>
            <a:pPr algn="l" fontAlgn="auto">
              <a:lnSpc>
                <a:spcPct val="150000"/>
              </a:lnSpc>
              <a:buClrTx/>
              <a:buSzTx/>
            </a:pPr>
            <a:r>
              <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sym typeface="+mn-ea"/>
              </a:rPr>
              <a:t>提问形式五:XX情节或事物在小说中的作用</a:t>
            </a:r>
            <a:endPar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endParaRPr>
          </a:p>
          <a:p>
            <a:pPr algn="l" fontAlgn="auto">
              <a:lnSpc>
                <a:spcPct val="125000"/>
              </a:lnSpc>
            </a:pPr>
            <a:endParaRPr lang="zh-CN" sz="32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custDataLst>
              <p:tags r:id="rId3"/>
            </p:custDataLst>
          </p:nvPr>
        </p:nvPicPr>
        <p:blipFill>
          <a:blip r:embed="rId2"/>
          <a:stretch>
            <a:fillRect/>
          </a:stretch>
        </p:blipFill>
        <p:spPr>
          <a:xfrm>
            <a:off x="1075055" y="-635"/>
            <a:ext cx="10076180" cy="6839585"/>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custDataLst>
              <p:tags r:id="rId3"/>
            </p:custDataLst>
          </p:nvPr>
        </p:nvPicPr>
        <p:blipFill>
          <a:blip r:embed="rId2"/>
          <a:stretch>
            <a:fillRect/>
          </a:stretch>
        </p:blipFill>
        <p:spPr>
          <a:xfrm>
            <a:off x="1825625" y="0"/>
            <a:ext cx="8898890" cy="680339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458470" y="0"/>
            <a:ext cx="11275695" cy="6299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20090" algn="l" fontAlgn="auto">
              <a:lnSpc>
                <a:spcPct val="125000"/>
              </a:lnSpc>
            </a:pPr>
            <a:r>
              <a:rPr lang="zh-CN" altLang="en-US" sz="2800" b="1">
                <a:sym typeface="+mn-ea"/>
              </a:rPr>
              <a:t>阅读小说形象概括题针对训练《支队政委》回答以下问题：</a:t>
            </a:r>
            <a:endParaRPr lang="zh-CN" altLang="en-US" sz="2800" b="1">
              <a:sym typeface="+mn-ea"/>
            </a:endParaRPr>
          </a:p>
        </p:txBody>
      </p:sp>
      <p:sp>
        <p:nvSpPr>
          <p:cNvPr id="2" name="文本框 1"/>
          <p:cNvSpPr txBox="1"/>
          <p:nvPr/>
        </p:nvSpPr>
        <p:spPr>
          <a:xfrm>
            <a:off x="328930" y="1986280"/>
            <a:ext cx="11737340" cy="1862455"/>
          </a:xfrm>
          <a:prstGeom prst="rect">
            <a:avLst/>
          </a:prstGeom>
          <a:solidFill>
            <a:schemeClr val="tx2">
              <a:lumMod val="20000"/>
              <a:lumOff val="80000"/>
            </a:schemeClr>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pPr>
            <a:r>
              <a:rPr sz="2000">
                <a:latin typeface="宋体" panose="02010600030101010101" pitchFamily="2" charset="-122"/>
                <a:ea typeface="宋体" panose="02010600030101010101" pitchFamily="2" charset="-122"/>
                <a:cs typeface="宋体" panose="02010600030101010101" pitchFamily="2" charset="-122"/>
                <a:sym typeface="+mn-ea"/>
              </a:rPr>
              <a:t>3．文本一中的画线句</a:t>
            </a:r>
            <a:r>
              <a:rPr lang="en-US" sz="2000">
                <a:latin typeface="宋体" panose="02010600030101010101" pitchFamily="2" charset="-122"/>
                <a:ea typeface="宋体" panose="02010600030101010101" pitchFamily="2" charset="-122"/>
                <a:cs typeface="宋体" panose="02010600030101010101" pitchFamily="2" charset="-122"/>
                <a:sym typeface="+mn-ea"/>
              </a:rPr>
              <a:t>“</a:t>
            </a:r>
            <a:r>
              <a:rPr lang="zh-CN" sz="2000">
                <a:latin typeface="楷体" panose="02010609060101010101" charset="-122"/>
                <a:ea typeface="楷体" panose="02010609060101010101" charset="-122"/>
                <a:cs typeface="+mj-cs"/>
                <a:sym typeface="+mn-ea"/>
              </a:rPr>
              <a:t>伤口,像个发得过了火的开花馒头,又红又肿。</a:t>
            </a:r>
            <a:r>
              <a:rPr lang="en-US" sz="2000">
                <a:latin typeface="宋体" panose="02010600030101010101" pitchFamily="2" charset="-122"/>
                <a:ea typeface="宋体" panose="02010600030101010101" pitchFamily="2" charset="-122"/>
                <a:cs typeface="宋体" panose="02010600030101010101" pitchFamily="2" charset="-122"/>
                <a:sym typeface="+mn-ea"/>
              </a:rPr>
              <a:t>”</a:t>
            </a:r>
            <a:r>
              <a:rPr sz="2000">
                <a:latin typeface="宋体" panose="02010600030101010101" pitchFamily="2" charset="-122"/>
                <a:ea typeface="宋体" panose="02010600030101010101" pitchFamily="2" charset="-122"/>
                <a:cs typeface="宋体" panose="02010600030101010101" pitchFamily="2" charset="-122"/>
                <a:sym typeface="+mn-ea"/>
              </a:rPr>
              <a:t>运用了什么修辞手法？请分析其构成及表达效果。</a:t>
            </a:r>
            <a:endParaRPr sz="2000">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000">
                <a:latin typeface="宋体" panose="02010600030101010101" pitchFamily="2" charset="-122"/>
                <a:ea typeface="宋体" panose="02010600030101010101" pitchFamily="2" charset="-122"/>
                <a:cs typeface="宋体" panose="02010600030101010101" pitchFamily="2" charset="-122"/>
                <a:sym typeface="+mn-ea"/>
              </a:rPr>
              <a:t>4．老胡这一人物形象有哪些特点？由老胡、陈毅可知，红色经典在塑造人物形象上有哪些共性特征？请结合文本简要分析。</a:t>
            </a:r>
            <a:endParaRPr sz="2000">
              <a:latin typeface="宋体" panose="02010600030101010101" pitchFamily="2" charset="-122"/>
              <a:ea typeface="宋体" panose="02010600030101010101" pitchFamily="2" charset="-122"/>
              <a:cs typeface="宋体" panose="02010600030101010101" pitchFamily="2" charset="-122"/>
              <a:sym typeface="+mn-ea"/>
            </a:endParaRPr>
          </a:p>
        </p:txBody>
      </p:sp>
    </p:spTree>
    <p:custDataLst>
      <p:tags r:id="rId2"/>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副标题 2"/>
          <p:cNvSpPr>
            <a:spLocks noGrp="1"/>
          </p:cNvSpPr>
          <p:nvPr>
            <p:ph type="subTitle" idx="1"/>
          </p:nvPr>
        </p:nvSpPr>
        <p:spPr>
          <a:xfrm>
            <a:off x="294640" y="250190"/>
            <a:ext cx="11265535" cy="6356985"/>
          </a:xfrm>
        </p:spPr>
        <p:txBody>
          <a:bodyPr>
            <a:normAutofit fontScale="25000"/>
          </a:bodyPr>
          <a:lstStyle/>
          <a:p>
            <a:pPr indent="457200" algn="ctr"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支队政委(节选)</a:t>
            </a:r>
            <a:endParaRPr lang="zh-CN" sz="4000">
              <a:solidFill>
                <a:schemeClr val="tx1"/>
              </a:solidFill>
              <a:latin typeface="楷体" panose="02010609060101010101" charset="-122"/>
              <a:ea typeface="楷体" panose="02010609060101010101" charset="-122"/>
              <a:cs typeface="+mj-cs"/>
            </a:endParaRPr>
          </a:p>
          <a:p>
            <a:pPr indent="457200" algn="ctr"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王愿坚</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我做了一个梦,梦见我像是负了伤,正在爬一个崖头，怎么也爬不上去。忽然，老胡来了,他变得跟棵老黄松似的,又高又大,伸出小葵扇那么大的一只手，拉住了我……一睁眼,可不是,我的手正在他手里攥着呢。</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见我醒了,他把我的手捏紧了，突然问我:“老黄,我求你个事成不成?”</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“怎么不成!”我奇怪地看了他一眼。他的脸被拂晓时的月光一照，更是苍白,简直像是块白石头刻出来的。</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“我让你干什么你干什么?”</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“一定!”</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他扭身戳了戳正在酣睡的林大富。小伙子一骨碌爬起来,愣眉愣眼地问:“政委，要出发?”</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“不,有任务!”老胡说着抓起一个挎包，对我说:“咱们到那边竹林里去。”</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我疑疑惑惑地背起他,来到了那片竹林边上。这时，启明星贼亮贼亮的，东方已经现出鱼肚白了。老胡四下里看了看，选了一棵大毛竹,靠在上面坐下来,又问了我一句:“真的叫你干啥你干啥?”</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“真的,快说吧!”我被他弄得又糊涂又心焦。</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“好!”他伸手从挎包里掏出两根绳子，“噗”的一声扔在我面前,然后两手往竹子后面一背,厉声说:"把我绑起来!”</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该不是叫伤口疼得他神经错乱了吧?”我想。本想不干,无奈已经有言在先了。我一面绑,一面问:“这是干啥?你疯啦?”他没搭我的腔,只是一个劲叫着:“绑紧点,绑紧点!”等我们把他两手绑好,他又把那条伤腿伸开,蹬住了另一棵竹子:“把这也绑住!"我们也照办了。</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看看我们都弄妥了，他咬咬牙说:“来,使劲挤它!”</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直到这时,我才明白他的意思。我叫过小林,轻轻地打开了他伤口上的布带子。伤口,像个发得过了火的开花馒头,又红又肿。没有器械,没有麻药,硬是把脓血从伤口里挤出来,这痛苦……</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“快,快下手哇!”他在催我。"我,我干不来!”我痛苦地说。</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你答应过我嘛，黄兴和同志!”他哀求似的说，“你总不能瞪着眼看我受罪呀,是不是?俗话说‘疮口出了脓,比不长还受用’，帮我挤挤就好了。好了，那不给队上减少了个累赘?又可以多帮你干点工作。”对我说完软的，又对小林来硬的:“林大富同志，‘三大纪律’头一条就是服从命令,我命令你:挤!”</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我横了横心:“干!”便让小林抱住他的腿，我两手握着伤口按下去。随着手劲，我觉得手底下他的肌肉猛地哆嗦了一下。我问:“老胡,怎么样?”</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“没关系,你,你别管我!”</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我继续用力挤着伤口。这会儿我真想看看他是不是吃得消,却又不敢看。为了分散他的注意,减少些痛苦,我故意把话岔开来:“老胡,你看今天敌人还会不会再跟上来?”</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"说……说不上……”他低声回答。他把“上”字说成了“桑”,听得出话是从牙缝里挤出来的。</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“再追上来怎么办呢?”我又问。</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“嗯……”他猛地抖了一下,那两株竹子也跟着索索地抖一阵。</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“要是真来了,咱就再干他一下,好不好?”</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“嗯……”他又是一阵猛抖。</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一连两次问话没有回答，我心慌了，扭头向他望了望。只见他两手紧紧抠住地面，那被痛苦扭歪了的脸上,汗水顺着那浓黑的眉毛和鬓角,一串串地流着。</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我费了好大的劲才压下想住手的打算，火辣辣地喊了声小林:“快,快去化杯盐水来!”</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蓦地,竹子剧烈地颤动了一下,两片硬硬的小碎骨片跳到了我的手上，然后滑过指缝掉落到脚下的草丛里。我停住了手。这才觉得自己的脊背一阵发冷,原来衣服不知什么时候已经被汗水湿透了。</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我俩把他的伤口用盐水洗净，包扎好了，然后解开绳子,扶他在草地上平躺下来。他紧闭着眼,像睡着了似的。我掠把野草擦着手，坐到他的身边,小林正在掰着他的手指，他手里紧握着一把潮湿的泥土。</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太阳已经出来了。阳光淡淡地洒在他的脸上，他无力地睁开了眼，深深地吸了口气，说:“老黄,痛--啊!”</a:t>
            </a:r>
            <a:endParaRPr lang="zh-CN" sz="40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4000">
                <a:solidFill>
                  <a:schemeClr val="tx1"/>
                </a:solidFill>
                <a:latin typeface="楷体" panose="02010609060101010101" charset="-122"/>
                <a:ea typeface="楷体" panose="02010609060101010101" charset="-122"/>
                <a:cs typeface="+mj-cs"/>
              </a:rPr>
              <a:t>汗珠映着阳光,晶亮晶亮的。我觉得自己的眼睛仿佛被这晶亮的反光刺得发痛，一滴咸咸的东西滚下来,流到了嘴角上。                                                          (有删改)</a:t>
            </a:r>
            <a:endParaRPr lang="zh-CN" sz="4000">
              <a:solidFill>
                <a:schemeClr val="tx1"/>
              </a:solidFill>
              <a:latin typeface="楷体" panose="02010609060101010101" charset="-122"/>
              <a:ea typeface="楷体" panose="02010609060101010101" charset="-122"/>
              <a:cs typeface="+mj-cs"/>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副标题 2"/>
          <p:cNvSpPr>
            <a:spLocks noGrp="1"/>
          </p:cNvSpPr>
          <p:nvPr>
            <p:ph type="subTitle" idx="1"/>
          </p:nvPr>
        </p:nvSpPr>
        <p:spPr>
          <a:xfrm>
            <a:off x="289560" y="147320"/>
            <a:ext cx="11647805" cy="7057390"/>
          </a:xfrm>
        </p:spPr>
        <p:txBody>
          <a:bodyPr>
            <a:noAutofit/>
          </a:bodyPr>
          <a:lstStyle/>
          <a:p>
            <a:pPr indent="0" algn="l" fontAlgn="auto">
              <a:lnSpc>
                <a:spcPct val="150000"/>
              </a:lnSpc>
              <a:spcBef>
                <a:spcPct val="0"/>
              </a:spcBef>
            </a:pPr>
            <a:r>
              <a:rPr sz="3200">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3．文本一中的画线句</a:t>
            </a:r>
            <a:r>
              <a:rPr lang="en-US" sz="3200">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a:t>
            </a:r>
            <a:r>
              <a:rPr lang="zh-CN" sz="3200">
                <a:solidFill>
                  <a:srgbClr val="FF0000"/>
                </a:solidFill>
                <a:latin typeface="楷体" panose="02010609060101010101" charset="-122"/>
                <a:ea typeface="楷体" panose="02010609060101010101" charset="-122"/>
                <a:cs typeface="+mj-cs"/>
                <a:sym typeface="+mn-ea"/>
              </a:rPr>
              <a:t>伤口,像个发得过了火的开花馒头,又红又肿。</a:t>
            </a:r>
            <a:r>
              <a:rPr lang="en-US" sz="3200">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a:t>
            </a:r>
            <a:r>
              <a:rPr sz="3200">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运用了什么修辞手法？请分析其构成及表达效果。</a:t>
            </a:r>
            <a:endParaRPr sz="3200">
              <a:solidFill>
                <a:srgbClr val="FF0000"/>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①比喻。</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②构成:比喻的本体是“带有脓血的伤口”，喻体是“发得过了火的开花馒头”，比喻词是“像”;</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③表达效果:这一比喻直观形象地展现了伤口红肿且“开花”的具体情状，表现了老胡伤势的严重。</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副标题 2"/>
          <p:cNvSpPr>
            <a:spLocks noGrp="1"/>
          </p:cNvSpPr>
          <p:nvPr>
            <p:ph type="subTitle" idx="1"/>
          </p:nvPr>
        </p:nvSpPr>
        <p:spPr>
          <a:xfrm>
            <a:off x="289560" y="147320"/>
            <a:ext cx="11902440" cy="7057390"/>
          </a:xfrm>
        </p:spPr>
        <p:txBody>
          <a:bodyPr>
            <a:noAutofit/>
          </a:bodyPr>
          <a:lstStyle/>
          <a:p>
            <a:pPr indent="0" algn="l" fontAlgn="auto">
              <a:lnSpc>
                <a:spcPct val="150000"/>
              </a:lnSpc>
              <a:spcBef>
                <a:spcPct val="0"/>
              </a:spcBef>
            </a:pPr>
            <a:r>
              <a:rPr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4．老胡这一人物形象有哪些特点？由老胡可知，红色经典在塑造人物形象上有哪些共性特征？请结合文本简要分析。</a:t>
            </a:r>
            <a:endParaRPr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老胡:</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①刚毅果敢。腿部受伤化脓，他果断决定让人挤出脓血，体现出铮铮铁骨。②意志坚强。没有医疗器械和麻药，他忍受剧痛，有不屈的意志。</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③信念坚定。环境的艰苦和身体的痛苦都不能改变他革命的信念。(答对2点即可)</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由老胡可知，红色经典在塑造人物时虽然有类型化的共性特点，但也注重艺术感染力，如细节的真实、次要人物的衬托等，让经典中的革命者真实可触。</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2" presetClass="entr" presetSubtype="4" dur="50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458470" y="0"/>
            <a:ext cx="11275695" cy="6299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20090" algn="l" fontAlgn="auto">
              <a:lnSpc>
                <a:spcPct val="125000"/>
              </a:lnSpc>
            </a:pPr>
            <a:r>
              <a:rPr lang="zh-CN" altLang="en-US" sz="2800" b="1">
                <a:sym typeface="+mn-ea"/>
              </a:rPr>
              <a:t>阅读小说形象作用题针对训练《除夕》回答以下问题：</a:t>
            </a:r>
            <a:endParaRPr lang="zh-CN" altLang="en-US" sz="2800" b="1">
              <a:sym typeface="+mn-ea"/>
            </a:endParaRPr>
          </a:p>
        </p:txBody>
      </p:sp>
      <p:sp>
        <p:nvSpPr>
          <p:cNvPr id="2" name="文本框 1"/>
          <p:cNvSpPr txBox="1"/>
          <p:nvPr/>
        </p:nvSpPr>
        <p:spPr>
          <a:xfrm>
            <a:off x="125730" y="687705"/>
            <a:ext cx="11737340" cy="5224780"/>
          </a:xfrm>
          <a:prstGeom prst="rect">
            <a:avLst/>
          </a:prstGeom>
          <a:solidFill>
            <a:schemeClr val="tx2">
              <a:lumMod val="20000"/>
              <a:lumOff val="80000"/>
            </a:schemeClr>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pPr>
            <a:r>
              <a:rPr lang="en-US" sz="2000">
                <a:latin typeface="宋体" panose="02010600030101010101" pitchFamily="2" charset="-122"/>
                <a:ea typeface="宋体" panose="02010600030101010101" pitchFamily="2" charset="-122"/>
                <a:cs typeface="宋体" panose="02010600030101010101" pitchFamily="2" charset="-122"/>
                <a:sym typeface="+mn-ea"/>
              </a:rPr>
              <a:t>1</a:t>
            </a:r>
            <a:r>
              <a:rPr sz="2000">
                <a:latin typeface="宋体" panose="02010600030101010101" pitchFamily="2" charset="-122"/>
                <a:ea typeface="宋体" panose="02010600030101010101" pitchFamily="2" charset="-122"/>
                <a:cs typeface="宋体" panose="02010600030101010101" pitchFamily="2" charset="-122"/>
                <a:sym typeface="+mn-ea"/>
              </a:rPr>
              <a:t>．下列对文本相关内容和艺术特色的分析鉴赏，不正确的一项是（   ）</a:t>
            </a:r>
            <a:endParaRPr sz="2000">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000">
                <a:latin typeface="宋体" panose="02010600030101010101" pitchFamily="2" charset="-122"/>
                <a:ea typeface="宋体" panose="02010600030101010101" pitchFamily="2" charset="-122"/>
                <a:cs typeface="宋体" panose="02010600030101010101" pitchFamily="2" charset="-122"/>
                <a:sym typeface="+mn-ea"/>
              </a:rPr>
              <a:t>A．小说以明暗双线串起作品，明线写万里除夕夜探望病人，暗线写万里、雷卿等志士除夕当日执行刺杀行动。</a:t>
            </a:r>
            <a:endParaRPr sz="2000">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000">
                <a:latin typeface="宋体" panose="02010600030101010101" pitchFamily="2" charset="-122"/>
                <a:ea typeface="宋体" panose="02010600030101010101" pitchFamily="2" charset="-122"/>
                <a:cs typeface="宋体" panose="02010600030101010101" pitchFamily="2" charset="-122"/>
                <a:sym typeface="+mn-ea"/>
              </a:rPr>
              <a:t>B．小说多次暗示牺牲者可能就是雷卿，比如通过客人多次的欲言又止和几次不自然的笑等细节，都暗示了牺牲者与万里关系密切。</a:t>
            </a:r>
            <a:endParaRPr sz="2000">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000">
                <a:latin typeface="宋体" panose="02010600030101010101" pitchFamily="2" charset="-122"/>
                <a:ea typeface="宋体" panose="02010600030101010101" pitchFamily="2" charset="-122"/>
                <a:cs typeface="宋体" panose="02010600030101010101" pitchFamily="2" charset="-122"/>
                <a:sym typeface="+mn-ea"/>
              </a:rPr>
              <a:t>C．小说善于通过细微动作表现人物复杂激烈的内在情感，比如万里吹哨子、吃橘子的动作就暗含他隐藏自己失去爱人的痛苦之情。</a:t>
            </a:r>
            <a:endParaRPr sz="2000">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000">
                <a:latin typeface="宋体" panose="02010600030101010101" pitchFamily="2" charset="-122"/>
                <a:ea typeface="宋体" panose="02010600030101010101" pitchFamily="2" charset="-122"/>
                <a:cs typeface="宋体" panose="02010600030101010101" pitchFamily="2" charset="-122"/>
                <a:sym typeface="+mn-ea"/>
              </a:rPr>
              <a:t>D．通过对牺牲的雷卿等典型形象的直接描写及万里和雷卿美好未来的毁灭，彰显了革命者不怕牺牲、英勇斗争的品质。</a:t>
            </a:r>
            <a:endParaRPr sz="2000">
              <a:solidFill>
                <a:srgbClr val="C00000"/>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pPr>
            <a:r>
              <a:rPr 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2.</a:t>
            </a:r>
            <a:r>
              <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“五妹”在小说中的主要作用是什么？请简要分析。</a:t>
            </a:r>
            <a:endPar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pPr>
            <a:r>
              <a:rPr 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3.</a:t>
            </a:r>
            <a:r>
              <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请结合文章内容，简析小说为什么以“除夕”为题？</a:t>
            </a:r>
            <a:endPar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457200" algn="l" fontAlgn="auto">
              <a:lnSpc>
                <a:spcPct val="100000"/>
              </a:lnSpc>
            </a:pPr>
            <a:endPar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spTree>
    <p:custDataLst>
      <p:tags r:id="rId2"/>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副标题 2"/>
          <p:cNvSpPr>
            <a:spLocks noGrp="1"/>
          </p:cNvSpPr>
          <p:nvPr>
            <p:ph type="subTitle" idx="1"/>
          </p:nvPr>
        </p:nvSpPr>
        <p:spPr>
          <a:xfrm>
            <a:off x="294640" y="0"/>
            <a:ext cx="11265535" cy="6356985"/>
          </a:xfrm>
        </p:spPr>
        <p:txBody>
          <a:bodyPr>
            <a:normAutofit fontScale="25000"/>
          </a:bodyPr>
          <a:lstStyle/>
          <a:p>
            <a:pPr indent="457200" algn="ctr"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除夕</a:t>
            </a:r>
            <a:endParaRPr lang="zh-CN" sz="6400">
              <a:solidFill>
                <a:schemeClr val="tx1"/>
              </a:solidFill>
              <a:latin typeface="楷体" panose="02010609060101010101" charset="-122"/>
              <a:ea typeface="楷体" panose="02010609060101010101" charset="-122"/>
              <a:cs typeface="+mj-cs"/>
            </a:endParaRPr>
          </a:p>
          <a:p>
            <a:pPr indent="457200" algn="ctr"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沈从文</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许多人，围在一个床边。床是黑木的，小的，旧的床板上面，垫褥上睡了一个男子。男子是快要死去的人了。眼睛无光，脸色惨白。</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围在病人床边的，有两个女子，一个年约二十五岁，一个年纪较幼，不到十六岁。年长的是病人的妻，年幼的则是病人的妹。</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年幼的女人坐到近窗处一张旧藤椅上去了，吁着气，用手掠头上的短发，在这天真的女孩心上，对人生还似乎极其茫然，她并不忘记今夜是除夕！</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远远的，可以听到爆竹声音，像打仗时枪声，断断续续。同时较近地方却有人掷骰吆喝的声音，有锣鼓笙箫的声音可以听得出。除夕应已过去，当为新正一月一日了。从各处传来的爆仗声音，可以想象到一切一切地方，这时候欢喜的空气如何浓厚，一切一切人，是怎样欢乐兴奋度过了这个除夕，眼看着黑夜逃遁，迎接那一年第一天的新的光明。</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似乎因为听到鸡叫，那年轻女子，又起身到窗边，把一扇窗子打开。开窗以后，外面的声音就更清楚了。且同时淡淡有煤气硝磺气在空气中混合，吹进房里。女人似乎又觉得从外吹来的风太冷，不适宜于病人，即刻又轻轻把窗关上，走到病人这边来了。</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“四嫂，你去休息休息，不要紧，大概……”年长的女人这时正低了头坐在床边，用手捏病人的手。听到劝她休息，却不作声，只把头抬起，对这年幼女孩勉强地笑了一笑。</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邻家院子里忽然燃起了爆仗，毕毕剥剥响起来了。声音的骤来，使病人一惊，病人在不断的响声中闭了目想了一会，才从记忆上找回过去的日子，知道今天是除夕了，从除夕上又才记起一件事来，于是他把那穿中山服的男子瞅着了。</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“除夕！你忘了我们说的那个……”</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客人不作声。</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“怎么？万里，你忘记了吗？”病人忽然眼睛有了光辉，说话声音也清朗许多了。</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accent6">
                    <a:lumMod val="75000"/>
                  </a:schemeClr>
                </a:solidFill>
                <a:latin typeface="楷体" panose="02010609060101010101" charset="-122"/>
                <a:ea typeface="楷体" panose="02010609060101010101" charset="-122"/>
                <a:cs typeface="+mj-cs"/>
              </a:rPr>
              <a:t>客人到此，目击到病人的兴奋，却冷静安详地答道：“明士，我没有忘记。凡是要办的，我们已经办了！”</a:t>
            </a:r>
            <a:endParaRPr lang="zh-CN" sz="6400">
              <a:solidFill>
                <a:schemeClr val="accent6">
                  <a:lumMod val="75000"/>
                </a:schemeClr>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accent6">
                    <a:lumMod val="75000"/>
                  </a:schemeClr>
                </a:solidFill>
                <a:latin typeface="楷体" panose="02010609060101010101" charset="-122"/>
                <a:ea typeface="楷体" panose="02010609060101010101" charset="-122"/>
                <a:cs typeface="+mj-cs"/>
              </a:rPr>
              <a:t>“当真么？”</a:t>
            </a:r>
            <a:endParaRPr lang="zh-CN" sz="6400">
              <a:solidFill>
                <a:schemeClr val="accent6">
                  <a:lumMod val="75000"/>
                </a:schemeClr>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accent6">
                    <a:lumMod val="75000"/>
                  </a:schemeClr>
                </a:solidFill>
                <a:latin typeface="楷体" panose="02010609060101010101" charset="-122"/>
                <a:ea typeface="楷体" panose="02010609060101010101" charset="-122"/>
                <a:cs typeface="+mj-cs"/>
              </a:rPr>
              <a:t>“我什么时候骗过朋友？”客人沉重地说，“是的，成功了。希望的已实现了。”</a:t>
            </a:r>
            <a:endParaRPr lang="zh-CN" sz="6400">
              <a:solidFill>
                <a:schemeClr val="accent6">
                  <a:lumMod val="75000"/>
                </a:schemeClr>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accent6">
                    <a:lumMod val="75000"/>
                  </a:schemeClr>
                </a:solidFill>
                <a:latin typeface="楷体" panose="02010609060101010101" charset="-122"/>
                <a:ea typeface="楷体" panose="02010609060101010101" charset="-122"/>
                <a:cs typeface="+mj-cs"/>
              </a:rPr>
              <a:t>说这话时他望到楼顶椽皮，重重地放了一口气。他将胜利的事告给病人了，但他却保留了另一件因胜利而来的牺牲。</a:t>
            </a:r>
            <a:endParaRPr lang="zh-CN" sz="6400">
              <a:solidFill>
                <a:schemeClr val="accent6">
                  <a:lumMod val="75000"/>
                </a:schemeClr>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accent6">
                    <a:lumMod val="75000"/>
                  </a:schemeClr>
                </a:solidFill>
                <a:latin typeface="楷体" panose="02010609060101010101" charset="-122"/>
                <a:ea typeface="楷体" panose="02010609060101010101" charset="-122"/>
                <a:cs typeface="+mj-cs"/>
              </a:rPr>
              <a:t>病人非知道详细情形不行，于是这客人，便把三四点钟以前的事完完全全说了。病人是因为得到这类消息，正如同给医生打了若干针以后，忽然全身活泼，俨如顷刻霍然了。</a:t>
            </a:r>
            <a:endParaRPr lang="zh-CN" sz="6400">
              <a:solidFill>
                <a:schemeClr val="accent6">
                  <a:lumMod val="75000"/>
                </a:schemeClr>
              </a:solidFill>
              <a:latin typeface="楷体" panose="02010609060101010101" charset="-122"/>
              <a:ea typeface="楷体" panose="02010609060101010101" charset="-122"/>
              <a:cs typeface="+mj-cs"/>
            </a:endParaRPr>
          </a:p>
          <a:p>
            <a:pPr indent="457200" algn="l" fontAlgn="auto">
              <a:lnSpc>
                <a:spcPct val="100000"/>
              </a:lnSpc>
              <a:spcBef>
                <a:spcPct val="0"/>
              </a:spcBef>
            </a:pPr>
            <a:endParaRPr lang="zh-CN" sz="6400">
              <a:solidFill>
                <a:schemeClr val="accent6">
                  <a:lumMod val="75000"/>
                </a:schemeClr>
              </a:solidFill>
              <a:latin typeface="楷体" panose="02010609060101010101" charset="-122"/>
              <a:ea typeface="楷体" panose="02010609060101010101" charset="-122"/>
              <a:cs typeface="+mj-cs"/>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副标题 2"/>
          <p:cNvSpPr>
            <a:spLocks noGrp="1"/>
          </p:cNvSpPr>
          <p:nvPr>
            <p:ph type="subTitle" idx="1"/>
          </p:nvPr>
        </p:nvSpPr>
        <p:spPr>
          <a:xfrm>
            <a:off x="294640" y="0"/>
            <a:ext cx="11750040" cy="5293360"/>
          </a:xfrm>
        </p:spPr>
        <p:txBody>
          <a:bodyPr>
            <a:normAutofit fontScale="25000"/>
          </a:bodyPr>
          <a:lstStyle/>
          <a:p>
            <a:pPr indent="457200" algn="l" fontAlgn="auto">
              <a:lnSpc>
                <a:spcPct val="100000"/>
              </a:lnSpc>
              <a:spcBef>
                <a:spcPct val="0"/>
              </a:spcBef>
            </a:pPr>
            <a:r>
              <a:rPr lang="zh-CN" sz="6400">
                <a:solidFill>
                  <a:schemeClr val="accent6">
                    <a:lumMod val="75000"/>
                  </a:schemeClr>
                </a:solidFill>
                <a:latin typeface="楷体" panose="02010609060101010101" charset="-122"/>
                <a:ea typeface="楷体" panose="02010609060101010101" charset="-122"/>
                <a:cs typeface="+mj-cs"/>
              </a:rPr>
              <a:t>听完了客人报告的病人，脸上透着被心火灼红的颜色，微笑地说：“万里，你做的事真空前！我看你一点不慌张，我佩服你。你还是到上海躲躲去。不过这样一来，我看你又结不成婚了。依我劝，就到上海同雷卿同住，不要那些形式了。（各处炮声入耳）听，像打枪！这些该死的人，都在祝贺这新年！明天早上他们的惊讶将把他们的欢喜讨回。……万里，你送的新年礼物太好了。你……”在附近，子母炮先是作微低声音，将小炮冲上半空，旋即在空中爆裂了，大的声音将空气荡动，病人不说话了。</a:t>
            </a:r>
            <a:endParaRPr lang="zh-CN" sz="6400">
              <a:solidFill>
                <a:schemeClr val="accent6">
                  <a:lumMod val="75000"/>
                </a:schemeClr>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女人见病人反常地清明，以为说话太多过于兴奋不相宜，故在一杯水中放了一点安眠药，数分钟后病人熟睡了。</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病人安静后，一件事啮着了名叫万里的客人的心，客人矜持不语，神情惨然。年长的女人猜量必定还有别的缘故，轻轻地问：“万里，有牺牲的么？”客人点头。于是女人又问：“多少呢？”</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答说：“一个。”</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那年轻一点的女人说：“是谁？”</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客人苦笑不答。他仿佛不知道这个人名字，且仿佛自己纵知道，说来女人也不会知道，所以不说了。</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女人明白牺牲的是熟人了，说，“是同你一处去的？”</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“……”客人轻轻吹起哨子来了，有意回避不理会。</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五妹用脚为客人吹的革命歌按拍，但过了一会又忽然问道：“万里先生，是谁牺牲了呢？”</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客人又勉强地笑，且故意从桌上拈了一瓣为病人预备的橘子，送到口里去。橘子吃完后，随即又拈一瓣放到口里，说，“橘子酸，不很好吃。”</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年长一点的女人，明白这牺牲者必与客人有关系了，不好再追问，即刻就把话谈到橘子上去了。客人不久又走到窗边去开窗，望到天上的大星已渐疏，知道去天亮不远了，同女人说要走，乘早要到青桥去一趟。青桥是客人的爱人雷卿所住的地方，女人以为客人是去他的朋友处告别，就说：“万里，你上海去了，就要雷卿到我这里来吧。这里不会有人注意。去就快去，说我们欢迎她来过年。”</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“……”客人想说什么并不曾说出口。</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五妹与雷卿，平时极其相得。她实在不明白这夜里的事和雷卿有多少关系，她的事情不外乎请雷卿告知她织袜子与温习法文。</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她再三嘱咐万里先生，说是非要雷卿来不行。</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客人望到这小女孩天真的脸孔，惨然地笑着，点点头，答应照她希望做，就下了楼梯。女人把他送出大门，虽然一切处之镇定，到最后，同女人点头，告女人好好照料病人时，这汉子，显出一点狼狈的神气，踉踉跄跄去了。</a:t>
            </a:r>
            <a:endParaRPr lang="zh-CN" sz="6400">
              <a:solidFill>
                <a:schemeClr val="tx1"/>
              </a:solidFill>
              <a:latin typeface="楷体" panose="02010609060101010101" charset="-122"/>
              <a:ea typeface="楷体" panose="02010609060101010101" charset="-122"/>
              <a:cs typeface="+mj-cs"/>
            </a:endParaRPr>
          </a:p>
          <a:p>
            <a:pPr indent="457200" algn="l" fontAlgn="auto">
              <a:lnSpc>
                <a:spcPct val="100000"/>
              </a:lnSpc>
              <a:spcBef>
                <a:spcPct val="0"/>
              </a:spcBef>
            </a:pPr>
            <a:r>
              <a:rPr lang="zh-CN" sz="6400">
                <a:solidFill>
                  <a:schemeClr val="accent6">
                    <a:lumMod val="75000"/>
                  </a:schemeClr>
                </a:solidFill>
                <a:latin typeface="楷体" panose="02010609060101010101" charset="-122"/>
                <a:ea typeface="楷体" panose="02010609060101010101" charset="-122"/>
                <a:cs typeface="+mj-cs"/>
              </a:rPr>
              <a:t>在全城爆仗声中，黑夜终于逃遁，新正是来了。随了日光而来的消息，是城中三个警官在昨夜被人暗杀了，当场将女凶手一名捉获，这女人旋即跳河浜中淹死。女人名字是雷卿，在光明工厂做职员，是经一个同厂工人认识出来的。</a:t>
            </a:r>
            <a:endParaRPr lang="zh-CN" sz="6400">
              <a:solidFill>
                <a:schemeClr val="accent6">
                  <a:lumMod val="75000"/>
                </a:schemeClr>
              </a:solidFill>
              <a:latin typeface="楷体" panose="02010609060101010101" charset="-122"/>
              <a:ea typeface="楷体" panose="02010609060101010101" charset="-122"/>
              <a:cs typeface="+mj-cs"/>
            </a:endParaRPr>
          </a:p>
          <a:p>
            <a:pPr indent="457200" algn="r"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作于一九二八年夏</a:t>
            </a:r>
            <a:endParaRPr lang="zh-CN" sz="6400">
              <a:solidFill>
                <a:schemeClr val="tx1"/>
              </a:solidFill>
              <a:latin typeface="楷体" panose="02010609060101010101" charset="-122"/>
              <a:ea typeface="楷体" panose="02010609060101010101" charset="-122"/>
              <a:cs typeface="+mj-cs"/>
            </a:endParaRPr>
          </a:p>
          <a:p>
            <a:pPr indent="457200" algn="r" fontAlgn="auto">
              <a:lnSpc>
                <a:spcPct val="100000"/>
              </a:lnSpc>
              <a:spcBef>
                <a:spcPct val="0"/>
              </a:spcBef>
            </a:pPr>
            <a:r>
              <a:rPr lang="zh-CN" sz="6400">
                <a:solidFill>
                  <a:schemeClr val="tx1"/>
                </a:solidFill>
                <a:latin typeface="楷体" panose="02010609060101010101" charset="-122"/>
                <a:ea typeface="楷体" panose="02010609060101010101" charset="-122"/>
                <a:cs typeface="+mj-cs"/>
              </a:rPr>
              <a:t>（有删改）</a:t>
            </a:r>
            <a:endParaRPr lang="zh-CN" sz="6400">
              <a:solidFill>
                <a:schemeClr val="tx1"/>
              </a:solidFill>
              <a:latin typeface="楷体" panose="02010609060101010101" charset="-122"/>
              <a:ea typeface="楷体" panose="02010609060101010101" charset="-122"/>
              <a:cs typeface="+mj-cs"/>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副标题 2"/>
          <p:cNvSpPr>
            <a:spLocks noGrp="1"/>
          </p:cNvSpPr>
          <p:nvPr>
            <p:ph type="subTitle" idx="1"/>
          </p:nvPr>
        </p:nvSpPr>
        <p:spPr>
          <a:xfrm>
            <a:off x="289560" y="147320"/>
            <a:ext cx="11647805" cy="7057390"/>
          </a:xfrm>
        </p:spPr>
        <p:txBody>
          <a:bodyPr>
            <a:noAutofit/>
          </a:bodyPr>
          <a:lstStyle/>
          <a:p>
            <a:pPr indent="457200" algn="l" fontAlgn="auto">
              <a:lnSpc>
                <a:spcPct val="100000"/>
              </a:lnSpc>
              <a:spcBef>
                <a:spcPct val="0"/>
              </a:spcBef>
            </a:pPr>
            <a:r>
              <a:rPr lang="en-US" sz="44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sym typeface="+mn-ea"/>
              </a:rPr>
              <a:t>2</a:t>
            </a:r>
            <a:r>
              <a:rPr sz="44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sym typeface="+mn-ea"/>
              </a:rPr>
              <a:t>．“五妹”在小说中的主要作用是什么？请简要分析。</a:t>
            </a:r>
            <a:endParaRPr sz="44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sym typeface="+mn-ea"/>
            </a:endParaRPr>
          </a:p>
          <a:p>
            <a:pPr indent="457200" algn="l" fontAlgn="auto">
              <a:lnSpc>
                <a:spcPct val="150000"/>
              </a:lnSpc>
              <a:spcBef>
                <a:spcPct val="0"/>
              </a:spcBef>
            </a:pPr>
            <a:r>
              <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①推动情节发展：“五妹”是事件的参与者，由于五妹和四嫂的多次追问，情节产生发展变化；</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457200" algn="l" fontAlgn="auto">
              <a:lnSpc>
                <a:spcPct val="150000"/>
              </a:lnSpc>
              <a:spcBef>
                <a:spcPct val="0"/>
              </a:spcBef>
            </a:pPr>
            <a:r>
              <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②衬托表现人物：“五妹”为人善良体贴，与雷卿平时极其相得，读者由此可以想见未出场的雷卿的性格形象；</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457200" algn="l" fontAlgn="auto">
              <a:lnSpc>
                <a:spcPct val="150000"/>
              </a:lnSpc>
              <a:spcBef>
                <a:spcPct val="0"/>
              </a:spcBef>
            </a:pPr>
            <a:r>
              <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③深化主题：“五妹”的善良天真不谙世事，与黑暗的社会现实形成对比，深化了主旨。</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副标题 2"/>
          <p:cNvSpPr>
            <a:spLocks noGrp="1"/>
          </p:cNvSpPr>
          <p:nvPr>
            <p:ph type="subTitle" idx="1"/>
          </p:nvPr>
        </p:nvSpPr>
        <p:spPr>
          <a:xfrm>
            <a:off x="-635" y="-154305"/>
            <a:ext cx="12112625" cy="7057390"/>
          </a:xfrm>
        </p:spPr>
        <p:txBody>
          <a:bodyPr>
            <a:noAutofit/>
          </a:bodyPr>
          <a:lstStyle/>
          <a:p>
            <a:pPr indent="457200" algn="l" fontAlgn="auto">
              <a:lnSpc>
                <a:spcPct val="100000"/>
              </a:lnSpc>
              <a:spcBef>
                <a:spcPct val="0"/>
              </a:spcBef>
            </a:pPr>
            <a:endParaRPr sz="2700">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457200" algn="l" fontAlgn="auto">
              <a:lnSpc>
                <a:spcPct val="100000"/>
              </a:lnSpc>
              <a:spcBef>
                <a:spcPct val="0"/>
              </a:spcBef>
            </a:pPr>
            <a:r>
              <a:rPr lang="en-US" sz="44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sym typeface="+mn-ea"/>
              </a:rPr>
              <a:t>3</a:t>
            </a:r>
            <a:r>
              <a:rPr sz="44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sym typeface="+mn-ea"/>
              </a:rPr>
              <a:t>．请结合文章内容，简析小说为什么以“除夕”为题？</a:t>
            </a:r>
            <a:endParaRPr sz="44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sym typeface="+mn-ea"/>
            </a:endParaRPr>
          </a:p>
          <a:p>
            <a:pPr indent="457200" algn="l" fontAlgn="auto">
              <a:lnSpc>
                <a:spcPct val="150000"/>
              </a:lnSpc>
              <a:spcBef>
                <a:spcPct val="0"/>
              </a:spcBef>
            </a:pPr>
            <a:r>
              <a:rPr sz="2700" b="1">
                <a:latin typeface="宋体" panose="02010600030101010101" pitchFamily="2" charset="-122"/>
                <a:ea typeface="宋体" panose="02010600030101010101" pitchFamily="2" charset="-122"/>
                <a:cs typeface="宋体" panose="02010600030101010101" pitchFamily="2" charset="-122"/>
                <a:sym typeface="+mn-ea"/>
              </a:rPr>
              <a:t>①交代了故事发生的时间；</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457200" algn="l" fontAlgn="auto">
              <a:lnSpc>
                <a:spcPct val="150000"/>
              </a:lnSpc>
              <a:spcBef>
                <a:spcPct val="0"/>
              </a:spcBef>
            </a:pPr>
            <a:r>
              <a:rPr sz="2700" b="1">
                <a:latin typeface="宋体" panose="02010600030101010101" pitchFamily="2" charset="-122"/>
                <a:ea typeface="宋体" panose="02010600030101010101" pitchFamily="2" charset="-122"/>
                <a:cs typeface="宋体" panose="02010600030101010101" pitchFamily="2" charset="-122"/>
                <a:sym typeface="+mn-ea"/>
              </a:rPr>
              <a:t>②以除夕的节令特点与作品的悲剧性主题（革命者的牺牲）形成对比，突出革命者的大无畏精神；</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457200" algn="l" fontAlgn="auto">
              <a:lnSpc>
                <a:spcPct val="150000"/>
              </a:lnSpc>
              <a:spcBef>
                <a:spcPct val="0"/>
              </a:spcBef>
            </a:pPr>
            <a:r>
              <a:rPr sz="2700" b="1">
                <a:latin typeface="宋体" panose="02010600030101010101" pitchFamily="2" charset="-122"/>
                <a:ea typeface="宋体" panose="02010600030101010101" pitchFamily="2" charset="-122"/>
                <a:cs typeface="宋体" panose="02010600030101010101" pitchFamily="2" charset="-122"/>
                <a:sym typeface="+mn-ea"/>
              </a:rPr>
              <a:t>③革命者挑选除夕作为行动的日期，具有革命智慧，丰富了人物形象；</a:t>
            </a: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457200" algn="l" fontAlgn="auto">
              <a:lnSpc>
                <a:spcPct val="150000"/>
              </a:lnSpc>
              <a:spcBef>
                <a:spcPct val="0"/>
              </a:spcBef>
            </a:pPr>
            <a:r>
              <a:rPr sz="2700" b="1">
                <a:latin typeface="宋体" panose="02010600030101010101" pitchFamily="2" charset="-122"/>
                <a:ea typeface="宋体" panose="02010600030101010101" pitchFamily="2" charset="-122"/>
                <a:cs typeface="宋体" panose="02010600030101010101" pitchFamily="2" charset="-122"/>
                <a:sym typeface="+mn-ea"/>
              </a:rPr>
              <a:t>④赋予小说象征意味：寓指旧时代、旧秩序终将结束，新社会、新时代终将到来。</a:t>
            </a:r>
            <a:endParaRPr sz="2700" b="1">
              <a:solidFill>
                <a:schemeClr val="accent6">
                  <a:lumMod val="75000"/>
                </a:schemeClr>
              </a:solidFill>
              <a:latin typeface="宋体" panose="02010600030101010101" pitchFamily="2" charset="-122"/>
              <a:ea typeface="宋体" panose="02010600030101010101" pitchFamily="2" charset="-122"/>
              <a:cs typeface="宋体" panose="02010600030101010101" pitchFamily="2" charset="-122"/>
              <a:sym typeface="+mn-ea"/>
            </a:endParaRPr>
          </a:p>
          <a:p>
            <a:pPr indent="457200" algn="l" fontAlgn="auto">
              <a:lnSpc>
                <a:spcPct val="150000"/>
              </a:lnSpc>
              <a:spcBef>
                <a:spcPct val="0"/>
              </a:spcBef>
            </a:pPr>
            <a:endParaRPr sz="27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458470" y="0"/>
            <a:ext cx="11275695" cy="6299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20090" algn="l" fontAlgn="auto">
              <a:lnSpc>
                <a:spcPct val="125000"/>
              </a:lnSpc>
            </a:pPr>
            <a:r>
              <a:rPr lang="zh-CN" altLang="en-US" sz="2800" b="1">
                <a:sym typeface="+mn-ea"/>
              </a:rPr>
              <a:t>阅读小说形象作用针对训练《当表》</a:t>
            </a:r>
            <a:r>
              <a:rPr lang="zh-CN" sz="2800" b="1">
                <a:sym typeface="+mn-ea"/>
              </a:rPr>
              <a:t>回答下列问题</a:t>
            </a:r>
            <a:r>
              <a:rPr lang="zh-CN" altLang="en-US" sz="2800" b="1">
                <a:sym typeface="+mn-ea"/>
              </a:rPr>
              <a:t>：</a:t>
            </a:r>
            <a:endParaRPr lang="zh-CN" altLang="en-US" sz="2800" b="1">
              <a:sym typeface="+mn-ea"/>
            </a:endParaRPr>
          </a:p>
        </p:txBody>
      </p:sp>
      <p:sp>
        <p:nvSpPr>
          <p:cNvPr id="2" name="文本框 1"/>
          <p:cNvSpPr txBox="1"/>
          <p:nvPr/>
        </p:nvSpPr>
        <p:spPr>
          <a:xfrm>
            <a:off x="114300" y="689610"/>
            <a:ext cx="12027535" cy="5788660"/>
          </a:xfrm>
          <a:prstGeom prst="rect">
            <a:avLst/>
          </a:prstGeom>
          <a:solidFill>
            <a:schemeClr val="tx2">
              <a:lumMod val="20000"/>
              <a:lumOff val="80000"/>
            </a:schemeClr>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50000"/>
              </a:lnSpc>
              <a:spcBef>
                <a:spcPct val="0"/>
              </a:spcBef>
            </a:pPr>
            <a:r>
              <a:rPr lang="en-US" sz="2000" b="1">
                <a:latin typeface="宋体" panose="02010600030101010101" pitchFamily="2" charset="-122"/>
                <a:ea typeface="宋体" panose="02010600030101010101" pitchFamily="2" charset="-122"/>
                <a:cs typeface="宋体" panose="02010600030101010101" pitchFamily="2" charset="-122"/>
                <a:sym typeface="+mn-ea"/>
              </a:rPr>
              <a:t>1</a:t>
            </a:r>
            <a:r>
              <a:rPr sz="2000" b="1">
                <a:latin typeface="宋体" panose="02010600030101010101" pitchFamily="2" charset="-122"/>
                <a:ea typeface="宋体" panose="02010600030101010101" pitchFamily="2" charset="-122"/>
                <a:cs typeface="宋体" panose="02010600030101010101" pitchFamily="2" charset="-122"/>
                <a:sym typeface="+mn-ea"/>
              </a:rPr>
              <a:t>．下列对小说相关内容和艺术特色的分析鉴赏，不正确的一项是(   )</a:t>
            </a:r>
            <a:endPar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000">
                <a:latin typeface="宋体" panose="02010600030101010101" pitchFamily="2" charset="-122"/>
                <a:ea typeface="宋体" panose="02010600030101010101" pitchFamily="2" charset="-122"/>
                <a:cs typeface="宋体" panose="02010600030101010101" pitchFamily="2" charset="-122"/>
                <a:sym typeface="+mn-ea"/>
              </a:rPr>
              <a:t>A．小说运用肖像、语言、动作描写等手法塑造了吴掌柜的形象，用吴掌柜开门禀报时的“慌”，反衬吴老爷并不把黑衣人放在心上。</a:t>
            </a:r>
            <a:endParaRPr sz="2000">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000">
                <a:latin typeface="宋体" panose="02010600030101010101" pitchFamily="2" charset="-122"/>
                <a:ea typeface="宋体" panose="02010600030101010101" pitchFamily="2" charset="-122"/>
                <a:cs typeface="宋体" panose="02010600030101010101" pitchFamily="2" charset="-122"/>
                <a:sym typeface="+mn-ea"/>
              </a:rPr>
              <a:t>B．小说以江南小镇春雨淅沥的“茫茫黑夜”为背景，狭长的弄堂、紧闭的深宅、行踪飘忽的黑衣……营造了紧张氛围，同时暗示了抗战严峻的局势。</a:t>
            </a:r>
            <a:endParaRPr sz="2000">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000">
                <a:latin typeface="宋体" panose="02010600030101010101" pitchFamily="2" charset="-122"/>
                <a:ea typeface="宋体" panose="02010600030101010101" pitchFamily="2" charset="-122"/>
                <a:cs typeface="宋体" panose="02010600030101010101" pitchFamily="2" charset="-122"/>
                <a:sym typeface="+mn-ea"/>
              </a:rPr>
              <a:t>C．作者善于运用环境描写来刻画人物，如通过吴老爷书房里悬挂的“难得糊涂”的字幅，便可推知他是一个阅历丰富，看透人生的人。</a:t>
            </a:r>
            <a:endParaRPr sz="2000">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sz="2000">
                <a:latin typeface="宋体" panose="02010600030101010101" pitchFamily="2" charset="-122"/>
                <a:ea typeface="宋体" panose="02010600030101010101" pitchFamily="2" charset="-122"/>
                <a:cs typeface="宋体" panose="02010600030101010101" pitchFamily="2" charset="-122"/>
                <a:sym typeface="+mn-ea"/>
              </a:rPr>
              <a:t>D．小说注重从小事中反映大时代，全文以极其简省的笔墨讲述了一个中华儿女同仇敌忾，牺牲小我，抵抗外侮的感人故事。</a:t>
            </a:r>
            <a:endParaRPr sz="2000">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2</a:t>
            </a:r>
            <a:r>
              <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．请以何冲形象为例，谈谈小说塑造人物形象时运用了哪些表现手法。</a:t>
            </a:r>
            <a:endPar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3.</a:t>
            </a:r>
            <a:r>
              <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小说插叙大胡子当表的情节有什么作用？请结合作品简要分析。</a:t>
            </a:r>
            <a:endPar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r>
              <a:rPr lang="en-US"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4</a:t>
            </a:r>
            <a:r>
              <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．你认为小说的主人公是吴老爷还是何大队长？请结合文本说明理由。</a:t>
            </a:r>
            <a:endPar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50000"/>
              </a:lnSpc>
              <a:spcBef>
                <a:spcPct val="0"/>
              </a:spcBef>
            </a:pPr>
            <a:endPar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a:p>
            <a:pPr indent="0" algn="l" fontAlgn="auto">
              <a:lnSpc>
                <a:spcPct val="125000"/>
              </a:lnSpc>
              <a:spcBef>
                <a:spcPct val="0"/>
              </a:spcBef>
            </a:pPr>
            <a:endParaRPr sz="2000" b="1">
              <a:solidFill>
                <a:schemeClr val="tx1"/>
              </a:solidFill>
              <a:latin typeface="宋体" panose="02010600030101010101" pitchFamily="2" charset="-122"/>
              <a:ea typeface="宋体" panose="02010600030101010101" pitchFamily="2" charset="-122"/>
              <a:cs typeface="宋体" panose="02010600030101010101" pitchFamily="2" charset="-122"/>
              <a:sym typeface="+mn-ea"/>
            </a:endParaRPr>
          </a:p>
        </p:txBody>
      </p:sp>
    </p:spTree>
    <p:custDataLst>
      <p:tags r:id="rId2"/>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https://d.book118.com/245042304001011043</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楷体</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2024-09-04T11:57:33.613</cp:lastPrinted>
  <dcterms:created xsi:type="dcterms:W3CDTF">2024-09-04T03:57:33Z</dcterms:created>
  <dcterms:modified xsi:type="dcterms:W3CDTF">2024-09-04T03:57:35Z</dcterms:modified>
</cp:coreProperties>
</file>