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82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8D134-F31A-4BA0-9AA4-A9BEEADBA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18B85-A258-4C2D-8DF0-E1983CB8D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A461C-F822-4DA9-BE7B-B64730624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446C4-7E30-46D9-A404-5AE804AC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8368D-5654-4560-8274-FDD9FA2B8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4470AC-2E7E-4C1D-B5BB-89B22E053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A59DE-782B-4219-8397-F66FDFBD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DA503-DF7A-404B-8273-26A65204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23B2A-7FB1-4FDD-89BC-C3EC92F16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3DFDF-5D01-4A54-B64A-44C4683CB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B8865-4B93-4ADA-A5F0-B161C2C8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819" r:id="rId2"/>
    <p:sldLayoutId id="2147502820" r:id="rId3"/>
    <p:sldLayoutId id="2147502821" r:id="rId4"/>
    <p:sldLayoutId id="2147502822" r:id="rId5"/>
    <p:sldLayoutId id="2147502823" r:id="rId6"/>
    <p:sldLayoutId id="2147502824" r:id="rId7"/>
    <p:sldLayoutId id="2147502825" r:id="rId8"/>
    <p:sldLayoutId id="2147502826" r:id="rId9"/>
    <p:sldLayoutId id="2147502827" r:id="rId10"/>
    <p:sldLayoutId id="2147502828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31" Type="http://schemas.openxmlformats.org/officeDocument/2006/relationships/tags" Target="../tags/tag157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121231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房地产买卖合同起草要点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17752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27928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合同基本内容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64996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75172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合同重要条款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4996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75172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合同起草注意事项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17752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27928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合同附件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合同基本内容</a:t>
            </a:r>
            <a:endParaRPr lang="zh-CN" altLang="en-US"/>
          </a:p>
        </p:txBody>
      </p:sp>
      <p:sp>
        <p:nvSpPr>
          <p:cNvPr id="1048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双方当事人信息</a:t>
            </a:r>
            <a:endParaRPr lang="zh-CN" altLang="en-US"/>
          </a:p>
        </p:txBody>
      </p:sp>
      <p:sp>
        <p:nvSpPr>
          <p:cNvPr id="1048896" name="圆角矩形 3"/>
          <p:cNvSpPr/>
          <p:nvPr>
            <p:custDataLst>
              <p:tags r:id="rId2"/>
            </p:custDataLst>
          </p:nvPr>
        </p:nvSpPr>
        <p:spPr>
          <a:xfrm rot="16200000">
            <a:off x="2961655" y="140517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圆角矩形 4"/>
          <p:cNvSpPr/>
          <p:nvPr>
            <p:custDataLst>
              <p:tags r:id="rId3"/>
            </p:custDataLst>
          </p:nvPr>
        </p:nvSpPr>
        <p:spPr>
          <a:xfrm rot="16200000">
            <a:off x="2961655" y="104408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11"/>
          <p:cNvSpPr/>
          <p:nvPr>
            <p:custDataLst>
              <p:tags r:id="rId4"/>
            </p:custDataLst>
          </p:nvPr>
        </p:nvSpPr>
        <p:spPr>
          <a:xfrm rot="16200000">
            <a:off x="8187998" y="101423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圆角矩形 10"/>
          <p:cNvSpPr/>
          <p:nvPr>
            <p:custDataLst>
              <p:tags r:id="rId5"/>
            </p:custDataLst>
          </p:nvPr>
        </p:nvSpPr>
        <p:spPr>
          <a:xfrm rot="16200000">
            <a:off x="2961655" y="2702357"/>
            <a:ext cx="1039646" cy="49316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31"/>
          <p:cNvSpPr/>
          <p:nvPr>
            <p:custDataLst>
              <p:tags r:id="rId6"/>
            </p:custDataLst>
          </p:nvPr>
        </p:nvSpPr>
        <p:spPr>
          <a:xfrm rot="16200000">
            <a:off x="8187998" y="1400995"/>
            <a:ext cx="1039646" cy="493201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34"/>
          <p:cNvSpPr/>
          <p:nvPr>
            <p:custDataLst>
              <p:tags r:id="rId7"/>
            </p:custDataLst>
          </p:nvPr>
        </p:nvSpPr>
        <p:spPr>
          <a:xfrm rot="16200000">
            <a:off x="8187998" y="2700566"/>
            <a:ext cx="1039646" cy="49320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文本框 5"/>
          <p:cNvSpPr txBox="1"/>
          <p:nvPr>
            <p:custDataLst>
              <p:tags r:id="rId8"/>
            </p:custDataLst>
          </p:nvPr>
        </p:nvSpPr>
        <p:spPr>
          <a:xfrm>
            <a:off x="6421607" y="4647834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合同附件：相关证明文件、图纸等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10" name="文本框 6"/>
          <p:cNvSpPr txBox="1"/>
          <p:nvPr>
            <p:custDataLst>
              <p:tags r:id="rId9"/>
            </p:custDataLst>
          </p:nvPr>
        </p:nvSpPr>
        <p:spPr>
          <a:xfrm>
            <a:off x="6421607" y="3348262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合同编号：便于查询和管理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12" name="文本框 13"/>
          <p:cNvSpPr txBox="1"/>
          <p:nvPr>
            <p:custDataLst>
              <p:tags r:id="rId10"/>
            </p:custDataLst>
          </p:nvPr>
        </p:nvSpPr>
        <p:spPr>
          <a:xfrm>
            <a:off x="1195264" y="4648431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合同签订时间：具体日期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14" name="文本框 14"/>
          <p:cNvSpPr txBox="1"/>
          <p:nvPr>
            <p:custDataLst>
              <p:tags r:id="rId11"/>
            </p:custDataLst>
          </p:nvPr>
        </p:nvSpPr>
        <p:spPr>
          <a:xfrm>
            <a:off x="6421607" y="204869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合同签订地点：具体地点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16" name="文本框 15"/>
          <p:cNvSpPr txBox="1"/>
          <p:nvPr>
            <p:custDataLst>
              <p:tags r:id="rId12"/>
            </p:custDataLst>
          </p:nvPr>
        </p:nvSpPr>
        <p:spPr>
          <a:xfrm>
            <a:off x="1195264" y="2050482"/>
            <a:ext cx="4724577" cy="10396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卖方：姓名、地址、联系方式等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18" name="文本框 16"/>
          <p:cNvSpPr txBox="1"/>
          <p:nvPr>
            <p:custDataLst>
              <p:tags r:id="rId13"/>
            </p:custDataLst>
          </p:nvPr>
        </p:nvSpPr>
        <p:spPr>
          <a:xfrm>
            <a:off x="1195264" y="3352441"/>
            <a:ext cx="4724577" cy="103879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买方：姓名、地址、联系方式等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20" name="圆角矩形 7"/>
          <p:cNvSpPr/>
          <p:nvPr>
            <p:custDataLst>
              <p:tags r:id="rId14"/>
            </p:custDataLst>
          </p:nvPr>
        </p:nvSpPr>
        <p:spPr>
          <a:xfrm rot="16200000">
            <a:off x="550553" y="381627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圆角矩形 8"/>
          <p:cNvSpPr/>
          <p:nvPr>
            <p:custDataLst>
              <p:tags r:id="rId15"/>
            </p:custDataLst>
          </p:nvPr>
        </p:nvSpPr>
        <p:spPr>
          <a:xfrm rot="16200000">
            <a:off x="550553" y="2515510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4" name="圆角矩形 12"/>
          <p:cNvSpPr/>
          <p:nvPr>
            <p:custDataLst>
              <p:tags r:id="rId16"/>
            </p:custDataLst>
          </p:nvPr>
        </p:nvSpPr>
        <p:spPr>
          <a:xfrm rot="16200000">
            <a:off x="5776896" y="251312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圆角矩形 27"/>
          <p:cNvSpPr/>
          <p:nvPr>
            <p:custDataLst>
              <p:tags r:id="rId17"/>
            </p:custDataLst>
          </p:nvPr>
        </p:nvSpPr>
        <p:spPr>
          <a:xfrm rot="16200000">
            <a:off x="550553" y="5112862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8" name="圆角矩形 32"/>
          <p:cNvSpPr/>
          <p:nvPr>
            <p:custDataLst>
              <p:tags r:id="rId18"/>
            </p:custDataLst>
          </p:nvPr>
        </p:nvSpPr>
        <p:spPr>
          <a:xfrm rot="16200000">
            <a:off x="5776896" y="3812694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0" name="圆角矩形 35"/>
          <p:cNvSpPr/>
          <p:nvPr>
            <p:custDataLst>
              <p:tags r:id="rId19"/>
            </p:custDataLst>
          </p:nvPr>
        </p:nvSpPr>
        <p:spPr>
          <a:xfrm rot="16200000">
            <a:off x="5776896" y="5112265"/>
            <a:ext cx="1037935" cy="10864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交易房产信息</a:t>
            </a:r>
            <a:endParaRPr lang="zh-CN" altLang="en-US"/>
          </a:p>
        </p:txBody>
      </p:sp>
      <p:sp>
        <p:nvSpPr>
          <p:cNvPr id="1048968" name="任意多边形 20"/>
          <p:cNvSpPr/>
          <p:nvPr>
            <p:custDataLst>
              <p:tags r:id="rId2"/>
            </p:custDataLst>
          </p:nvPr>
        </p:nvSpPr>
        <p:spPr>
          <a:xfrm rot="2700000">
            <a:off x="1242640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14984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房产地址：详细描述房产的地理位置和周边环境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2"/>
          <p:cNvSpPr/>
          <p:nvPr>
            <p:custDataLst>
              <p:tags r:id="rId4"/>
            </p:custDataLst>
          </p:nvPr>
        </p:nvSpPr>
        <p:spPr>
          <a:xfrm>
            <a:off x="1050371" y="2981176"/>
            <a:ext cx="1488690" cy="10542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任意多边形 18"/>
          <p:cNvSpPr/>
          <p:nvPr>
            <p:custDataLst>
              <p:tags r:id="rId5"/>
            </p:custDataLst>
          </p:nvPr>
        </p:nvSpPr>
        <p:spPr>
          <a:xfrm rot="5400000">
            <a:off x="2963622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734786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房产面积：包括建筑面积、套内面积和公摊面积等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3"/>
          <p:cNvSpPr/>
          <p:nvPr>
            <p:custDataLst>
              <p:tags r:id="rId7"/>
            </p:custDataLst>
          </p:nvPr>
        </p:nvSpPr>
        <p:spPr>
          <a:xfrm>
            <a:off x="2770173" y="2981176"/>
            <a:ext cx="1488690" cy="10542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82834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454589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房产用途：住宅、商业、办公等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4"/>
          <p:cNvSpPr/>
          <p:nvPr>
            <p:custDataLst>
              <p:tags r:id="rId10"/>
            </p:custDataLst>
          </p:nvPr>
        </p:nvSpPr>
        <p:spPr>
          <a:xfrm>
            <a:off x="4489976" y="2981176"/>
            <a:ext cx="1488690" cy="10542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02637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4391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房产状况：新房、二手房、毛坯房、精装房等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5"/>
          <p:cNvSpPr/>
          <p:nvPr>
            <p:custDataLst>
              <p:tags r:id="rId13"/>
            </p:custDataLst>
          </p:nvPr>
        </p:nvSpPr>
        <p:spPr>
          <a:xfrm>
            <a:off x="6210368" y="2981176"/>
            <a:ext cx="1488690" cy="10542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24208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894783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房产权属：房产证、土地证等证件信息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6"/>
          <p:cNvSpPr/>
          <p:nvPr>
            <p:custDataLst>
              <p:tags r:id="rId16"/>
            </p:custDataLst>
          </p:nvPr>
        </p:nvSpPr>
        <p:spPr>
          <a:xfrm>
            <a:off x="7930170" y="2981176"/>
            <a:ext cx="1488690" cy="105422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842831" y="1812229"/>
            <a:ext cx="1103420" cy="110533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614586" y="3306145"/>
            <a:ext cx="1560249" cy="261766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房产价格：总价、单价、付款方式等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7"/>
          <p:cNvSpPr/>
          <p:nvPr>
            <p:custDataLst>
              <p:tags r:id="rId19"/>
            </p:custDataLst>
          </p:nvPr>
        </p:nvSpPr>
        <p:spPr>
          <a:xfrm>
            <a:off x="9650563" y="2981176"/>
            <a:ext cx="1488690" cy="105422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交易价格及支付方式</a:t>
            </a:r>
            <a:endParaRPr lang="zh-CN" altLang="en-US"/>
          </a:p>
        </p:txBody>
      </p:sp>
      <p:sp>
        <p:nvSpPr>
          <p:cNvPr id="104904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553103" y="2383232"/>
            <a:ext cx="563744" cy="16395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67806" y="4210485"/>
            <a:ext cx="536245" cy="147233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4"/>
          <p:cNvSpPr/>
          <p:nvPr>
            <p:custDataLst>
              <p:tags r:id="rId4"/>
            </p:custDataLst>
          </p:nvPr>
        </p:nvSpPr>
        <p:spPr>
          <a:xfrm>
            <a:off x="1099083" y="2918999"/>
            <a:ext cx="1472335" cy="22219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5"/>
          <p:cNvSpPr/>
          <p:nvPr>
            <p:custDataLst>
              <p:tags r:id="rId5"/>
            </p:custDataLst>
          </p:nvPr>
        </p:nvSpPr>
        <p:spPr>
          <a:xfrm flipV="1">
            <a:off x="1014984" y="2497325"/>
            <a:ext cx="1639533" cy="78814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099083" y="3333616"/>
            <a:ext cx="1472335" cy="143946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交易价格：明确房屋总价和单价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927669" y="2382644"/>
            <a:ext cx="563744" cy="16406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41195" y="4210485"/>
            <a:ext cx="536245" cy="147233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8"/>
          <p:cNvSpPr/>
          <p:nvPr>
            <p:custDataLst>
              <p:tags r:id="rId9"/>
            </p:custDataLst>
          </p:nvPr>
        </p:nvSpPr>
        <p:spPr>
          <a:xfrm>
            <a:off x="4473649" y="2918999"/>
            <a:ext cx="1472335" cy="22219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9"/>
          <p:cNvSpPr/>
          <p:nvPr>
            <p:custDataLst>
              <p:tags r:id="rId10"/>
            </p:custDataLst>
          </p:nvPr>
        </p:nvSpPr>
        <p:spPr>
          <a:xfrm flipV="1">
            <a:off x="4388962" y="2497325"/>
            <a:ext cx="1640633" cy="78814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73061" y="3327146"/>
            <a:ext cx="1472885" cy="145144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定金：支付定金的时间和金额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14364" y="2407933"/>
            <a:ext cx="563744" cy="16395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28478" y="4234009"/>
            <a:ext cx="536245" cy="14728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5"/>
          <p:cNvSpPr/>
          <p:nvPr>
            <p:custDataLst>
              <p:tags r:id="rId14"/>
            </p:custDataLst>
          </p:nvPr>
        </p:nvSpPr>
        <p:spPr>
          <a:xfrm>
            <a:off x="6159756" y="2943112"/>
            <a:ext cx="1472885" cy="222142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6"/>
          <p:cNvSpPr/>
          <p:nvPr>
            <p:custDataLst>
              <p:tags r:id="rId15"/>
            </p:custDataLst>
          </p:nvPr>
        </p:nvSpPr>
        <p:spPr>
          <a:xfrm flipV="1">
            <a:off x="6076245" y="2522026"/>
            <a:ext cx="1639533" cy="78814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0344" y="3351259"/>
            <a:ext cx="1472335" cy="145144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尾款：支付尾款的时间和金额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254501" y="4218719"/>
            <a:ext cx="536245" cy="147233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239798" y="2391466"/>
            <a:ext cx="563744" cy="16395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1"/>
          <p:cNvSpPr/>
          <p:nvPr>
            <p:custDataLst>
              <p:tags r:id="rId19"/>
            </p:custDataLst>
          </p:nvPr>
        </p:nvSpPr>
        <p:spPr>
          <a:xfrm>
            <a:off x="2786366" y="2926645"/>
            <a:ext cx="1472335" cy="22219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2"/>
          <p:cNvSpPr/>
          <p:nvPr>
            <p:custDataLst>
              <p:tags r:id="rId20"/>
            </p:custDataLst>
          </p:nvPr>
        </p:nvSpPr>
        <p:spPr>
          <a:xfrm flipV="1">
            <a:off x="2702267" y="2505559"/>
            <a:ext cx="1639533" cy="78869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86366" y="3330087"/>
            <a:ext cx="1472335" cy="146075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支付方式：一次性付款、分期付款、贷款付款等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01058" y="2407933"/>
            <a:ext cx="563744" cy="16395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15173" y="4234009"/>
            <a:ext cx="536245" cy="14728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5"/>
          <p:cNvSpPr/>
          <p:nvPr>
            <p:custDataLst>
              <p:tags r:id="rId24"/>
            </p:custDataLst>
          </p:nvPr>
        </p:nvSpPr>
        <p:spPr>
          <a:xfrm>
            <a:off x="7847039" y="2943112"/>
            <a:ext cx="1472885" cy="222142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6"/>
          <p:cNvSpPr/>
          <p:nvPr>
            <p:custDataLst>
              <p:tags r:id="rId25"/>
            </p:custDataLst>
          </p:nvPr>
        </p:nvSpPr>
        <p:spPr>
          <a:xfrm flipV="1">
            <a:off x="7762939" y="2522026"/>
            <a:ext cx="1639533" cy="78814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847039" y="3344201"/>
            <a:ext cx="1472335" cy="14654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6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税费：明确买卖双方应承担的税费种类和金额</a:t>
            </a:r>
            <a:endParaRPr lang="zh-CN" altLang="en-US" sz="16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071853" y="2407933"/>
            <a:ext cx="563744" cy="163953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086555" y="4234009"/>
            <a:ext cx="536245" cy="14728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29"/>
            </p:custDataLst>
          </p:nvPr>
        </p:nvSpPr>
        <p:spPr>
          <a:xfrm>
            <a:off x="9617833" y="2943112"/>
            <a:ext cx="1472885" cy="222142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30"/>
            </p:custDataLst>
          </p:nvPr>
        </p:nvSpPr>
        <p:spPr>
          <a:xfrm flipV="1">
            <a:off x="9534322" y="2522026"/>
            <a:ext cx="1639533" cy="78814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618421" y="3349494"/>
            <a:ext cx="1472335" cy="145476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违约责任：未按时支付款项的违约责任和赔偿金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交易税费承担</a:t>
            </a:r>
            <a:endParaRPr lang="zh-CN" altLang="en-US"/>
          </a:p>
        </p:txBody>
      </p:sp>
      <p:sp>
        <p:nvSpPr>
          <p:cNvPr id="1049136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税费承担方式应在合同中明确约定，以免产生纠纷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6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税费承担比例应根据当地政策规定和双方协商确定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税费种类包括契税、印花税、个人所得税等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8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买卖双方应明确交易税费的承担方式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合同重要条款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交付时间和标准</a:t>
            </a:r>
            <a:endParaRPr lang="zh-CN" altLang="en-US"/>
          </a:p>
        </p:txBody>
      </p:sp>
      <p:sp>
        <p:nvSpPr>
          <p:cNvPr id="1049242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交付标准：明确房屋交付时的状态和条件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交付时间：明确约定交付日期和具体时间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违约责任：明确延迟交付或未达到交付标准的违约责任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交付证明：明确交付时需要提供的证明文件和手续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产权过户及登记手续</a:t>
            </a:r>
            <a:endParaRPr lang="zh-CN" altLang="en-US"/>
          </a:p>
        </p:txBody>
      </p:sp>
      <p:sp>
        <p:nvSpPr>
          <p:cNvPr id="1049294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产权过户：买卖双方需到房地产交易中心办理产权过户手续，包括提交相关证件、填写申请表等。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登记手续：产权过户完成后，买方需到房地产登记机构办理登记手续，领取房产证。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税费缴纳：在产权过户和登记过程中，买卖双方需按照国家规定缴纳相关税费。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违约责任：合同中应明确约定产权过户和登记手续的办理时间、违约责任等，以保护买卖双方的合法权益。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违约责任和纠纷解决方式</a:t>
            </a:r>
            <a:endParaRPr lang="zh-CN" altLang="en-US"/>
          </a:p>
        </p:txBody>
      </p:sp>
      <p:sp>
        <p:nvSpPr>
          <p:cNvPr id="1049354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58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违约责任：明确违约责任，包括违约行为、违约责任和赔偿金额等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4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纠纷解决方式：约定纠纷解决方式，包括协商、调解、仲裁和诉讼等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诉讼管辖：约定诉讼管辖法院，包括原告所在地、被告所在地和合同签订地等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律师费承担：约定律师费承担方式，包括败诉方承担、双方共同承担等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https://d.book118.com/245112123144011044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房地产买卖合同起草要点</vt:lpstr>
      <vt:lpstr>目录</vt:lpstr>
      <vt:lpstr>合同基本内容</vt:lpstr>
      <vt:lpstr>双方当事人信息</vt:lpstr>
      <vt:lpstr>交易房产信息</vt:lpstr>
      <vt:lpstr>交易价格及支付方式</vt:lpstr>
      <vt:lpstr>交易税费承担</vt:lpstr>
      <vt:lpstr>合同重要条款</vt:lpstr>
      <vt:lpstr>交付时间和标准</vt:lpstr>
      <vt:lpstr>产权过户及登记手续</vt:lpstr>
      <vt:lpstr>违约责任和纠纷解决方式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2024-09-06T22:38:16.881</cp:lastPrinted>
  <dcterms:created xsi:type="dcterms:W3CDTF">2024-09-06T14:38:16Z</dcterms:created>
  <dcterms:modified xsi:type="dcterms:W3CDTF">2024-09-06T14:38:19Z</dcterms:modified>
</cp:coreProperties>
</file>