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A25033-9E6D-4913-8C73-A82EC8481E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E868D7-C65C-4DBB-8A94-780CAD062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4CFF30-B6F2-4CBE-AE57-AC5F575623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148824-B128-40F4-A76C-DD2C85F848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125428-DC7F-42F0-806D-441E296ED9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7713C4-F20B-48F8-87F1-B090091B81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594033-8F91-4C6D-B05A-7BF0BF7AA7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97BA50-A3E9-465E-B2B2-651143A50E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986516-5F5B-4053-8A60-B7179B6748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0852D-DE0E-4612-9ECF-3B738AAB8B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4E41A2-617C-4CDB-A1AB-A264B8CAE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1240232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解读团队合作的心理机制</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2024-02-04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团队合作基本概念与重要性</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心理机制在团队合作中作用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群体动力学视角下团队合作过程</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冲突处理与矛盾化解方法论述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领导力在塑造高效团队中作用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跨文化背景下团队合作挑战与应对策略</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团队合作基本概念与重要性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620" r="28620"/>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团队合作定义及特点</a:t>
              </a:r>
            </a:p>
          </p:txBody>
        </p:sp>
      </p:grpSp>
      <p:cxnSp>
        <p:nvCxnSpPr>
          <p:cNvPr id="25" name="Connector 25"/>
          <p:cNvCxnSpPr/>
          <p:nvPr/>
        </p:nvCxnSpPr>
        <p:spPr>
          <a:xfrm>
            <a:off x="4146550" y="186848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团队合作是指两个或两个以上的个体为了共同目标而协同工作的过程。</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团队合作的特点包括目标共同性、相互依赖性、角色分工明确、沟通协作频繁等。</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成功的团队合作能够发挥成员间的互补优势，提高工作效率和创造力。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72" r="30972"/>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提升企业整体绩效</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高效团队合作能够激发员工潜力，促进业务目标的快速实现。</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增强企业创新能力</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团队成员间的知识共享和思想碰撞有助于产生新的创意和解决方案。</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塑造良好企业文化</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团队合作强调互相尊重、信任和支持，有助于形成积极向上的企业氛围。</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高效团队合作对企业价值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47" r="-47"/>
          </a:stretch>
        </a:blipFill>
      </p:bgPr>
    </p:bg>
    <p:spTree>
      <p:nvGrpSpPr>
        <p:cNvPr id="1" name=""/>
        <p:cNvGrpSpPr/>
        <p:nvPr/>
      </p:nvGrpSpPr>
      <p:grpSpPr>
        <a:xfrm>
          <a:off x="0" y="0"/>
          <a:ext cx="0" cy="0"/>
        </a:xfrm>
      </p:grpSpPr>
      <p:sp>
        <p:nvSpPr>
          <p:cNvPr id="2" name="AutoShape 2"/>
          <p:cNvSpPr/>
          <p:nvPr/>
        </p:nvSpPr>
        <p:spPr>
          <a:xfrm>
            <a:off x="0" y="3232150"/>
            <a:ext cx="12192000" cy="36258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08081"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98856"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89631" y="1698593"/>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82025"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408081"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负责确定团队目标、制定计划、分配任务并监督执行过程。</a:t>
            </a:r>
          </a:p>
        </p:txBody>
      </p:sp>
      <p:sp>
        <p:nvSpPr>
          <p:cNvPr id="8" name="TextBox 8"/>
          <p:cNvSpPr txBox="1"/>
          <p:nvPr/>
        </p:nvSpPr>
        <p:spPr>
          <a:xfrm>
            <a:off x="3798856"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根据领导者的安排，具体执行各项任务，确保工作进度和质量。</a:t>
            </a:r>
          </a:p>
        </p:txBody>
      </p:sp>
      <p:sp>
        <p:nvSpPr>
          <p:cNvPr id="9" name="TextBox 9"/>
          <p:cNvSpPr txBox="1"/>
          <p:nvPr/>
        </p:nvSpPr>
        <p:spPr>
          <a:xfrm>
            <a:off x="6189631"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负责协调团队成员间的关系，解决冲突和问题，促进沟通协作。</a:t>
            </a:r>
          </a:p>
        </p:txBody>
      </p:sp>
      <p:sp>
        <p:nvSpPr>
          <p:cNvPr id="10" name="TextBox 10"/>
          <p:cNvSpPr txBox="1"/>
          <p:nvPr/>
        </p:nvSpPr>
        <p:spPr>
          <a:xfrm>
            <a:off x="8582025"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对团队工作进行评估和反馈，提出改进建议，确保团队目标的顺利实现。</a:t>
            </a:r>
          </a:p>
        </p:txBody>
      </p:sp>
      <p:sp>
        <p:nvSpPr>
          <p:cNvPr id="11" name="TextBox 11"/>
          <p:cNvSpPr txBox="1"/>
          <p:nvPr/>
        </p:nvSpPr>
        <p:spPr>
          <a:xfrm>
            <a:off x="140808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领导者</a:t>
            </a:r>
          </a:p>
        </p:txBody>
      </p:sp>
      <p:sp>
        <p:nvSpPr>
          <p:cNvPr id="12" name="TextBox 12"/>
          <p:cNvSpPr txBox="1"/>
          <p:nvPr/>
        </p:nvSpPr>
        <p:spPr>
          <a:xfrm>
            <a:off x="3798856"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执行者</a:t>
            </a:r>
          </a:p>
        </p:txBody>
      </p:sp>
      <p:sp>
        <p:nvSpPr>
          <p:cNvPr id="13" name="TextBox 13"/>
          <p:cNvSpPr txBox="1"/>
          <p:nvPr/>
        </p:nvSpPr>
        <p:spPr>
          <a:xfrm>
            <a:off x="618963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协调者</a:t>
            </a:r>
          </a:p>
        </p:txBody>
      </p:sp>
      <p:sp>
        <p:nvSpPr>
          <p:cNvPr id="14" name="TextBox 14"/>
          <p:cNvSpPr txBox="1"/>
          <p:nvPr/>
        </p:nvSpPr>
        <p:spPr>
          <a:xfrm>
            <a:off x="8582025"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监督者</a:t>
            </a:r>
          </a:p>
        </p:txBody>
      </p:sp>
      <p:pic>
        <p:nvPicPr>
          <p:cNvPr id="15" name="Picture 15"/>
          <p:cNvPicPr>
            <a:picLocks noChangeAspect="1"/>
          </p:cNvPicPr>
          <p:nvPr/>
        </p:nvPicPr>
        <p:blipFill>
          <a:blip r:embed="rId2"/>
          <a:srcRect l="12500" r="12500"/>
          <a:stretch>
            <a:fillRect/>
          </a:stretch>
        </p:blipFill>
        <p:spPr>
          <a:xfrm>
            <a:off x="1408081" y="1897094"/>
            <a:ext cx="2133600" cy="2133600"/>
          </a:xfrm>
          <a:prstGeom prst="rect">
            <a:avLst/>
          </a:prstGeom>
        </p:spPr>
      </p:pic>
      <p:pic>
        <p:nvPicPr>
          <p:cNvPr id="16" name="Picture 16"/>
          <p:cNvPicPr>
            <a:picLocks noChangeAspect="1"/>
          </p:cNvPicPr>
          <p:nvPr/>
        </p:nvPicPr>
        <p:blipFill>
          <a:blip r:embed="rId3"/>
          <a:stretch>
            <a:fillRect/>
          </a:stretch>
        </p:blipFill>
        <p:spPr>
          <a:xfrm>
            <a:off x="3798856" y="1897094"/>
            <a:ext cx="2133600" cy="2133600"/>
          </a:xfrm>
          <a:prstGeom prst="rect">
            <a:avLst/>
          </a:prstGeom>
        </p:spPr>
      </p:pic>
      <p:pic>
        <p:nvPicPr>
          <p:cNvPr id="17" name="Picture 17"/>
          <p:cNvPicPr>
            <a:picLocks noChangeAspect="1"/>
          </p:cNvPicPr>
          <p:nvPr/>
        </p:nvPicPr>
        <p:blipFill>
          <a:blip r:embed="rId4"/>
          <a:srcRect l="5762" r="5762"/>
          <a:stretch>
            <a:fillRect/>
          </a:stretch>
        </p:blipFill>
        <p:spPr>
          <a:xfrm>
            <a:off x="6189631" y="1897094"/>
            <a:ext cx="2133600" cy="2133600"/>
          </a:xfrm>
          <a:prstGeom prst="rect">
            <a:avLst/>
          </a:prstGeom>
        </p:spPr>
      </p:pic>
      <p:pic>
        <p:nvPicPr>
          <p:cNvPr id="18" name="Picture 18"/>
          <p:cNvPicPr>
            <a:picLocks noChangeAspect="1"/>
          </p:cNvPicPr>
          <p:nvPr/>
        </p:nvPicPr>
        <p:blipFill>
          <a:blip r:embed="rId5"/>
          <a:srcRect t="24" b="24"/>
          <a:stretch>
            <a:fillRect/>
          </a:stretch>
        </p:blipFill>
        <p:spPr>
          <a:xfrm>
            <a:off x="8582025" y="1897094"/>
            <a:ext cx="2133600" cy="2133600"/>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团队成员角色与职责划分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心理机制在团队合作中作用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6020" b="1602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011" b="601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信任建立与维护策略</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初始信任建立</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通过团队成员的背景调查、能力评估等方式，在团队成立初期建立基本的信任关系。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持续维护信任</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在团队合作过程中，通过公平公正的决策、坦诚透明的沟通等方式，不断维护和加强团队成员之间的信任。</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信任修复策略</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当团队成员之间出现信任危机时，采取积极的修复策略，如承认错误、承担责任、寻求第三方协调等，以重建信任关系。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掌握倾听、表达、反馈等沟通技巧，确保团队成员之间的信息交流畅通无阻。</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有效沟通技巧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关注团队成员的情感需求，通过情感支持、情感疏导等方式，提高团队成员的归属感和凝聚力。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情感管理原则</a:t>
            </a:r>
          </a:p>
        </p:txBody>
      </p:sp>
      <p:pic>
        <p:nvPicPr>
          <p:cNvPr id="10" name="Picture 10"/>
          <p:cNvPicPr>
            <a:picLocks noChangeAspect="1"/>
          </p:cNvPicPr>
          <p:nvPr/>
        </p:nvPicPr>
        <p:blipFill>
          <a:blip r:embed="rId3"/>
          <a:srcRect l="5908" r="59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在团队冲突发生时，采取积极的冲突处理策略，如主动协商、寻求共识、暂时搁置等，以化解冲突，维护团队和谐。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冲突处理策略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沟通技巧及情感管理原则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目标激励</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设定明确、具有挑战性的团队目标，激发团队成员的奋斗精神和积极性。</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奖惩激励</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通过合理的奖惩制度，对团队成员的优秀表现给予奖励，对不良行为进行适当的惩罚，以强化团队成员的积极行为。</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成长激励</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关注团队成员的个人成长和职业发展，提供培训、晋升等机会，激发团队成员的内在动力。</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团队文化激励</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塑造积极向上的团队文化，鼓励团队成员之间的互助合作、共同进步，提高团队成员的归属感和荣誉感。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激励机制促进成员积极性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群体动力学视角下团队合作过程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20129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headEnd type="none"/>
            <a:tailEnd type="none"/>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headEnd type="none"/>
            <a:tailEnd type="none"/>
          </a:ln>
        </p:spPr>
      </p:cxnSp>
      <p:sp>
        <p:nvSpPr>
          <p:cNvPr id="6" name="AutoShape 6"/>
          <p:cNvSpPr/>
          <p:nvPr/>
        </p:nvSpPr>
        <p:spPr>
          <a:xfrm rot="2700000">
            <a:off x="5791200" y="4559300"/>
            <a:ext cx="723900" cy="72390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headEnd type="none"/>
            <a:tailEnd type="none"/>
          </a:ln>
        </p:spPr>
      </p:cxnSp>
      <p:sp>
        <p:nvSpPr>
          <p:cNvPr id="8" name="AutoShape 8"/>
          <p:cNvSpPr/>
          <p:nvPr/>
        </p:nvSpPr>
        <p:spPr>
          <a:xfrm rot="2700000">
            <a:off x="7454900" y="3749675"/>
            <a:ext cx="723900" cy="72390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headEnd type="none"/>
            <a:tailEnd type="none"/>
          </a:ln>
        </p:spPr>
      </p:cxnSp>
      <p:cxnSp>
        <p:nvCxnSpPr>
          <p:cNvPr id="10" name="Connector 10"/>
          <p:cNvCxnSpPr/>
          <p:nvPr/>
        </p:nvCxnSpPr>
        <p:spPr>
          <a:xfrm flipV="1">
            <a:off x="10059988" y="1960563"/>
            <a:ext cx="2282825" cy="1092200"/>
          </a:xfrm>
          <a:prstGeom prst="line">
            <a:avLst/>
          </a:prstGeom>
          <a:ln w="3175">
            <a:solidFill>
              <a:srgbClr val="D76739">
                <a:alpha val="100000"/>
              </a:srgbClr>
            </a:solidFill>
            <a:prstDash val="solid"/>
            <a:headEnd type="none"/>
            <a:tailEnd type="none"/>
          </a:ln>
        </p:spPr>
      </p:cxnSp>
      <p:cxnSp>
        <p:nvCxnSpPr>
          <p:cNvPr id="11" name="Connector 11"/>
          <p:cNvCxnSpPr/>
          <p:nvPr/>
        </p:nvCxnSpPr>
        <p:spPr>
          <a:xfrm>
            <a:off x="936625" y="5559425"/>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2" name="Connector 12"/>
          <p:cNvCxnSpPr/>
          <p:nvPr/>
        </p:nvCxnSpPr>
        <p:spPr>
          <a:xfrm>
            <a:off x="2873375" y="4413250"/>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a:off x="4702175" y="3371850"/>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4" name="Connector 14"/>
          <p:cNvCxnSpPr/>
          <p:nvPr/>
        </p:nvCxnSpPr>
        <p:spPr>
          <a:xfrm>
            <a:off x="6293055" y="2249488"/>
            <a:ext cx="2614612"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sp>
        <p:nvSpPr>
          <p:cNvPr id="15" name="AutoShape 15"/>
          <p:cNvSpPr/>
          <p:nvPr/>
        </p:nvSpPr>
        <p:spPr>
          <a:xfrm>
            <a:off x="5680775" y="1185863"/>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192588" y="2351088"/>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2397125" y="3321050"/>
            <a:ext cx="2647950"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98463" y="4514850"/>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5680775" y="1157288"/>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共同目标与价值观</a:t>
            </a:r>
          </a:p>
        </p:txBody>
      </p:sp>
      <p:sp>
        <p:nvSpPr>
          <p:cNvPr id="20" name="TextBox 20"/>
          <p:cNvSpPr txBox="1"/>
          <p:nvPr/>
        </p:nvSpPr>
        <p:spPr>
          <a:xfrm>
            <a:off x="4192588" y="2326005"/>
            <a:ext cx="2647950" cy="44767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相互依赖与支持</a:t>
            </a:r>
          </a:p>
        </p:txBody>
      </p:sp>
      <p:sp>
        <p:nvSpPr>
          <p:cNvPr id="21" name="TextBox 21"/>
          <p:cNvSpPr txBox="1"/>
          <p:nvPr/>
        </p:nvSpPr>
        <p:spPr>
          <a:xfrm>
            <a:off x="2397125" y="3273425"/>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沟通与协作</a:t>
            </a:r>
          </a:p>
        </p:txBody>
      </p:sp>
      <p:sp>
        <p:nvSpPr>
          <p:cNvPr id="22" name="TextBox 22"/>
          <p:cNvSpPr txBox="1"/>
          <p:nvPr/>
        </p:nvSpPr>
        <p:spPr>
          <a:xfrm>
            <a:off x="398463" y="4492943"/>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团队氛围与文化</a:t>
            </a:r>
          </a:p>
        </p:txBody>
      </p:sp>
      <p:sp>
        <p:nvSpPr>
          <p:cNvPr id="23" name="TextBox 23"/>
          <p:cNvSpPr txBox="1"/>
          <p:nvPr/>
        </p:nvSpPr>
        <p:spPr>
          <a:xfrm>
            <a:off x="6064251" y="1465262"/>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00">
                <a:solidFill>
                  <a:schemeClr val="dk1">
                    <a:alpha val="100000"/>
                  </a:schemeClr>
                </a:solidFill>
                <a:latin typeface="Microsoft Yahei"/>
                <a:ea typeface="Microsoft Yahei"/>
                <a:cs typeface="Microsoft Yahei"/>
              </a:rPr>
              <a:t>群体成员对团队目标的认同和共同价值观的形成，是增强凝聚力的基础。</a:t>
            </a:r>
          </a:p>
        </p:txBody>
      </p:sp>
      <p:sp>
        <p:nvSpPr>
          <p:cNvPr id="24" name="TextBox 24"/>
          <p:cNvSpPr txBox="1"/>
          <p:nvPr/>
        </p:nvSpPr>
        <p:spPr>
          <a:xfrm>
            <a:off x="4617039" y="2626606"/>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团队成员在工作中相互依赖、互相支持，形成紧密的团队联系。</a:t>
            </a:r>
          </a:p>
        </p:txBody>
      </p:sp>
      <p:sp>
        <p:nvSpPr>
          <p:cNvPr id="25" name="TextBox 25"/>
          <p:cNvSpPr txBox="1"/>
          <p:nvPr/>
        </p:nvSpPr>
        <p:spPr>
          <a:xfrm>
            <a:off x="2829310" y="3652203"/>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有效的沟通与协作能够消除误解和隔阂，促进团队成员之间的理解和信任。</a:t>
            </a:r>
          </a:p>
        </p:txBody>
      </p:sp>
      <p:sp>
        <p:nvSpPr>
          <p:cNvPr id="26" name="TextBox 26"/>
          <p:cNvSpPr txBox="1"/>
          <p:nvPr/>
        </p:nvSpPr>
        <p:spPr>
          <a:xfrm>
            <a:off x="818089" y="4836890"/>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积极、健康的团队氛围和文化能够激发成员的归属感和认同感，增强凝聚力。</a:t>
            </a:r>
          </a:p>
        </p:txBody>
      </p:sp>
      <p:sp>
        <p:nvSpPr>
          <p:cNvPr id="27" name="TextBox 27"/>
          <p:cNvSpPr txBox="1"/>
          <p:nvPr/>
        </p:nvSpPr>
        <p:spPr>
          <a:xfrm>
            <a:off x="4119022" y="541028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04</a:t>
            </a:r>
          </a:p>
        </p:txBody>
      </p:sp>
      <p:sp>
        <p:nvSpPr>
          <p:cNvPr id="28" name="AutoShape 28"/>
          <p:cNvSpPr/>
          <p:nvPr/>
        </p:nvSpPr>
        <p:spPr>
          <a:xfrm rot="2700000">
            <a:off x="9081813" y="2848704"/>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9120441" y="2921881"/>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01</a:t>
            </a:r>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群体凝聚力形成因素分析</a:t>
              </a:r>
            </a:p>
          </p:txBody>
        </p:sp>
      </p:grpSp>
      <p:sp>
        <p:nvSpPr>
          <p:cNvPr id="52" name="AutoShape 52"/>
          <p:cNvSpPr/>
          <p:nvPr/>
        </p:nvSpPr>
        <p:spPr>
          <a:xfrm rot="2700000">
            <a:off x="7459288" y="3701582"/>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7482934" y="377525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02</a:t>
            </a:r>
          </a:p>
        </p:txBody>
      </p:sp>
      <p:sp>
        <p:nvSpPr>
          <p:cNvPr id="54" name="AutoShape 54"/>
          <p:cNvSpPr/>
          <p:nvPr/>
        </p:nvSpPr>
        <p:spPr>
          <a:xfrm rot="2700000">
            <a:off x="5794200" y="4505150"/>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5819234" y="459113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3369" r="3369"/>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从众行为</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社会标准化倾向</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群体极化现象</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群体思维陷阱</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群体压力对个体行为影响探讨</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在群体压力下，个体可能会放弃自己的意见而采取与大多数人一致的行为。</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在讨论和决策过程中，群体成员的观点可能会趋向于极端化，从而影响个体的判断和行为。</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个体在团队中可能会受到团队规范的影响，从而在行为上趋向于团队所期望的标准。</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群体决策时可能出现的思维陷阱，如过度自信、忽视反对意见等，也可能对个体行为产生不良影响。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https://d.book118.com/245124023240011110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2024-09-16T02:27:05.495</cp:lastPrinted>
  <dcterms:created xsi:type="dcterms:W3CDTF">2024-09-15T18:27:05Z</dcterms:created>
  <dcterms:modified xsi:type="dcterms:W3CDTF">2024-09-15T18:27:07Z</dcterms:modified>
</cp:coreProperties>
</file>