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olors1.xml" ContentType="application/vnd.ms-office.chartcolorstyle+xml"/>
  <Override PartName="/ppt/charts/colors2.xml" ContentType="application/vnd.ms-office.chartcolorstyle+xml"/>
  <Override PartName="/ppt/charts/colors3.xml" ContentType="application/vnd.ms-office.chartcolorstyle+xml"/>
  <Override PartName="/ppt/charts/style1.xml" ContentType="application/vnd.ms-office.chartstyle+xml"/>
  <Override PartName="/ppt/charts/style2.xml" ContentType="application/vnd.ms-office.chartstyle+xml"/>
  <Override PartName="/ppt/charts/style3.xml" ContentType="application/vnd.ms-office.chart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13.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microsoft.com/office/2011/relationships/chartColorStyle" Target="colors1.xml" /><Relationship Id="rId3" Type="http://schemas.microsoft.com/office/2011/relationships/chartStyle" Target="style1.xml"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 Id="rId2" Type="http://schemas.microsoft.com/office/2011/relationships/chartColorStyle" Target="colors2.xml" /><Relationship Id="rId3" Type="http://schemas.microsoft.com/office/2011/relationships/chartStyle" Target="style2.xml"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 Id="rId2" Type="http://schemas.microsoft.com/office/2011/relationships/chartColorStyle" Target="colors3.xml" /><Relationship Id="rId3" Type="http://schemas.microsoft.com/office/2011/relationships/chartStyle" Target="style3.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tx>
            <c:strRef>
              <c:f>Sheet1!$B$1</c:f>
              <c:strCache>
                <c:ptCount val="1"/>
                <c:pt idx="0">
                  <c:v>销售额</c:v>
                </c:pt>
              </c:strCache>
            </c:strRef>
          </c:tx>
          <c:spPr>
            <a:solidFill>
              <a:schemeClr val="bg1">
                <a:lumMod val="50000"/>
              </a:schemeClr>
            </a:solidFill>
          </c:spPr>
          <c:dPt>
            <c:idx val="0"/>
            <c:invertIfNegative val="1"/>
            <c:spPr>
              <a:pattFill prst="pct90">
                <a:fgClr>
                  <a:srgbClr val="0C1F5F"/>
                </a:fgClr>
                <a:bgClr>
                  <a:schemeClr val="bg1"/>
                </a:bgClr>
              </a:pattFill>
              <a:ln w="19050">
                <a:solidFill>
                  <a:srgbClr val="0C1F5F"/>
                </a:solidFill>
              </a:ln>
            </c:spPr>
            <c:extLst>
              <c:ext xmlns:c16="http://schemas.microsoft.com/office/drawing/2014/chart" uri="{C3380CC4-5D6E-409C-BE32-E72D297353CC}">
                <c16:uniqueId val="{00000001-88F6-49D8-AA79-C812ED3234FB}"/>
              </c:ext>
            </c:extLst>
          </c:dPt>
          <c:dPt>
            <c:idx val="1"/>
            <c:invertIfNegative val="1"/>
            <c:spPr>
              <a:noFill/>
              <a:ln w="19050">
                <a:solidFill>
                  <a:srgbClr val="0C1F5F"/>
                </a:solidFill>
              </a:ln>
            </c:spPr>
            <c:extLst>
              <c:ext xmlns:c16="http://schemas.microsoft.com/office/drawing/2014/chart" uri="{C3380CC4-5D6E-409C-BE32-E72D297353CC}">
                <c16:uniqueId val="{00000002-88F6-49D8-AA79-C812ED3234FB}"/>
              </c:ext>
            </c:extLst>
          </c:dPt>
          <c:dLbls>
            <c:dLbl>
              <c:idx val="0"/>
              <c:layout>
                <c:manualLayout>
                  <c:x val="0.013094819150865078"/>
                  <c:y val="0.052776925265789032"/>
                </c:manualLayout>
              </c:layout>
              <c:numFmt formatCode="" sourceLinked="1"/>
              <c:txPr>
                <a:bodyPr rot="0" spcFirstLastPara="1" vertOverflow="ellipsis" vert="horz" wrap="square" lIns="38100" tIns="19050" rIns="38100" bIns="19050" anchor="ctr" anchorCtr="1">
                  <a:spAutoFit/>
                </a:bodyPr>
                <a:p>
                  <a:pPr>
                    <a:defRPr sz="1600" b="1" i="0" u="none" strike="noStrike" kern="1200" baseline="0" smtId="4294967295">
                      <a:solidFill>
                        <a:schemeClr val="tx1">
                          <a:lumMod val="95000"/>
                          <a:lumOff val="5000"/>
                        </a:schemeClr>
                      </a:solidFill>
                      <a:latin typeface="微软雅黑" panose="020b0503020204020204" pitchFamily="34" charset="-122"/>
                      <a:ea typeface="微软雅黑" panose="020b0503020204020204" pitchFamily="34" charset="-122"/>
                      <a:cs typeface="+mn-cs"/>
                    </a:defRPr>
                  </a:pPr>
                  <a:endParaRPr sz="1600" b="1" i="0" u="none" strike="noStrike" kern="1200" baseline="0" smtId="4294967295">
                    <a:solidFill>
                      <a:schemeClr val="tx1">
                        <a:lumMod val="95000"/>
                        <a:lumOff val="5000"/>
                      </a:schemeClr>
                    </a:solidFill>
                    <a:latin typeface="微软雅黑" panose="020b0503020204020204" pitchFamily="34" charset="-122"/>
                    <a:ea typeface="微软雅黑" panose="020b0503020204020204" pitchFamily="34" charset="-122"/>
                    <a:cs typeface="+mn-cs"/>
                  </a:endParaRPr>
                </a:p>
              </c:txPr>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88F6-49D8-AA79-C812ED3234FB}"/>
                </c:ext>
              </c:extLst>
            </c:dLbl>
            <c:dLbl>
              <c:idx val="1"/>
              <c:layout>
                <c:manualLayout>
                  <c:x val="0.13489894568920136"/>
                  <c:y val="-0.29130572080612183"/>
                </c:manualLayout>
              </c:layout>
              <c:numFmt formatCode="" sourceLinked="1"/>
              <c:txPr>
                <a:bodyPr rot="0" spcFirstLastPara="1" vertOverflow="ellipsis" vert="horz" wrap="square" lIns="38100" tIns="19050" rIns="38100" bIns="19050" anchor="ctr" anchorCtr="1">
                  <a:spAutoFit/>
                </a:bodyPr>
                <a:p>
                  <a:pPr>
                    <a:defRPr sz="1600" b="1" i="0" u="none" strike="noStrike" kern="1200" baseline="0" smtId="4294967295">
                      <a:solidFill>
                        <a:schemeClr val="tx1">
                          <a:lumMod val="95000"/>
                          <a:lumOff val="5000"/>
                        </a:schemeClr>
                      </a:solidFill>
                      <a:latin typeface="微软雅黑" panose="020b0503020204020204" pitchFamily="34" charset="-122"/>
                      <a:ea typeface="微软雅黑" panose="020b0503020204020204" pitchFamily="34" charset="-122"/>
                      <a:cs typeface="+mn-cs"/>
                    </a:defRPr>
                  </a:pPr>
                  <a:endParaRPr sz="1600" b="1" i="0" u="none" strike="noStrike" kern="1200" baseline="0" smtId="4294967295">
                    <a:solidFill>
                      <a:schemeClr val="tx1">
                        <a:lumMod val="95000"/>
                        <a:lumOff val="5000"/>
                      </a:schemeClr>
                    </a:solidFill>
                    <a:latin typeface="微软雅黑" panose="020b0503020204020204" pitchFamily="34" charset="-122"/>
                    <a:ea typeface="微软雅黑" panose="020b0503020204020204" pitchFamily="34" charset="-122"/>
                    <a:cs typeface="+mn-cs"/>
                  </a:endParaRPr>
                </a:p>
              </c:txPr>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88F6-49D8-AA79-C812ED3234FB}"/>
                </c:ext>
              </c:extLst>
            </c:dLbl>
            <c:spPr>
              <a:noFill/>
              <a:ln>
                <a:noFill/>
              </a:ln>
              <a:effectLst/>
            </c:spPr>
            <c:txPr>
              <a:bodyPr rot="0" spcFirstLastPara="1" vertOverflow="ellipsis" vert="horz" wrap="square" lIns="38100" tIns="19050" rIns="38100" bIns="19050" anchor="ctr" anchorCtr="1">
                <a:spAutoFit/>
              </a:bodyPr>
              <a:p>
                <a:pPr>
                  <a:defRPr sz="1600" b="1" i="0" u="none" strike="noStrike" kern="1200" baseline="0" smtId="4294967295">
                    <a:solidFill>
                      <a:schemeClr val="tx1">
                        <a:lumMod val="95000"/>
                        <a:lumOff val="5000"/>
                      </a:schemeClr>
                    </a:solidFill>
                    <a:latin typeface="微软雅黑" panose="020b0503020204020204" pitchFamily="34" charset="-122"/>
                    <a:ea typeface="微软雅黑" panose="020b0503020204020204" pitchFamily="34" charset="-122"/>
                    <a:cs typeface="+mn-cs"/>
                  </a:defRPr>
                </a:pPr>
                <a:endParaRPr sz="1600" b="1" i="0" u="none" strike="noStrike" kern="1200" baseline="0" smtId="4294967295">
                  <a:solidFill>
                    <a:schemeClr val="tx1">
                      <a:lumMod val="95000"/>
                      <a:lumOff val="5000"/>
                    </a:schemeClr>
                  </a:solidFill>
                  <a:latin typeface="微软雅黑" panose="020b0503020204020204" pitchFamily="34" charset="-122"/>
                  <a:ea typeface="微软雅黑" panose="020b0503020204020204" pitchFamily="34" charset="-122"/>
                  <a:cs typeface="+mn-cs"/>
                </a:endParaRP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dLbls>
          <c:cat>
            <c:strRef>
              <c:f>Sheet1!$A$2:$A$3</c:f>
              <c:strCache>
                <c:ptCount val="2"/>
                <c:pt idx="0">
                  <c:v>BPSD（+）</c:v>
                </c:pt>
                <c:pt idx="1">
                  <c:v>BPSD（-）</c:v>
                </c:pt>
              </c:strCache>
            </c:strRef>
          </c:cat>
          <c:val>
            <c:numRef>
              <c:f>Sheet1!$B$2:$B$3</c:f>
              <c:numCache>
                <c:formatCode>0.0%</c:formatCode>
                <c:ptCount val="2"/>
                <c:pt idx="0">
                  <c:v>0.124</c:v>
                </c:pt>
                <c:pt idx="1">
                  <c:v>0.876</c:v>
                </c:pt>
              </c:numCache>
            </c:numRef>
          </c:val>
          <c:extLst>
            <c:ext xmlns:c16="http://schemas.microsoft.com/office/drawing/2014/chart" uri="{C3380CC4-5D6E-409C-BE32-E72D297353CC}">
              <c16:uniqueId val="{00000000-88F6-49D8-AA79-C812ED3234FB}"/>
            </c:ext>
          </c:extLst>
        </c:ser>
        <c:dLbls>
          <c:showLegendKey val="0"/>
          <c:showVal val="0"/>
          <c:showCatName val="0"/>
          <c:showSerName val="0"/>
          <c:showPercent val="0"/>
          <c:showBubbleSize val="0"/>
          <c:showLeaderLines val="0"/>
        </c:dLbls>
        <c:firstSliceAng/>
      </c:pieChart>
      <c:spPr>
        <a:noFill/>
        <a:ln>
          <a:noFill/>
        </a:ln>
        <a:effectLst/>
      </c:spPr>
    </c:plotArea>
    <c:plotVisOnly val="1"/>
    <c:dispBlanksAs val="gap"/>
    <c:showDLblsOverMax val="0"/>
  </c:chart>
  <c:spPr>
    <a:noFill/>
    <a:ln>
      <a:noFill/>
    </a:ln>
    <a:effectLst/>
  </c:spPr>
  <c:txPr>
    <a:bodyPr/>
    <a:p>
      <a:pPr>
        <a:defRPr/>
      </a:pPr>
      <a:endParaRPr lang="zh-CN"/>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tx>
            <c:strRef>
              <c:f>Sheet1!$B$1</c:f>
              <c:strCache>
                <c:ptCount val="1"/>
                <c:pt idx="0">
                  <c:v>销售额</c:v>
                </c:pt>
              </c:strCache>
            </c:strRef>
          </c:tx>
          <c:spPr>
            <a:solidFill>
              <a:schemeClr val="bg1">
                <a:lumMod val="50000"/>
              </a:schemeClr>
            </a:solidFill>
            <a:ln>
              <a:solidFill>
                <a:srgbClr val="0C1F5F"/>
              </a:solidFill>
            </a:ln>
          </c:spPr>
          <c:dPt>
            <c:idx val="0"/>
            <c:invertIfNegative val="1"/>
            <c:spPr>
              <a:pattFill prst="pct90">
                <a:fgClr>
                  <a:srgbClr val="0C1F5F"/>
                </a:fgClr>
                <a:bgClr>
                  <a:schemeClr val="bg1"/>
                </a:bgClr>
              </a:pattFill>
              <a:ln w="19050">
                <a:solidFill>
                  <a:srgbClr val="0C1F5F"/>
                </a:solidFill>
              </a:ln>
            </c:spPr>
            <c:extLst>
              <c:ext xmlns:c16="http://schemas.microsoft.com/office/drawing/2014/chart" uri="{C3380CC4-5D6E-409C-BE32-E72D297353CC}">
                <c16:uniqueId val="{00000001-4B9D-489B-8C1C-684609834F50}"/>
              </c:ext>
            </c:extLst>
          </c:dPt>
          <c:dPt>
            <c:idx val="1"/>
            <c:invertIfNegative val="1"/>
            <c:spPr>
              <a:noFill/>
              <a:ln w="19050">
                <a:solidFill>
                  <a:srgbClr val="0C1F5F"/>
                </a:solidFill>
              </a:ln>
            </c:spPr>
            <c:extLst>
              <c:ext xmlns:c16="http://schemas.microsoft.com/office/drawing/2014/chart" uri="{C3380CC4-5D6E-409C-BE32-E72D297353CC}">
                <c16:uniqueId val="{00000003-4B9D-489B-8C1C-684609834F50}"/>
              </c:ext>
            </c:extLst>
          </c:dPt>
          <c:dLbls>
            <c:dLbl>
              <c:idx val="0"/>
              <c:layout>
                <c:manualLayout>
                  <c:x val="-0.090875804424285889"/>
                  <c:y val="-0.14428049325942993"/>
                </c:manualLayout>
              </c:layout>
              <c:numFmt formatCode="" sourceLinked="1"/>
              <c:spPr>
                <a:noFill/>
                <a:ln>
                  <a:noFill/>
                </a:ln>
                <a:effectLst/>
              </c:spPr>
              <c:txPr>
                <a:bodyPr rot="0" spcFirstLastPara="1" vertOverflow="ellipsis" vert="horz" wrap="square" lIns="38100" tIns="19050" rIns="38100" bIns="19050" anchor="ctr" anchorCtr="1">
                  <a:noAutofit/>
                </a:bodyPr>
                <a:p>
                  <a:pPr>
                    <a:defRPr sz="1800" b="1" i="0" u="none" strike="noStrike" kern="1200" baseline="0" smtId="4294967295">
                      <a:solidFill>
                        <a:schemeClr val="tx1">
                          <a:lumMod val="95000"/>
                          <a:lumOff val="5000"/>
                        </a:schemeClr>
                      </a:solidFill>
                      <a:latin typeface="+mn-lt"/>
                      <a:ea typeface="+mn-ea"/>
                      <a:cs typeface="+mn-cs"/>
                    </a:defRPr>
                  </a:pPr>
                  <a:endParaRPr sz="1800" b="1" i="0" u="none" strike="noStrike" kern="1200" baseline="0" smtId="4294967295">
                    <a:solidFill>
                      <a:schemeClr val="tx1">
                        <a:lumMod val="95000"/>
                        <a:lumOff val="5000"/>
                      </a:schemeClr>
                    </a:solidFill>
                    <a:latin typeface="+mn-lt"/>
                    <a:ea typeface="+mn-ea"/>
                    <a:cs typeface="+mn-cs"/>
                  </a:endParaRPr>
                </a:p>
              </c:txPr>
              <c:dLblPos val="bestFit"/>
              <c:showLegendKey val="0"/>
              <c:showVal val="1"/>
              <c:showCatName val="0"/>
              <c:showSerName val="0"/>
              <c:showPercent val="0"/>
              <c:showBubbleSize val="0"/>
              <c:extLst>
                <c:ext xmlns:c15="http://schemas.microsoft.com/office/drawing/2012/chart" uri="{CE6537A1-D6FC-4f65-9D91-7224C49458BB}">
                  <c15:layout>
                    <c:manualLayout>
                      <c:w val="0.1841583"/>
                      <c:h val="0.1185901"/>
                    </c:manualLayout>
                  </c15:layout>
                </c:ext>
                <c:ext xmlns:c16="http://schemas.microsoft.com/office/drawing/2014/chart" uri="{C3380CC4-5D6E-409C-BE32-E72D297353CC}">
                  <c16:uniqueId val="{00000001-4B9D-489B-8C1C-684609834F50}"/>
                </c:ext>
              </c:extLst>
            </c:dLbl>
            <c:dLbl>
              <c:idx val="1"/>
              <c:layout>
                <c:manualLayout>
                  <c:x val="0.24090839922428131"/>
                  <c:y val="-0.059310741722583771"/>
                </c:manualLayout>
              </c:layout>
              <c:numFmt formatCode="" sourceLinked="1"/>
              <c:txPr>
                <a:bodyPr rot="0" spcFirstLastPara="1" vertOverflow="ellipsis" vert="horz" wrap="square" lIns="38100" tIns="19050" rIns="38100" bIns="19050" anchor="ctr" anchorCtr="1">
                  <a:spAutoFit/>
                </a:bodyPr>
                <a:p>
                  <a:pPr>
                    <a:defRPr sz="1800" b="1" i="0" u="none" strike="noStrike" kern="1200" baseline="0" smtId="4294967295">
                      <a:solidFill>
                        <a:schemeClr val="tx1">
                          <a:lumMod val="95000"/>
                          <a:lumOff val="5000"/>
                        </a:schemeClr>
                      </a:solidFill>
                      <a:latin typeface="+mn-lt"/>
                      <a:ea typeface="+mn-ea"/>
                      <a:cs typeface="+mn-cs"/>
                    </a:defRPr>
                  </a:pPr>
                  <a:endParaRPr sz="1800" b="1" i="0" u="none" strike="noStrike" kern="1200" baseline="0" smtId="4294967295">
                    <a:solidFill>
                      <a:schemeClr val="tx1">
                        <a:lumMod val="95000"/>
                        <a:lumOff val="5000"/>
                      </a:schemeClr>
                    </a:solidFill>
                    <a:latin typeface="+mn-lt"/>
                    <a:ea typeface="+mn-ea"/>
                    <a:cs typeface="+mn-cs"/>
                  </a:endParaRPr>
                </a:p>
              </c:txPr>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B9D-489B-8C1C-684609834F50}"/>
                </c:ext>
              </c:extLst>
            </c:dLbl>
            <c:spPr>
              <a:noFill/>
              <a:ln>
                <a:noFill/>
              </a:ln>
              <a:effectLst/>
            </c:spPr>
            <c:txPr>
              <a:bodyPr rot="0" spcFirstLastPara="1" vertOverflow="ellipsis" vert="horz" wrap="square" lIns="38100" tIns="19050" rIns="38100" bIns="19050" anchor="ctr" anchorCtr="1">
                <a:spAutoFit/>
              </a:bodyPr>
              <a:p>
                <a:pPr>
                  <a:defRPr sz="1800" b="1" i="0" u="none" strike="noStrike" kern="1200" baseline="0" smtId="4294967295">
                    <a:solidFill>
                      <a:schemeClr val="tx1">
                        <a:lumMod val="95000"/>
                        <a:lumOff val="5000"/>
                      </a:schemeClr>
                    </a:solidFill>
                    <a:latin typeface="+mn-lt"/>
                    <a:ea typeface="+mn-ea"/>
                    <a:cs typeface="+mn-cs"/>
                  </a:defRPr>
                </a:pPr>
                <a:endParaRPr sz="1800" b="1" i="0" u="none" strike="noStrike" kern="1200" baseline="0" smtId="4294967295">
                  <a:solidFill>
                    <a:schemeClr val="tx1">
                      <a:lumMod val="95000"/>
                      <a:lumOff val="5000"/>
                    </a:schemeClr>
                  </a:solidFill>
                  <a:latin typeface="+mn-lt"/>
                  <a:ea typeface="+mn-ea"/>
                  <a:cs typeface="+mn-cs"/>
                </a:endParaRP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dLbls>
          <c:cat>
            <c:strRef>
              <c:f>Sheet1!$A$2:$A$3</c:f>
              <c:strCache>
                <c:ptCount val="2"/>
                <c:pt idx="0">
                  <c:v>BPSD（+）</c:v>
                </c:pt>
                <c:pt idx="1">
                  <c:v>BPSD（-）</c:v>
                </c:pt>
              </c:strCache>
            </c:strRef>
          </c:cat>
          <c:val>
            <c:numRef>
              <c:f>Sheet1!$B$2:$B$3</c:f>
              <c:numCache>
                <c:formatCode>0.0%</c:formatCode>
                <c:ptCount val="2"/>
                <c:pt idx="0">
                  <c:v>0.349</c:v>
                </c:pt>
                <c:pt idx="1">
                  <c:v>0.651</c:v>
                </c:pt>
              </c:numCache>
            </c:numRef>
          </c:val>
          <c:extLst>
            <c:ext xmlns:c16="http://schemas.microsoft.com/office/drawing/2014/chart" uri="{C3380CC4-5D6E-409C-BE32-E72D297353CC}">
              <c16:uniqueId val="{00000004-4B9D-489B-8C1C-684609834F50}"/>
            </c:ext>
          </c:extLst>
        </c:ser>
        <c:dLbls>
          <c:showLegendKey val="0"/>
          <c:showVal val="0"/>
          <c:showCatName val="0"/>
          <c:showSerName val="0"/>
          <c:showPercent val="0"/>
          <c:showBubbleSize val="0"/>
          <c:showLeaderLines val="0"/>
        </c:dLbls>
        <c:firstSliceAng/>
      </c:pieChart>
      <c:spPr>
        <a:noFill/>
        <a:ln>
          <a:noFill/>
        </a:ln>
        <a:effectLst/>
      </c:spPr>
    </c:plotArea>
    <c:plotVisOnly val="1"/>
    <c:dispBlanksAs val="gap"/>
    <c:showDLblsOverMax val="0"/>
  </c:chart>
  <c:spPr>
    <a:noFill/>
    <a:ln>
      <a:noFill/>
    </a:ln>
    <a:effectLst/>
  </c:spPr>
  <c:txPr>
    <a:bodyPr/>
    <a:p>
      <a:pPr>
        <a:defRPr/>
      </a:pPr>
      <a:endParaRPr lang="zh-CN"/>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tx>
            <c:strRef>
              <c:f>Sheet1!$B$1</c:f>
              <c:strCache>
                <c:ptCount val="1"/>
                <c:pt idx="0">
                  <c:v>销售额</c:v>
                </c:pt>
              </c:strCache>
            </c:strRef>
          </c:tx>
          <c:spPr>
            <a:solidFill>
              <a:schemeClr val="bg1">
                <a:lumMod val="50000"/>
              </a:schemeClr>
            </a:solidFill>
            <a:ln>
              <a:solidFill>
                <a:srgbClr val="0C1F5F"/>
              </a:solidFill>
            </a:ln>
          </c:spPr>
          <c:dPt>
            <c:idx val="0"/>
            <c:invertIfNegative val="1"/>
            <c:spPr>
              <a:pattFill prst="pct90">
                <a:fgClr>
                  <a:srgbClr val="0C1F5F"/>
                </a:fgClr>
                <a:bgClr>
                  <a:schemeClr val="bg1"/>
                </a:bgClr>
              </a:pattFill>
              <a:ln w="19050">
                <a:solidFill>
                  <a:srgbClr val="0C1F5F"/>
                </a:solidFill>
              </a:ln>
            </c:spPr>
            <c:extLst>
              <c:ext xmlns:c16="http://schemas.microsoft.com/office/drawing/2014/chart" uri="{C3380CC4-5D6E-409C-BE32-E72D297353CC}">
                <c16:uniqueId val="{00000001-76CB-49C2-87BF-11F0BA0E492B}"/>
              </c:ext>
            </c:extLst>
          </c:dPt>
          <c:dPt>
            <c:idx val="1"/>
            <c:invertIfNegative val="1"/>
            <c:spPr>
              <a:noFill/>
              <a:ln w="19050">
                <a:solidFill>
                  <a:srgbClr val="0C1F5F"/>
                </a:solidFill>
              </a:ln>
            </c:spPr>
            <c:extLst>
              <c:ext xmlns:c16="http://schemas.microsoft.com/office/drawing/2014/chart" uri="{C3380CC4-5D6E-409C-BE32-E72D297353CC}">
                <c16:uniqueId val="{00000003-76CB-49C2-87BF-11F0BA0E492B}"/>
              </c:ext>
            </c:extLst>
          </c:dPt>
          <c:dLbls>
            <c:dLbl>
              <c:idx val="0"/>
              <c:layout>
                <c:manualLayout>
                  <c:x val="-0.099941462278366089"/>
                  <c:y val="-0.58758062124252319"/>
                </c:manualLayout>
              </c:layout>
              <c:numFmt formatCode="" sourceLinked="1"/>
              <c:spPr>
                <a:noFill/>
                <a:ln>
                  <a:noFill/>
                </a:ln>
                <a:effectLst/>
              </c:spPr>
              <c:txPr>
                <a:bodyPr rot="0" spcFirstLastPara="1" vertOverflow="ellipsis" vert="horz" wrap="square" lIns="38100" tIns="19050" rIns="38100" bIns="19050" anchor="ctr" anchorCtr="1">
                  <a:noAutofit/>
                </a:bodyPr>
                <a:p>
                  <a:pPr>
                    <a:defRPr sz="1800" b="1" i="0" u="none" strike="noStrike" kern="1200" baseline="0" smtId="4294967295">
                      <a:solidFill>
                        <a:schemeClr val="tx1">
                          <a:lumMod val="95000"/>
                          <a:lumOff val="5000"/>
                        </a:schemeClr>
                      </a:solidFill>
                      <a:latin typeface="+mn-lt"/>
                      <a:ea typeface="+mn-ea"/>
                      <a:cs typeface="+mn-cs"/>
                    </a:defRPr>
                  </a:pPr>
                  <a:endParaRPr sz="1800" b="1" i="0" u="none" strike="noStrike" kern="1200" baseline="0" smtId="4294967295">
                    <a:solidFill>
                      <a:schemeClr val="tx1">
                        <a:lumMod val="95000"/>
                        <a:lumOff val="5000"/>
                      </a:schemeClr>
                    </a:solidFill>
                    <a:latin typeface="+mn-lt"/>
                    <a:ea typeface="+mn-ea"/>
                    <a:cs typeface="+mn-cs"/>
                  </a:endParaRPr>
                </a:p>
              </c:txPr>
              <c:dLblPos val="bestFit"/>
              <c:showLegendKey val="0"/>
              <c:showVal val="1"/>
              <c:showCatName val="0"/>
              <c:showSerName val="0"/>
              <c:showPercent val="0"/>
              <c:showBubbleSize val="0"/>
              <c:extLst>
                <c:ext xmlns:c15="http://schemas.microsoft.com/office/drawing/2012/chart" uri="{CE6537A1-D6FC-4f65-9D91-7224C49458BB}">
                  <c15:layout>
                    <c:manualLayout>
                      <c:w val="0.2147139"/>
                      <c:h val="0.1085102"/>
                    </c:manualLayout>
                  </c15:layout>
                </c:ext>
                <c:ext xmlns:c16="http://schemas.microsoft.com/office/drawing/2014/chart" uri="{C3380CC4-5D6E-409C-BE32-E72D297353CC}">
                  <c16:uniqueId val="{00000001-76CB-49C2-87BF-11F0BA0E492B}"/>
                </c:ext>
              </c:extLst>
            </c:dLbl>
            <c:dLbl>
              <c:idx val="1"/>
              <c:layout>
                <c:manualLayout>
                  <c:x val="0.17377458512783051"/>
                  <c:y val="0.12867869436740875"/>
                </c:manualLayout>
              </c:layout>
              <c:numFmt formatCode="" sourceLinked="1"/>
              <c:txPr>
                <a:bodyPr rot="0" spcFirstLastPara="1" vertOverflow="ellipsis" vert="horz" wrap="square" lIns="38100" tIns="19050" rIns="38100" bIns="19050" anchor="ctr" anchorCtr="1">
                  <a:spAutoFit/>
                </a:bodyPr>
                <a:p>
                  <a:pPr>
                    <a:defRPr sz="1800" b="1" i="0" u="none" strike="noStrike" kern="1200" baseline="0" smtId="4294967295">
                      <a:solidFill>
                        <a:schemeClr val="tx1">
                          <a:lumMod val="95000"/>
                          <a:lumOff val="5000"/>
                        </a:schemeClr>
                      </a:solidFill>
                      <a:latin typeface="+mn-lt"/>
                      <a:ea typeface="+mn-ea"/>
                      <a:cs typeface="+mn-cs"/>
                    </a:defRPr>
                  </a:pPr>
                  <a:endParaRPr sz="1800" b="1" i="0" u="none" strike="noStrike" kern="1200" baseline="0" smtId="4294967295">
                    <a:solidFill>
                      <a:schemeClr val="tx1">
                        <a:lumMod val="95000"/>
                        <a:lumOff val="5000"/>
                      </a:schemeClr>
                    </a:solidFill>
                    <a:latin typeface="+mn-lt"/>
                    <a:ea typeface="+mn-ea"/>
                    <a:cs typeface="+mn-cs"/>
                  </a:endParaRPr>
                </a:p>
              </c:txPr>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6CB-49C2-87BF-11F0BA0E492B}"/>
                </c:ext>
              </c:extLst>
            </c:dLbl>
            <c:spPr>
              <a:noFill/>
              <a:ln>
                <a:noFill/>
              </a:ln>
              <a:effectLst/>
            </c:spPr>
            <c:txPr>
              <a:bodyPr rot="0" spcFirstLastPara="1" vertOverflow="ellipsis" vert="horz" wrap="square" lIns="38100" tIns="19050" rIns="38100" bIns="19050" anchor="ctr" anchorCtr="1">
                <a:spAutoFit/>
              </a:bodyPr>
              <a:p>
                <a:pPr>
                  <a:defRPr sz="1800" b="1" i="0" u="none" strike="noStrike" kern="1200" baseline="0" smtId="4294967295">
                    <a:solidFill>
                      <a:schemeClr val="tx1">
                        <a:lumMod val="95000"/>
                        <a:lumOff val="5000"/>
                      </a:schemeClr>
                    </a:solidFill>
                    <a:latin typeface="+mn-lt"/>
                    <a:ea typeface="+mn-ea"/>
                    <a:cs typeface="+mn-cs"/>
                  </a:defRPr>
                </a:pPr>
                <a:endParaRPr sz="1800" b="1" i="0" u="none" strike="noStrike" kern="1200" baseline="0" smtId="4294967295">
                  <a:solidFill>
                    <a:schemeClr val="tx1">
                      <a:lumMod val="95000"/>
                      <a:lumOff val="5000"/>
                    </a:schemeClr>
                  </a:solidFill>
                  <a:latin typeface="+mn-lt"/>
                  <a:ea typeface="+mn-ea"/>
                  <a:cs typeface="+mn-cs"/>
                </a:endParaRPr>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dLbls>
          <c:cat>
            <c:strRef>
              <c:f>Sheet1!$A$2:$A$3</c:f>
              <c:strCache>
                <c:ptCount val="2"/>
                <c:pt idx="0">
                  <c:v>BPSD（+）</c:v>
                </c:pt>
                <c:pt idx="1">
                  <c:v>BPSD（-）</c:v>
                </c:pt>
              </c:strCache>
            </c:strRef>
          </c:cat>
          <c:val>
            <c:numRef>
              <c:f>Sheet1!$B$2:$B$3</c:f>
              <c:numCache>
                <c:formatCode>0.0%</c:formatCode>
                <c:ptCount val="2"/>
                <c:pt idx="0">
                  <c:v>0.662</c:v>
                </c:pt>
                <c:pt idx="1">
                  <c:v>0.338</c:v>
                </c:pt>
              </c:numCache>
            </c:numRef>
          </c:val>
          <c:extLst>
            <c:ext xmlns:c16="http://schemas.microsoft.com/office/drawing/2014/chart" uri="{C3380CC4-5D6E-409C-BE32-E72D297353CC}">
              <c16:uniqueId val="{00000004-76CB-49C2-87BF-11F0BA0E492B}"/>
            </c:ext>
          </c:extLst>
        </c:ser>
        <c:dLbls>
          <c:showLegendKey val="0"/>
          <c:showVal val="0"/>
          <c:showCatName val="0"/>
          <c:showSerName val="0"/>
          <c:showPercent val="0"/>
          <c:showBubbleSize val="0"/>
          <c:showLeaderLines val="0"/>
        </c:dLbls>
        <c:firstSliceAng/>
      </c:pieChart>
      <c:spPr>
        <a:noFill/>
        <a:ln>
          <a:noFill/>
        </a:ln>
        <a:effectLst/>
      </c:spPr>
    </c:plotArea>
    <c:plotVisOnly val="1"/>
    <c:dispBlanksAs val="gap"/>
    <c:showDLblsOverMax val="0"/>
  </c:chart>
  <c:spPr>
    <a:noFill/>
    <a:ln>
      <a:noFill/>
    </a:ln>
    <a:effectLst/>
  </c:spPr>
  <c:txPr>
    <a:bodyPr/>
    <a:p>
      <a:pPr>
        <a:defRPr/>
      </a:pPr>
      <a:endParaRPr lang="zh-CN"/>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a="http://schemas.openxmlformats.org/drawingml/2006/main" xmlns:r="http://schemas.openxmlformats.org/officeDocument/2006/relationships" xmlns:cs="http://schemas.microsoft.com/office/drawing/2012/chartStyle"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a="http://schemas.openxmlformats.org/drawingml/2006/main" xmlns:r="http://schemas.openxmlformats.org/officeDocument/2006/relationships" xmlns:cs="http://schemas.microsoft.com/office/drawing/2012/chartStyle"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6E9437-503B-4CED-BF8B-A90281129313}" type="datetimeFigureOut">
              <a:rPr lang="zh-CN" altLang="en-US" smtClean="0"/>
              <a:t>2021/2/1</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FA6EC5-5ACE-4135-BC02-197780B33413}"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9FA6EC5-5ACE-4135-BC02-197780B33413}" type="slidenum">
              <a:rPr lang="zh-CN" altLang="en-US" smtClean="0"/>
              <a:t>1</a:t>
            </a:fld>
            <a:endParaRPr lang="zh-CN" altLang="en-US"/>
          </a:p>
        </p:txBody>
      </p:sp>
    </p:spTree>
    <p:extLst>
      <p:ext uri="{BB962C8B-B14F-4D97-AF65-F5344CB8AC3E}">
        <p14:creationId xmlns:p14="http://schemas.microsoft.com/office/powerpoint/2010/main" val="1583891325"/>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ABC</a:t>
            </a:r>
            <a:r>
              <a:rPr lang="zh-CN" altLang="en-US"/>
              <a:t>三大症状并不是独立存在的，三大症状往往相互影响，精神行为异常与认知功能下降密切相关，反之精神行为异常也可引起认知功能的下降，而</a:t>
            </a:r>
            <a:r>
              <a:rPr lang="zh-CN" altLang="en-US" sz="1200">
                <a:solidFill>
                  <a:srgbClr val="1F346C"/>
                </a:solidFill>
                <a:latin typeface="微软雅黑" panose="020b0503020204020204" pitchFamily="34" charset="-122"/>
                <a:ea typeface="微软雅黑" panose="020b0503020204020204" pitchFamily="34" charset="-122"/>
              </a:rPr>
              <a:t>认知功能障碍与精神行为异常均可导致患者日常生活能力的下降。</a:t>
            </a:r>
            <a:endParaRPr lang="en-US" altLang="zh-CN" sz="1200">
              <a:solidFill>
                <a:srgbClr val="1F346C"/>
              </a:solidFill>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ACE004E1-B29F-402D-938B-B44D10513C3A}" type="slidenum">
              <a:rPr lang="zh-CN" altLang="en-US" smtClean="0"/>
              <a:t>4</a:t>
            </a:fld>
            <a:endParaRPr lang="zh-CN" altLang="en-US"/>
          </a:p>
        </p:txBody>
      </p:sp>
    </p:spTree>
    <p:extLst>
      <p:ext uri="{BB962C8B-B14F-4D97-AF65-F5344CB8AC3E}">
        <p14:creationId xmlns:p14="http://schemas.microsoft.com/office/powerpoint/2010/main" val="1478306530"/>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宋体" panose="02010600030101010101" pitchFamily="2" charset="-122"/>
            </a:endParaRP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ea typeface="宋体" panose="02010600030101010101" pitchFamily="2" charset="-122"/>
              </a:defRPr>
            </a:lvl1pPr>
            <a:lvl2pPr marL="742950" indent="-285750">
              <a:defRPr>
                <a:solidFill>
                  <a:schemeClr val="tx1"/>
                </a:solidFill>
                <a:latin typeface="Arial" pitchFamily="34" charset="0"/>
                <a:ea typeface="宋体" panose="02010600030101010101" pitchFamily="2" charset="-122"/>
              </a:defRPr>
            </a:lvl2pPr>
            <a:lvl3pPr marL="1143000" indent="-228600">
              <a:defRPr>
                <a:solidFill>
                  <a:schemeClr val="tx1"/>
                </a:solidFill>
                <a:latin typeface="Arial" pitchFamily="34" charset="0"/>
                <a:ea typeface="宋体" panose="02010600030101010101" pitchFamily="2" charset="-122"/>
              </a:defRPr>
            </a:lvl3pPr>
            <a:lvl4pPr marL="1600200" indent="-228600">
              <a:defRPr>
                <a:solidFill>
                  <a:schemeClr val="tx1"/>
                </a:solidFill>
                <a:latin typeface="Arial" pitchFamily="34" charset="0"/>
                <a:ea typeface="宋体" panose="02010600030101010101" pitchFamily="2" charset="-122"/>
              </a:defRPr>
            </a:lvl4pPr>
            <a:lvl5pPr marL="2057400" indent="-22860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fld id="{6138B7EB-1F68-4167-9873-9996C7642AD7}" type="slidenum">
              <a:rPr lang="en-US" altLang="zh-CN" smtClean="0">
                <a:solidFill>
                  <a:srgbClr val="000000"/>
                </a:solidFill>
              </a:rPr>
              <a:t>9</a:t>
            </a:fld>
            <a:endParaRPr lang="en-US" altLang="zh-CN">
              <a:solidFill>
                <a:srgbClr val="000000"/>
              </a:solidFill>
            </a:endParaRPr>
          </a:p>
        </p:txBody>
      </p:sp>
    </p:spTree>
    <p:extLst>
      <p:ext uri="{BB962C8B-B14F-4D97-AF65-F5344CB8AC3E}">
        <p14:creationId xmlns:p14="http://schemas.microsoft.com/office/powerpoint/2010/main" val="518079897"/>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a:p>
            <a:endParaRPr lang="zh-CN" altLang="en-US"/>
          </a:p>
        </p:txBody>
      </p:sp>
      <p:sp>
        <p:nvSpPr>
          <p:cNvPr id="4" name="灯片编号占位符 3"/>
          <p:cNvSpPr>
            <a:spLocks noGrp="1"/>
          </p:cNvSpPr>
          <p:nvPr>
            <p:ph type="sldNum" sz="quarter" idx="5"/>
          </p:nvPr>
        </p:nvSpPr>
        <p:spPr/>
        <p:txBody>
          <a:bodyPr/>
          <a:lstStyle/>
          <a:p>
            <a:fld id="{E9FA6EC5-5ACE-4135-BC02-197780B33413}" type="slidenum">
              <a:rPr lang="zh-CN" altLang="en-US" smtClean="0"/>
              <a:t>10</a:t>
            </a:fld>
            <a:endParaRPr lang="zh-CN" altLang="en-US"/>
          </a:p>
        </p:txBody>
      </p:sp>
    </p:spTree>
    <p:extLst>
      <p:ext uri="{BB962C8B-B14F-4D97-AF65-F5344CB8AC3E}">
        <p14:creationId xmlns:p14="http://schemas.microsoft.com/office/powerpoint/2010/main" val="3474799304"/>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宋体" panose="02010600030101010101" pitchFamily="2" charset="-122"/>
            </a:endParaRP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ea typeface="宋体" panose="02010600030101010101" pitchFamily="2" charset="-122"/>
              </a:defRPr>
            </a:lvl1pPr>
            <a:lvl2pPr marL="742950" indent="-285750">
              <a:defRPr>
                <a:solidFill>
                  <a:schemeClr val="tx1"/>
                </a:solidFill>
                <a:latin typeface="Arial" pitchFamily="34" charset="0"/>
                <a:ea typeface="宋体" panose="02010600030101010101" pitchFamily="2" charset="-122"/>
              </a:defRPr>
            </a:lvl2pPr>
            <a:lvl3pPr marL="1143000" indent="-228600">
              <a:defRPr>
                <a:solidFill>
                  <a:schemeClr val="tx1"/>
                </a:solidFill>
                <a:latin typeface="Arial" pitchFamily="34" charset="0"/>
                <a:ea typeface="宋体" panose="02010600030101010101" pitchFamily="2" charset="-122"/>
              </a:defRPr>
            </a:lvl3pPr>
            <a:lvl4pPr marL="1600200" indent="-228600">
              <a:defRPr>
                <a:solidFill>
                  <a:schemeClr val="tx1"/>
                </a:solidFill>
                <a:latin typeface="Arial" pitchFamily="34" charset="0"/>
                <a:ea typeface="宋体" panose="02010600030101010101" pitchFamily="2" charset="-122"/>
              </a:defRPr>
            </a:lvl4pPr>
            <a:lvl5pPr marL="2057400" indent="-22860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fld id="{6138B7EB-1F68-4167-9873-9996C7642AD7}" type="slidenum">
              <a:rPr lang="en-US" altLang="zh-CN" smtClean="0">
                <a:solidFill>
                  <a:srgbClr val="000000"/>
                </a:solidFill>
              </a:rPr>
              <a:t>11</a:t>
            </a:fld>
            <a:endParaRPr lang="en-US" altLang="zh-CN">
              <a:solidFill>
                <a:srgbClr val="000000"/>
              </a:solidFill>
            </a:endParaRPr>
          </a:p>
        </p:txBody>
      </p:sp>
    </p:spTree>
    <p:extLst>
      <p:ext uri="{BB962C8B-B14F-4D97-AF65-F5344CB8AC3E}">
        <p14:creationId xmlns:p14="http://schemas.microsoft.com/office/powerpoint/2010/main" val="133331274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6.png" /><Relationship Id="rId3"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6.png" /><Relationship Id="rId3"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6.png" /><Relationship Id="rId3"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6.png"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289FD0-216F-4684-B275-7C4CFA9AE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14059-4D7B-4E22-BA07-F314E76CE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02B959-5FDA-41B6-9BB9-9D91EA987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302B25-07B6-4DB8-906E-6E7E29B4FF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4911DB-EFA7-4258-8215-DB793906D1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B72450-5B0C-47F9-9FCA-1708AE0E28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7E0541-A3FB-424C-94D2-8B5F1F0F24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4F1B67-64A3-4AB2-B892-4B215275B5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8EDD90-BBF4-4EA8-B711-7092C989FB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1982C-5B22-4D57-9D00-A7F2BA5681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D00992-5390-4630-AB0C-54AF9FFC75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8"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zh-CN" altLang="en-US"/>
              <a:t>单击此处编辑母版标题样式</a:t>
            </a:r>
            <a:endParaRPr lang="en-US"/>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4" name="Date Placeholder 3"/>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7E4CAA3-3CF0-41C1-B763-3ABFCB94D38E}"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Content Placeholder 2"/>
          <p:cNvSpPr>
            <a:spLocks noGrp="1"/>
          </p:cNvSpPr>
          <p:nvPr>
            <p:ph idx="1"/>
          </p:nvPr>
        </p:nvSpPr>
        <p:spPr>
          <a:xfrm>
            <a:off x="628650" y="1323833"/>
            <a:ext cx="7886700" cy="4853130"/>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Date Placeholder 3"/>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7E4CAA3-3CF0-41C1-B763-3ABFCB94D38E}" type="slidenum">
              <a:rPr lang="zh-CN" altLang="en-US" smtClean="0"/>
              <a:t>‹#›</a:t>
            </a:fld>
            <a:endParaRPr lang="zh-CN" altLang="en-US"/>
          </a:p>
        </p:txBody>
      </p:sp>
      <p:pic>
        <p:nvPicPr>
          <p:cNvPr id="8" name="Picture 7">
            <a:extLst>
              <a:ext uri="{FF2B5EF4-FFF2-40B4-BE49-F238E27FC236}">
                <a16:creationId xmlns:a16="http://schemas.microsoft.com/office/drawing/2014/main" id="{68BCABDD-66E5-4AFE-896B-78E53BD2F686}"/>
              </a:ext>
            </a:extLst>
          </p:cNvPr>
          <p:cNvPicPr>
            <a:picLocks noChangeAspect="1"/>
          </p:cNvPicPr>
          <p:nvPr userDrawn="1"/>
        </p:nvPicPr>
        <p:blipFill>
          <a:blip r:embed="rId1">
            <a:extLst>
              <a:ext uri="{28A0092B-C50C-407E-A947-70E740481C1C}">
                <a14:useLocalDpi xmlns:a14="http://schemas.microsoft.com/office/drawing/2010/main" val="0"/>
              </a:ext>
            </a:extLst>
          </a:blip>
          <a:srcRect l="59202" t="24446" r="5870" b="26037"/>
          <a:stretch>
            <a:fillRect/>
          </a:stretch>
        </p:blipFill>
        <p:spPr>
          <a:xfrm>
            <a:off x="8359712" y="40944"/>
            <a:ext cx="729696" cy="431463"/>
          </a:xfrm>
          <a:prstGeom prst="rect">
            <a:avLst/>
          </a:prstGeom>
        </p:spPr>
      </p:pic>
      <p:pic>
        <p:nvPicPr>
          <p:cNvPr id="7" name="Picture 6">
            <a:extLst>
              <a:ext uri="{FF2B5EF4-FFF2-40B4-BE49-F238E27FC236}">
                <a16:creationId xmlns:a16="http://schemas.microsoft.com/office/drawing/2014/main" id="{74DFF04E-DA48-40C5-92F1-841477EC66E2}"/>
              </a:ext>
            </a:extLst>
          </p:cNvPr>
          <p:cNvPicPr>
            <a:picLocks noChangeAspect="1"/>
          </p:cNvPicPr>
          <p:nvPr userDrawn="1"/>
        </p:nvPicPr>
        <p:blipFill>
          <a:blip r:embed="rId2">
            <a:extLst>
              <a:ext uri="{28A0092B-C50C-407E-A947-70E740481C1C}">
                <a14:useLocalDpi xmlns:a14="http://schemas.microsoft.com/office/drawing/2010/main" val="0"/>
              </a:ext>
            </a:extLst>
          </a:blip>
          <a:srcRect t="7717" b="13184"/>
          <a:stretch>
            <a:fillRect/>
          </a:stretch>
        </p:blipFill>
        <p:spPr>
          <a:xfrm>
            <a:off x="8236554" y="6142450"/>
            <a:ext cx="852854" cy="674606"/>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zh-CN" altLang="en-US"/>
              <a:t>单击此处编辑母版标题样式</a:t>
            </a:r>
            <a:endParaRPr lang="en-US"/>
          </a:p>
        </p:txBody>
      </p:sp>
      <p:sp>
        <p:nvSpPr>
          <p:cNvPr id="3" name="Text Placeholder 2"/>
          <p:cNvSpPr>
            <a:spLocks noGrp="1"/>
          </p:cNvSpPr>
          <p:nvPr>
            <p:ph type="body" idx="1"/>
          </p:nvPr>
        </p:nvSpPr>
        <p:spPr>
          <a:xfrm>
            <a:off x="623888" y="4589464"/>
            <a:ext cx="7886700" cy="1500187"/>
          </a:xfrm>
          <a:prstGeom prst="rect">
            <a:avLst/>
          </a:prstGeo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7E4CAA3-3CF0-41C1-B763-3ABFCB94D38E}"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sz="half" idx="1"/>
          </p:nvPr>
        </p:nvSpPr>
        <p:spPr>
          <a:xfrm>
            <a:off x="628650" y="1825625"/>
            <a:ext cx="38862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Content Placeholder 3"/>
          <p:cNvSpPr>
            <a:spLocks noGrp="1"/>
          </p:cNvSpPr>
          <p:nvPr>
            <p:ph sz="half" idx="2"/>
          </p:nvPr>
        </p:nvSpPr>
        <p:spPr>
          <a:xfrm>
            <a:off x="4629150" y="1825625"/>
            <a:ext cx="38862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5" name="Date Placeholder 4"/>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7E4CAA3-3CF0-41C1-B763-3ABFCB94D38E}"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629841" y="365126"/>
            <a:ext cx="7886700" cy="1325563"/>
          </a:xfrm>
        </p:spPr>
        <p:txBody>
          <a:bodyPr/>
          <a:lstStyle/>
          <a:p>
            <a:r>
              <a:rPr lang="zh-CN" altLang="en-US"/>
              <a:t>单击此处编辑母版标题样式</a:t>
            </a:r>
            <a:endParaRPr lang="en-US"/>
          </a:p>
        </p:txBody>
      </p:sp>
      <p:sp>
        <p:nvSpPr>
          <p:cNvPr id="3" name="Text Placeholder 2"/>
          <p:cNvSpPr>
            <a:spLocks noGrp="1"/>
          </p:cNvSpPr>
          <p:nvPr>
            <p:ph type="body" idx="1"/>
          </p:nvPr>
        </p:nvSpPr>
        <p:spPr>
          <a:xfrm>
            <a:off x="629842" y="1681163"/>
            <a:ext cx="3868340"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629842" y="2505075"/>
            <a:ext cx="3868340"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5" name="Text Placeholder 4"/>
          <p:cNvSpPr>
            <a:spLocks noGrp="1"/>
          </p:cNvSpPr>
          <p:nvPr>
            <p:ph type="body" sz="quarter" idx="3"/>
          </p:nvPr>
        </p:nvSpPr>
        <p:spPr>
          <a:xfrm>
            <a:off x="4629150" y="1681163"/>
            <a:ext cx="3887391"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4629150" y="2505075"/>
            <a:ext cx="3887391" cy="36845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7" name="Date Placeholder 6"/>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7E4CAA3-3CF0-41C1-B763-3ABFCB94D38E}"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Date Placeholder 2"/>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7E4CAA3-3CF0-41C1-B763-3ABFCB94D38E}"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7E4CAA3-3CF0-41C1-B763-3ABFCB94D38E}" type="slidenum">
              <a:rPr lang="zh-CN" altLang="en-US" smtClean="0"/>
              <a:t>‹#›</a:t>
            </a:fld>
            <a:endParaRPr lang="zh-CN" altLang="en-US"/>
          </a:p>
        </p:txBody>
      </p:sp>
      <p:pic>
        <p:nvPicPr>
          <p:cNvPr id="5" name="Picture 4">
            <a:extLst>
              <a:ext uri="{FF2B5EF4-FFF2-40B4-BE49-F238E27FC236}">
                <a16:creationId xmlns:a16="http://schemas.microsoft.com/office/drawing/2014/main" id="{4024BEB8-AD75-43D6-B5D3-5A73735D70C7}"/>
              </a:ext>
            </a:extLst>
          </p:cNvPr>
          <p:cNvPicPr>
            <a:picLocks noChangeAspect="1"/>
          </p:cNvPicPr>
          <p:nvPr userDrawn="1"/>
        </p:nvPicPr>
        <p:blipFill>
          <a:blip r:embed="rId1">
            <a:extLst>
              <a:ext uri="{28A0092B-C50C-407E-A947-70E740481C1C}">
                <a14:useLocalDpi xmlns:a14="http://schemas.microsoft.com/office/drawing/2010/main" val="0"/>
              </a:ext>
            </a:extLst>
          </a:blip>
          <a:srcRect t="7717" b="13184"/>
          <a:stretch>
            <a:fillRect/>
          </a:stretch>
        </p:blipFill>
        <p:spPr>
          <a:xfrm>
            <a:off x="8236554" y="6142450"/>
            <a:ext cx="852854" cy="674606"/>
          </a:xfrm>
          <a:prstGeom prst="rect">
            <a:avLst/>
          </a:prstGeom>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a:t>单击此处编辑母版标题样式</a:t>
            </a:r>
            <a:endParaRPr lang="en-US"/>
          </a:p>
        </p:txBody>
      </p:sp>
      <p:sp>
        <p:nvSpPr>
          <p:cNvPr id="3" name="Content Placeholder 2"/>
          <p:cNvSpPr>
            <a:spLocks noGrp="1"/>
          </p:cNvSpPr>
          <p:nvPr>
            <p:ph idx="1"/>
          </p:nvPr>
        </p:nvSpPr>
        <p:spPr>
          <a:xfrm>
            <a:off x="3887391" y="987426"/>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Text Placeholder 3"/>
          <p:cNvSpPr>
            <a:spLocks noGrp="1"/>
          </p:cNvSpPr>
          <p:nvPr>
            <p:ph type="body" sz="half" idx="2"/>
          </p:nvPr>
        </p:nvSpPr>
        <p:spPr>
          <a:xfrm>
            <a:off x="629841" y="2057400"/>
            <a:ext cx="2949178"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7E4CAA3-3CF0-41C1-B763-3ABFCB94D38E}"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a:t>单击此处编辑母版标题样式</a:t>
            </a:r>
            <a:endParaRPr lang="en-US"/>
          </a:p>
        </p:txBody>
      </p:sp>
      <p:sp>
        <p:nvSpPr>
          <p:cNvPr id="3" name="Picture Placeholder 2"/>
          <p:cNvSpPr>
            <a:spLocks noGrp="1" noChangeAspect="1"/>
          </p:cNvSpPr>
          <p:nvPr>
            <p:ph type="pic" idx="1"/>
          </p:nvPr>
        </p:nvSpPr>
        <p:spPr>
          <a:xfrm>
            <a:off x="3887391" y="987426"/>
            <a:ext cx="462915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a:p>
        </p:txBody>
      </p:sp>
      <p:sp>
        <p:nvSpPr>
          <p:cNvPr id="4" name="Text Placeholder 3"/>
          <p:cNvSpPr>
            <a:spLocks noGrp="1"/>
          </p:cNvSpPr>
          <p:nvPr>
            <p:ph type="body" sz="half" idx="2"/>
          </p:nvPr>
        </p:nvSpPr>
        <p:spPr>
          <a:xfrm>
            <a:off x="629841" y="2057400"/>
            <a:ext cx="2949178"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7E4CAA3-3CF0-41C1-B763-3ABFCB94D38E}"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p:nvPr>
        </p:nvSpPr>
        <p:spPr>
          <a:xfrm>
            <a:off x="628650" y="1323833"/>
            <a:ext cx="7886700" cy="4853130"/>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Date Placeholder 3"/>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7E4CAA3-3CF0-41C1-B763-3ABFCB94D38E}"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Vertical Title 1"/>
          <p:cNvSpPr>
            <a:spLocks noGrp="1"/>
          </p:cNvSpPr>
          <p:nvPr>
            <p:ph type="title" orient="vert"/>
          </p:nvPr>
        </p:nvSpPr>
        <p:spPr>
          <a:xfrm>
            <a:off x="6543675" y="365125"/>
            <a:ext cx="1971675" cy="5811838"/>
          </a:xfrm>
        </p:spPr>
        <p:txBody>
          <a:bodyPr vert="eaVert"/>
          <a:lstStyle/>
          <a:p>
            <a:r>
              <a:rPr lang="zh-CN" altLang="en-US"/>
              <a:t>单击此处编辑母版标题样式</a:t>
            </a:r>
            <a:endParaRPr lang="en-US"/>
          </a:p>
        </p:txBody>
      </p:sp>
      <p:sp>
        <p:nvSpPr>
          <p:cNvPr id="3" name="Vertical Text Placeholder 2"/>
          <p:cNvSpPr>
            <a:spLocks noGrp="1"/>
          </p:cNvSpPr>
          <p:nvPr>
            <p:ph type="body" orient="vert" idx="1"/>
          </p:nvPr>
        </p:nvSpPr>
        <p:spPr>
          <a:xfrm>
            <a:off x="628650" y="365125"/>
            <a:ext cx="5800725" cy="58118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Date Placeholder 3"/>
          <p:cNvSpPr>
            <a:spLocks noGrp="1"/>
          </p:cNvSpPr>
          <p:nvPr>
            <p:ph type="dt" sz="half" idx="10"/>
          </p:nvPr>
        </p:nvSpPr>
        <p:spPr/>
        <p:txBody>
          <a:bodyPr/>
          <a:lstStyle/>
          <a:p>
            <a:fld id="{BBC85ADE-7D09-4752-9EAC-B4A49408C6E6}" type="datetimeFigureOut">
              <a:rPr lang="zh-CN" altLang="en-US" smtClean="0"/>
              <a:t>2021/2/1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7E4CAA3-3CF0-41C1-B763-3ABFCB94D38E}"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
        <p:nvSpPr>
          <p:cNvPr id="4" name="Date Placeholder 3"/>
          <p:cNvSpPr>
            <a:spLocks noGrp="1"/>
          </p:cNvSpPr>
          <p:nvPr>
            <p:ph type="dt" sz="half" idx="10"/>
          </p:nvPr>
        </p:nvSpPr>
        <p:spPr/>
        <p:txBody>
          <a:bodyPr/>
          <a:lstStyle/>
          <a:p>
            <a:fld id="{8E9C7DB7-0D45-449F-B11E-2335994568B6}" type="datetimeFigureOut">
              <a:rPr lang="zh-CN" altLang="en-US" smtClean="0"/>
              <a:t>2021/2/1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D052445-5453-4E81-8E7A-6CC2969BDF3E}" type="slidenum">
              <a:rPr lang="zh-CN" altLang="en-US" smtClean="0"/>
              <a:t>‹#›</a:t>
            </a:fld>
            <a:endParaRPr lang="zh-CN" altLang="en-US"/>
          </a:p>
        </p:txBody>
      </p:sp>
      <p:pic>
        <p:nvPicPr>
          <p:cNvPr id="2" name="图片 1"/>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161"/>
            <a:ext cx="9144000" cy="6857677"/>
          </a:xfrm>
          <a:prstGeom prst="rect">
            <a:avLst/>
          </a:prstGeom>
        </p:spPr>
      </p:pic>
    </p:spTree>
    <p:extLst>
      <p:ext uri="{BB962C8B-B14F-4D97-AF65-F5344CB8AC3E}">
        <p14:creationId xmlns:p14="http://schemas.microsoft.com/office/powerpoint/2010/main" val="1394806735"/>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3_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2021/2/1</a:t>
            </a:fld>
            <a:endParaRPr lang="zh-CN" altLang="en-US"/>
          </a:p>
        </p:txBody>
      </p:sp>
      <p:sp>
        <p:nvSpPr>
          <p:cNvPr id="5" name="页脚占位符 4"/>
          <p:cNvSpPr>
            <a:spLocks noGrp="1"/>
          </p:cNvSpPr>
          <p:nvPr>
            <p:ph type="ftr" sz="quarter" idx="11"/>
          </p:nvPr>
        </p:nvSpPr>
        <p:spPr/>
        <p:txBody>
          <a:bodyPr/>
          <a:lstStyle/>
          <a:p>
            <a:endParaRPr lang="zh-CN" altLang="en-US"/>
          </a:p>
        </p:txBody>
      </p:sp>
      <p:pic>
        <p:nvPicPr>
          <p:cNvPr id="9" name="Billede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078259" y="6395676"/>
            <a:ext cx="711659" cy="404459"/>
          </a:xfrm>
          <a:prstGeom prst="rect">
            <a:avLst/>
          </a:prstGeom>
        </p:spPr>
      </p:pic>
      <p:sp>
        <p:nvSpPr>
          <p:cNvPr id="10" name="Content Placeholder 2"/>
          <p:cNvSpPr txBox="1"/>
          <p:nvPr userDrawn="1"/>
        </p:nvSpPr>
        <p:spPr>
          <a:xfrm>
            <a:off x="628650" y="2110155"/>
            <a:ext cx="7886700" cy="3730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defPPr>
              <a:defRPr lang="en-US"/>
            </a:defPPr>
            <a:lvl1pPr marL="357188" indent="-357188" algn="l" defTabSz="914400" rtl="0" eaLnBrk="1" latinLnBrk="0" hangingPunct="1">
              <a:spcBef>
                <a:spcPct val="20000"/>
              </a:spcBef>
              <a:buFontTx/>
              <a:buBlip>
                <a:blip r:embed="rId2"/>
              </a:buBlip>
              <a:defRPr lang="en-US" sz="2000" kern="1200">
                <a:solidFill>
                  <a:srgbClr val="4E4D3A"/>
                </a:solidFill>
                <a:latin typeface="+mn-lt"/>
                <a:ea typeface="+mn-ea"/>
                <a:cs typeface="Arial"/>
              </a:defRPr>
            </a:lvl1pPr>
            <a:lvl2pPr marL="719138" indent="-361950" algn="l" defTabSz="914400" rtl="0" eaLnBrk="1" latinLnBrk="0" hangingPunct="1">
              <a:spcBef>
                <a:spcPct val="20000"/>
              </a:spcBef>
              <a:buFontTx/>
              <a:buBlip>
                <a:blip r:embed="rId2"/>
              </a:buBlip>
              <a:defRPr lang="en-US" sz="1800" kern="1200">
                <a:solidFill>
                  <a:srgbClr val="4E4D3A"/>
                </a:solidFill>
                <a:latin typeface="+mn-lt"/>
                <a:ea typeface="+mn-ea"/>
                <a:cs typeface="Arial"/>
              </a:defRPr>
            </a:lvl2pPr>
            <a:lvl3pPr marL="985838" indent="-266700" algn="l" defTabSz="914400" rtl="0" eaLnBrk="1" latinLnBrk="0" hangingPunct="1">
              <a:spcBef>
                <a:spcPct val="20000"/>
              </a:spcBef>
              <a:buFontTx/>
              <a:buBlip>
                <a:blip r:embed="rId2"/>
              </a:buBlip>
              <a:tabLst>
                <a:tab pos="957600"/>
              </a:tabLst>
              <a:defRPr lang="en-US" sz="1800" kern="1200">
                <a:solidFill>
                  <a:srgbClr val="4E4D3A"/>
                </a:solidFill>
                <a:latin typeface="+mn-lt"/>
                <a:ea typeface="+mn-ea"/>
                <a:cs typeface="Arial" pitchFamily="34" charset="0"/>
              </a:defRPr>
            </a:lvl3pPr>
            <a:lvl4pPr marL="1257300" indent="-271463" algn="l" defTabSz="914400" rtl="0" eaLnBrk="1" latinLnBrk="0" hangingPunct="1">
              <a:spcBef>
                <a:spcPct val="20000"/>
              </a:spcBef>
              <a:buFontTx/>
              <a:buBlip>
                <a:blip r:embed="rId2"/>
              </a:buBlip>
              <a:defRPr lang="en-US" sz="1600" kern="1200">
                <a:solidFill>
                  <a:srgbClr val="4E4D3A"/>
                </a:solidFill>
                <a:latin typeface="+mn-lt"/>
                <a:ea typeface="+mn-ea"/>
                <a:cs typeface="Arial" pitchFamily="34" charset="0"/>
              </a:defRPr>
            </a:lvl4pPr>
            <a:lvl5pPr marL="1524000" indent="-266700" algn="l" defTabSz="914400" rtl="0" eaLnBrk="1" latinLnBrk="0" hangingPunct="1">
              <a:spcBef>
                <a:spcPct val="20000"/>
              </a:spcBef>
              <a:buFontTx/>
              <a:buBlip>
                <a:blip r:embed="rId2"/>
              </a:buBlip>
              <a:defRPr lang="da-DK" sz="1600" kern="1200">
                <a:solidFill>
                  <a:srgbClr val="4E4D3A"/>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1305" marR="0" lvl="0" indent="-341305" algn="l" defTabSz="914377" rtl="0" eaLnBrk="1" fontAlgn="base" latinLnBrk="0" hangingPunct="1">
              <a:lnSpc>
                <a:spcPts val="2200"/>
              </a:lnSpc>
              <a:spcBef>
                <a:spcPct val="20000"/>
              </a:spcBef>
              <a:spcAft>
                <a:spcPct val="0"/>
              </a:spcAft>
              <a:buClrTx/>
              <a:buSzTx/>
              <a:buFontTx/>
              <a:buBlip>
                <a:blip r:embed="rId2"/>
              </a:buBlip>
              <a:defRPr/>
            </a:pPr>
            <a:endParaRPr kumimoji="0" lang="da-DK" sz="2000" b="0" i="0" u="none" strike="noStrike" kern="1200" cap="none" spc="0" normalizeH="0" baseline="0" noProof="0">
              <a:ln>
                <a:noFill/>
              </a:ln>
              <a:solidFill>
                <a:srgbClr val="4E4D3A"/>
              </a:solidFill>
              <a:effectLst/>
              <a:uLnTx/>
              <a:uFillTx/>
              <a:latin typeface="Arial"/>
              <a:cs typeface="Arial"/>
            </a:endParaRPr>
          </a:p>
        </p:txBody>
      </p:sp>
    </p:spTree>
    <p:extLst>
      <p:ext uri="{BB962C8B-B14F-4D97-AF65-F5344CB8AC3E}">
        <p14:creationId xmlns:p14="http://schemas.microsoft.com/office/powerpoint/2010/main" val="2448805029"/>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6_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2021/2/1</a:t>
            </a:fld>
            <a:endParaRPr lang="zh-CN" altLang="en-US"/>
          </a:p>
        </p:txBody>
      </p:sp>
      <p:sp>
        <p:nvSpPr>
          <p:cNvPr id="5" name="页脚占位符 4"/>
          <p:cNvSpPr>
            <a:spLocks noGrp="1"/>
          </p:cNvSpPr>
          <p:nvPr>
            <p:ph type="ftr" sz="quarter" idx="11"/>
          </p:nvPr>
        </p:nvSpPr>
        <p:spPr/>
        <p:txBody>
          <a:bodyPr/>
          <a:lstStyle/>
          <a:p>
            <a:endParaRPr lang="zh-CN" altLang="en-US"/>
          </a:p>
        </p:txBody>
      </p:sp>
      <p:pic>
        <p:nvPicPr>
          <p:cNvPr id="9" name="Billede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078259" y="6395676"/>
            <a:ext cx="711659" cy="404459"/>
          </a:xfrm>
          <a:prstGeom prst="rect">
            <a:avLst/>
          </a:prstGeom>
        </p:spPr>
      </p:pic>
      <p:sp>
        <p:nvSpPr>
          <p:cNvPr id="10" name="Content Placeholder 2"/>
          <p:cNvSpPr txBox="1"/>
          <p:nvPr userDrawn="1"/>
        </p:nvSpPr>
        <p:spPr>
          <a:xfrm>
            <a:off x="628650" y="2110155"/>
            <a:ext cx="7886700" cy="3730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defPPr>
              <a:defRPr lang="en-US"/>
            </a:defPPr>
            <a:lvl1pPr marL="357188" indent="-357188" algn="l" defTabSz="914400" rtl="0" eaLnBrk="1" latinLnBrk="0" hangingPunct="1">
              <a:spcBef>
                <a:spcPct val="20000"/>
              </a:spcBef>
              <a:buFontTx/>
              <a:buBlip>
                <a:blip r:embed="rId2"/>
              </a:buBlip>
              <a:defRPr lang="en-US" sz="2000" kern="1200">
                <a:solidFill>
                  <a:srgbClr val="4E4D3A"/>
                </a:solidFill>
                <a:latin typeface="+mn-lt"/>
                <a:ea typeface="+mn-ea"/>
                <a:cs typeface="Arial"/>
              </a:defRPr>
            </a:lvl1pPr>
            <a:lvl2pPr marL="719138" indent="-361950" algn="l" defTabSz="914400" rtl="0" eaLnBrk="1" latinLnBrk="0" hangingPunct="1">
              <a:spcBef>
                <a:spcPct val="20000"/>
              </a:spcBef>
              <a:buFontTx/>
              <a:buBlip>
                <a:blip r:embed="rId2"/>
              </a:buBlip>
              <a:defRPr lang="en-US" sz="1800" kern="1200">
                <a:solidFill>
                  <a:srgbClr val="4E4D3A"/>
                </a:solidFill>
                <a:latin typeface="+mn-lt"/>
                <a:ea typeface="+mn-ea"/>
                <a:cs typeface="Arial"/>
              </a:defRPr>
            </a:lvl2pPr>
            <a:lvl3pPr marL="985838" indent="-266700" algn="l" defTabSz="914400" rtl="0" eaLnBrk="1" latinLnBrk="0" hangingPunct="1">
              <a:spcBef>
                <a:spcPct val="20000"/>
              </a:spcBef>
              <a:buFontTx/>
              <a:buBlip>
                <a:blip r:embed="rId2"/>
              </a:buBlip>
              <a:tabLst>
                <a:tab pos="957600"/>
              </a:tabLst>
              <a:defRPr lang="en-US" sz="1800" kern="1200">
                <a:solidFill>
                  <a:srgbClr val="4E4D3A"/>
                </a:solidFill>
                <a:latin typeface="+mn-lt"/>
                <a:ea typeface="+mn-ea"/>
                <a:cs typeface="Arial" pitchFamily="34" charset="0"/>
              </a:defRPr>
            </a:lvl3pPr>
            <a:lvl4pPr marL="1257300" indent="-271463" algn="l" defTabSz="914400" rtl="0" eaLnBrk="1" latinLnBrk="0" hangingPunct="1">
              <a:spcBef>
                <a:spcPct val="20000"/>
              </a:spcBef>
              <a:buFontTx/>
              <a:buBlip>
                <a:blip r:embed="rId2"/>
              </a:buBlip>
              <a:defRPr lang="en-US" sz="1600" kern="1200">
                <a:solidFill>
                  <a:srgbClr val="4E4D3A"/>
                </a:solidFill>
                <a:latin typeface="+mn-lt"/>
                <a:ea typeface="+mn-ea"/>
                <a:cs typeface="Arial" pitchFamily="34" charset="0"/>
              </a:defRPr>
            </a:lvl4pPr>
            <a:lvl5pPr marL="1524000" indent="-266700" algn="l" defTabSz="914400" rtl="0" eaLnBrk="1" latinLnBrk="0" hangingPunct="1">
              <a:spcBef>
                <a:spcPct val="20000"/>
              </a:spcBef>
              <a:buFontTx/>
              <a:buBlip>
                <a:blip r:embed="rId2"/>
              </a:buBlip>
              <a:defRPr lang="da-DK" sz="1600" kern="1200">
                <a:solidFill>
                  <a:srgbClr val="4E4D3A"/>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1305" marR="0" lvl="0" indent="-341305" algn="l" defTabSz="914377" rtl="0" eaLnBrk="1" fontAlgn="base" latinLnBrk="0" hangingPunct="1">
              <a:lnSpc>
                <a:spcPts val="2200"/>
              </a:lnSpc>
              <a:spcBef>
                <a:spcPct val="20000"/>
              </a:spcBef>
              <a:spcAft>
                <a:spcPct val="0"/>
              </a:spcAft>
              <a:buClrTx/>
              <a:buSzTx/>
              <a:buFontTx/>
              <a:buBlip>
                <a:blip r:embed="rId2"/>
              </a:buBlip>
              <a:defRPr/>
            </a:pPr>
            <a:endParaRPr kumimoji="0" lang="da-DK" sz="2000" b="0" i="0" u="none" strike="noStrike" kern="1200" cap="none" spc="0" normalizeH="0" baseline="0" noProof="0">
              <a:ln>
                <a:noFill/>
              </a:ln>
              <a:solidFill>
                <a:srgbClr val="4E4D3A"/>
              </a:solidFill>
              <a:effectLst/>
              <a:uLnTx/>
              <a:uFillTx/>
              <a:latin typeface="Arial"/>
              <a:cs typeface="Arial"/>
            </a:endParaRPr>
          </a:p>
        </p:txBody>
      </p:sp>
    </p:spTree>
    <p:extLst>
      <p:ext uri="{BB962C8B-B14F-4D97-AF65-F5344CB8AC3E}">
        <p14:creationId xmlns:p14="http://schemas.microsoft.com/office/powerpoint/2010/main" val="151912259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da-DK"/>
              <a:t>Klik for at redigere i master</a:t>
            </a:r>
            <a:endParaRPr lang="en-US"/>
          </a:p>
        </p:txBody>
      </p:sp>
      <p:sp>
        <p:nvSpPr>
          <p:cNvPr id="7" name="Content Placeholder 2"/>
          <p:cNvSpPr>
            <a:spLocks noGrp="1"/>
          </p:cNvSpPr>
          <p:nvPr>
            <p:ph idx="1"/>
          </p:nvPr>
        </p:nvSpPr>
        <p:spPr>
          <a:xfrm>
            <a:off x="461963" y="1339852"/>
            <a:ext cx="8220075" cy="448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a:defRPr lang="en-US" smtClean="0"/>
            </a:lvl1pPr>
            <a:lvl2pPr>
              <a:defRPr lang="en-US" smtClean="0"/>
            </a:lvl2pPr>
            <a:lvl3pPr>
              <a:defRPr lang="en-US" smtClean="0"/>
            </a:lvl3pPr>
            <a:lvl4pPr>
              <a:defRPr lang="en-US" smtClean="0"/>
            </a:lvl4pPr>
            <a:lvl5pPr>
              <a:defRPr lang="da-DK"/>
            </a:lvl5pPr>
          </a:lstStyle>
          <a:p>
            <a:pPr marL="341313" lvl="0" indent="-341313" fontAlgn="base">
              <a:lnSpc>
                <a:spcPts val="2200"/>
              </a:lnSpc>
              <a:spcAft>
                <a:spcPct val="0"/>
              </a:spcAft>
            </a:pPr>
            <a:r>
              <a:rPr lang="da-DK" noProof="0"/>
              <a:t>Klik for at redigere i master</a:t>
            </a:r>
          </a:p>
          <a:p>
            <a:pPr marL="341313" lvl="1" indent="-341313" fontAlgn="base">
              <a:lnSpc>
                <a:spcPts val="2200"/>
              </a:lnSpc>
              <a:spcAft>
                <a:spcPct val="0"/>
              </a:spcAft>
            </a:pPr>
            <a:r>
              <a:rPr lang="da-DK" noProof="0"/>
              <a:t>Andet niveau</a:t>
            </a:r>
          </a:p>
          <a:p>
            <a:pPr marL="341313" lvl="2" indent="-341313" fontAlgn="base">
              <a:lnSpc>
                <a:spcPts val="2200"/>
              </a:lnSpc>
              <a:spcAft>
                <a:spcPct val="0"/>
              </a:spcAft>
            </a:pPr>
            <a:r>
              <a:rPr lang="da-DK" noProof="0"/>
              <a:t>Tredje niveau</a:t>
            </a:r>
          </a:p>
          <a:p>
            <a:pPr marL="341313" lvl="3" indent="-341313" fontAlgn="base">
              <a:lnSpc>
                <a:spcPts val="2200"/>
              </a:lnSpc>
              <a:spcAft>
                <a:spcPct val="0"/>
              </a:spcAft>
            </a:pPr>
            <a:r>
              <a:rPr lang="da-DK" noProof="0"/>
              <a:t>Fjerde niveau</a:t>
            </a:r>
          </a:p>
          <a:p>
            <a:pPr marL="341313" lvl="4" indent="-341313" fontAlgn="base">
              <a:lnSpc>
                <a:spcPts val="2200"/>
              </a:lnSpc>
              <a:spcAft>
                <a:spcPct val="0"/>
              </a:spcAft>
            </a:pPr>
            <a:r>
              <a:rPr lang="da-DK" noProof="0"/>
              <a:t>Femte niveau</a:t>
            </a:r>
            <a:endParaRPr lang="en-US" noProof="0"/>
          </a:p>
        </p:txBody>
      </p:sp>
      <p:sp>
        <p:nvSpPr>
          <p:cNvPr id="3" name="Pladsholder til dato 2"/>
          <p:cNvSpPr>
            <a:spLocks noGrp="1"/>
          </p:cNvSpPr>
          <p:nvPr>
            <p:ph type="dt" sz="half" idx="10"/>
          </p:nvPr>
        </p:nvSpPr>
        <p:spPr>
          <a:xfrm>
            <a:off x="628650" y="6356351"/>
            <a:ext cx="2057400" cy="365125"/>
          </a:xfrm>
          <a:prstGeom prst="rect">
            <a:avLst/>
          </a:prstGeom>
        </p:spPr>
        <p:txBody>
          <a:bodyPr/>
          <a:lstStyle/>
          <a:p>
            <a:endParaRPr lang="en-US"/>
          </a:p>
        </p:txBody>
      </p:sp>
      <p:sp>
        <p:nvSpPr>
          <p:cNvPr id="4" name="Pladsholder til sidefod 3"/>
          <p:cNvSpPr>
            <a:spLocks noGrp="1"/>
          </p:cNvSpPr>
          <p:nvPr>
            <p:ph type="ftr" sz="quarter" idx="11"/>
          </p:nvPr>
        </p:nvSpPr>
        <p:spPr>
          <a:xfrm>
            <a:off x="3028950" y="6356351"/>
            <a:ext cx="3086100" cy="365125"/>
          </a:xfrm>
          <a:prstGeom prst="rect">
            <a:avLst/>
          </a:prstGeom>
        </p:spPr>
        <p:txBody>
          <a:bodyPr/>
          <a:lstStyle/>
          <a:p>
            <a:r>
              <a:rPr lang="en-US"/>
              <a:t>NOT FOR PROMOTIONAL USE</a:t>
            </a:r>
            <a:endParaRPr lang="en-US"/>
          </a:p>
        </p:txBody>
      </p:sp>
      <p:sp>
        <p:nvSpPr>
          <p:cNvPr id="5" name="Pladsholder til diasnummer 4"/>
          <p:cNvSpPr>
            <a:spLocks noGrp="1"/>
          </p:cNvSpPr>
          <p:nvPr>
            <p:ph type="sldNum" sz="quarter" idx="12"/>
          </p:nvPr>
        </p:nvSpPr>
        <p:spPr>
          <a:xfrm>
            <a:off x="6457950" y="6356351"/>
            <a:ext cx="2057400" cy="365125"/>
          </a:xfrm>
          <a:prstGeom prst="rect">
            <a:avLst/>
          </a:prstGeom>
        </p:spPr>
        <p:txBody>
          <a:bodyPr/>
          <a:lstStyle/>
          <a:p>
            <a:fld id="{6AC7BE3E-27AC-43DE-A021-75828ED76538}" type="slidenum">
              <a:rPr lang="en-US" smtClean="0"/>
              <a:t>‹#›</a:t>
            </a:fld>
            <a:endParaRPr lang="en-US"/>
          </a:p>
        </p:txBody>
      </p:sp>
    </p:spTree>
    <p:extLst>
      <p:ext uri="{BB962C8B-B14F-4D97-AF65-F5344CB8AC3E}">
        <p14:creationId xmlns:p14="http://schemas.microsoft.com/office/powerpoint/2010/main" val="2207911445"/>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6_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solidFill>
                  <a:prstClr val="black">
                    <a:tint val="75000"/>
                  </a:prstClr>
                </a:solidFill>
              </a:rPr>
              <a:t>2021/2/1</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pic>
        <p:nvPicPr>
          <p:cNvPr id="9" name="Billede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078259" y="6395676"/>
            <a:ext cx="711659" cy="404459"/>
          </a:xfrm>
          <a:prstGeom prst="rect">
            <a:avLst/>
          </a:prstGeom>
        </p:spPr>
      </p:pic>
      <p:sp>
        <p:nvSpPr>
          <p:cNvPr id="10" name="Content Placeholder 2"/>
          <p:cNvSpPr txBox="1"/>
          <p:nvPr userDrawn="1"/>
        </p:nvSpPr>
        <p:spPr>
          <a:xfrm>
            <a:off x="628650" y="2110155"/>
            <a:ext cx="7886700" cy="3730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defPPr>
              <a:defRPr lang="en-US"/>
            </a:defPPr>
            <a:lvl1pPr marL="357188" indent="-357188" algn="l" defTabSz="914400" rtl="0" eaLnBrk="1" latinLnBrk="0" hangingPunct="1">
              <a:spcBef>
                <a:spcPct val="20000"/>
              </a:spcBef>
              <a:buFontTx/>
              <a:buBlip>
                <a:blip r:embed="rId2"/>
              </a:buBlip>
              <a:defRPr lang="en-US" sz="2000" kern="1200">
                <a:solidFill>
                  <a:srgbClr val="4E4D3A"/>
                </a:solidFill>
                <a:latin typeface="+mn-lt"/>
                <a:ea typeface="+mn-ea"/>
                <a:cs typeface="Arial"/>
              </a:defRPr>
            </a:lvl1pPr>
            <a:lvl2pPr marL="719138" indent="-361950" algn="l" defTabSz="914400" rtl="0" eaLnBrk="1" latinLnBrk="0" hangingPunct="1">
              <a:spcBef>
                <a:spcPct val="20000"/>
              </a:spcBef>
              <a:buFontTx/>
              <a:buBlip>
                <a:blip r:embed="rId2"/>
              </a:buBlip>
              <a:defRPr lang="en-US" sz="1800" kern="1200">
                <a:solidFill>
                  <a:srgbClr val="4E4D3A"/>
                </a:solidFill>
                <a:latin typeface="+mn-lt"/>
                <a:ea typeface="+mn-ea"/>
                <a:cs typeface="Arial"/>
              </a:defRPr>
            </a:lvl2pPr>
            <a:lvl3pPr marL="985838" indent="-266700" algn="l" defTabSz="914400" rtl="0" eaLnBrk="1" latinLnBrk="0" hangingPunct="1">
              <a:spcBef>
                <a:spcPct val="20000"/>
              </a:spcBef>
              <a:buFontTx/>
              <a:buBlip>
                <a:blip r:embed="rId2"/>
              </a:buBlip>
              <a:tabLst>
                <a:tab pos="957600"/>
              </a:tabLst>
              <a:defRPr lang="en-US" sz="1800" kern="1200">
                <a:solidFill>
                  <a:srgbClr val="4E4D3A"/>
                </a:solidFill>
                <a:latin typeface="+mn-lt"/>
                <a:ea typeface="+mn-ea"/>
                <a:cs typeface="Arial" pitchFamily="34" charset="0"/>
              </a:defRPr>
            </a:lvl3pPr>
            <a:lvl4pPr marL="1257300" indent="-271463" algn="l" defTabSz="914400" rtl="0" eaLnBrk="1" latinLnBrk="0" hangingPunct="1">
              <a:spcBef>
                <a:spcPct val="20000"/>
              </a:spcBef>
              <a:buFontTx/>
              <a:buBlip>
                <a:blip r:embed="rId2"/>
              </a:buBlip>
              <a:defRPr lang="en-US" sz="1600" kern="1200">
                <a:solidFill>
                  <a:srgbClr val="4E4D3A"/>
                </a:solidFill>
                <a:latin typeface="+mn-lt"/>
                <a:ea typeface="+mn-ea"/>
                <a:cs typeface="Arial" pitchFamily="34" charset="0"/>
              </a:defRPr>
            </a:lvl4pPr>
            <a:lvl5pPr marL="1524000" indent="-266700" algn="l" defTabSz="914400" rtl="0" eaLnBrk="1" latinLnBrk="0" hangingPunct="1">
              <a:spcBef>
                <a:spcPct val="20000"/>
              </a:spcBef>
              <a:buFontTx/>
              <a:buBlip>
                <a:blip r:embed="rId2"/>
              </a:buBlip>
              <a:defRPr lang="da-DK" sz="1600" kern="1200">
                <a:solidFill>
                  <a:srgbClr val="4E4D3A"/>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1305" indent="-341305" defTabSz="914377" fontAlgn="base">
              <a:lnSpc>
                <a:spcPts val="2200"/>
              </a:lnSpc>
              <a:spcAft>
                <a:spcPct val="0"/>
              </a:spcAft>
              <a:defRPr/>
            </a:pPr>
            <a:endParaRPr lang="da-DK">
              <a:latin typeface="Arial"/>
            </a:endParaRPr>
          </a:p>
        </p:txBody>
      </p:sp>
    </p:spTree>
    <p:extLst>
      <p:ext uri="{BB962C8B-B14F-4D97-AF65-F5344CB8AC3E}">
        <p14:creationId xmlns:p14="http://schemas.microsoft.com/office/powerpoint/2010/main" val="2943249021"/>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nvGrpSpPr>
      <p:grpSpPr>
        <a:xfrm>
          <a:off x="0" y="0"/>
          <a:ext cx="0" cy="0"/>
        </a:xfrm>
      </p:grpSpPr>
      <p:sp>
        <p:nvSpPr>
          <p:cNvPr id="2" name="Title 1"/>
          <p:cNvSpPr>
            <a:spLocks noGrp="1"/>
          </p:cNvSpPr>
          <p:nvPr>
            <p:ph type="title"/>
          </p:nvPr>
        </p:nvSpPr>
        <p:spPr>
          <a:xfrm>
            <a:off x="628650" y="41562"/>
            <a:ext cx="7886700" cy="1325563"/>
          </a:xfrm>
        </p:spPr>
        <p:txBody>
          <a:bodyPr>
            <a:normAutofit/>
          </a:bodyPr>
          <a:lstStyle>
            <a:lvl1pPr algn="ctr">
              <a:defRPr sz="2800" b="1">
                <a:solidFill>
                  <a:srgbClr val="20356C"/>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en-US"/>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D997B5FA-0921-464F-AAE1-844C04324D75}" type="datetimeFigureOut">
              <a:rPr lang="zh-CN" altLang="en-US" smtClean="0"/>
              <a:t>2021/2/1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000490541"/>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3_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2021/2/1</a:t>
            </a:fld>
            <a:endParaRPr lang="zh-CN" altLang="en-US"/>
          </a:p>
        </p:txBody>
      </p:sp>
      <p:sp>
        <p:nvSpPr>
          <p:cNvPr id="5" name="页脚占位符 4"/>
          <p:cNvSpPr>
            <a:spLocks noGrp="1"/>
          </p:cNvSpPr>
          <p:nvPr>
            <p:ph type="ftr" sz="quarter" idx="11"/>
          </p:nvPr>
        </p:nvSpPr>
        <p:spPr/>
        <p:txBody>
          <a:bodyPr/>
          <a:lstStyle/>
          <a:p>
            <a:endParaRPr lang="zh-CN" altLang="en-US"/>
          </a:p>
        </p:txBody>
      </p:sp>
      <p:pic>
        <p:nvPicPr>
          <p:cNvPr id="9" name="Billede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078259" y="6395676"/>
            <a:ext cx="711659" cy="404459"/>
          </a:xfrm>
          <a:prstGeom prst="rect">
            <a:avLst/>
          </a:prstGeom>
        </p:spPr>
      </p:pic>
      <p:sp>
        <p:nvSpPr>
          <p:cNvPr id="10" name="Content Placeholder 2"/>
          <p:cNvSpPr txBox="1"/>
          <p:nvPr userDrawn="1"/>
        </p:nvSpPr>
        <p:spPr>
          <a:xfrm>
            <a:off x="628650" y="2110155"/>
            <a:ext cx="7886700" cy="3730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defPPr>
              <a:defRPr lang="en-US"/>
            </a:defPPr>
            <a:lvl1pPr marL="357188" indent="-357188" algn="l" defTabSz="914400" rtl="0" eaLnBrk="1" latinLnBrk="0" hangingPunct="1">
              <a:spcBef>
                <a:spcPct val="20000"/>
              </a:spcBef>
              <a:buFontTx/>
              <a:buBlip>
                <a:blip r:embed="rId2"/>
              </a:buBlip>
              <a:defRPr lang="en-US" sz="2000" kern="1200">
                <a:solidFill>
                  <a:srgbClr val="4E4D3A"/>
                </a:solidFill>
                <a:latin typeface="+mn-lt"/>
                <a:ea typeface="+mn-ea"/>
                <a:cs typeface="Arial"/>
              </a:defRPr>
            </a:lvl1pPr>
            <a:lvl2pPr marL="719138" indent="-361950" algn="l" defTabSz="914400" rtl="0" eaLnBrk="1" latinLnBrk="0" hangingPunct="1">
              <a:spcBef>
                <a:spcPct val="20000"/>
              </a:spcBef>
              <a:buFontTx/>
              <a:buBlip>
                <a:blip r:embed="rId2"/>
              </a:buBlip>
              <a:defRPr lang="en-US" sz="1800" kern="1200">
                <a:solidFill>
                  <a:srgbClr val="4E4D3A"/>
                </a:solidFill>
                <a:latin typeface="+mn-lt"/>
                <a:ea typeface="+mn-ea"/>
                <a:cs typeface="Arial"/>
              </a:defRPr>
            </a:lvl2pPr>
            <a:lvl3pPr marL="985838" indent="-266700" algn="l" defTabSz="914400" rtl="0" eaLnBrk="1" latinLnBrk="0" hangingPunct="1">
              <a:spcBef>
                <a:spcPct val="20000"/>
              </a:spcBef>
              <a:buFontTx/>
              <a:buBlip>
                <a:blip r:embed="rId2"/>
              </a:buBlip>
              <a:tabLst>
                <a:tab pos="957600"/>
              </a:tabLst>
              <a:defRPr lang="en-US" sz="1800" kern="1200">
                <a:solidFill>
                  <a:srgbClr val="4E4D3A"/>
                </a:solidFill>
                <a:latin typeface="+mn-lt"/>
                <a:ea typeface="+mn-ea"/>
                <a:cs typeface="Arial" pitchFamily="34" charset="0"/>
              </a:defRPr>
            </a:lvl3pPr>
            <a:lvl4pPr marL="1257300" indent="-271463" algn="l" defTabSz="914400" rtl="0" eaLnBrk="1" latinLnBrk="0" hangingPunct="1">
              <a:spcBef>
                <a:spcPct val="20000"/>
              </a:spcBef>
              <a:buFontTx/>
              <a:buBlip>
                <a:blip r:embed="rId2"/>
              </a:buBlip>
              <a:defRPr lang="en-US" sz="1600" kern="1200">
                <a:solidFill>
                  <a:srgbClr val="4E4D3A"/>
                </a:solidFill>
                <a:latin typeface="+mn-lt"/>
                <a:ea typeface="+mn-ea"/>
                <a:cs typeface="Arial" pitchFamily="34" charset="0"/>
              </a:defRPr>
            </a:lvl4pPr>
            <a:lvl5pPr marL="1524000" indent="-266700" algn="l" defTabSz="914400" rtl="0" eaLnBrk="1" latinLnBrk="0" hangingPunct="1">
              <a:spcBef>
                <a:spcPct val="20000"/>
              </a:spcBef>
              <a:buFontTx/>
              <a:buBlip>
                <a:blip r:embed="rId2"/>
              </a:buBlip>
              <a:defRPr lang="da-DK" sz="1600" kern="1200">
                <a:solidFill>
                  <a:srgbClr val="4E4D3A"/>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1305" marR="0" lvl="0" indent="-341305" algn="l" defTabSz="914377" rtl="0" eaLnBrk="1" fontAlgn="base" latinLnBrk="0" hangingPunct="1">
              <a:lnSpc>
                <a:spcPts val="2200"/>
              </a:lnSpc>
              <a:spcBef>
                <a:spcPct val="20000"/>
              </a:spcBef>
              <a:spcAft>
                <a:spcPct val="0"/>
              </a:spcAft>
              <a:buClrTx/>
              <a:buSzTx/>
              <a:buFontTx/>
              <a:buBlip>
                <a:blip r:embed="rId2"/>
              </a:buBlip>
              <a:defRPr/>
            </a:pPr>
            <a:endParaRPr kumimoji="0" lang="da-DK" sz="2000" b="0" i="0" u="none" strike="noStrike" kern="1200" cap="none" spc="0" normalizeH="0" baseline="0" noProof="0">
              <a:ln>
                <a:noFill/>
              </a:ln>
              <a:solidFill>
                <a:srgbClr val="4E4D3A"/>
              </a:solidFill>
              <a:effectLst/>
              <a:uLnTx/>
              <a:uFillTx/>
              <a:latin typeface="Arial"/>
              <a:cs typeface="Arial"/>
            </a:endParaRPr>
          </a:p>
        </p:txBody>
      </p:sp>
    </p:spTree>
    <p:extLst>
      <p:ext uri="{BB962C8B-B14F-4D97-AF65-F5344CB8AC3E}">
        <p14:creationId xmlns:p14="http://schemas.microsoft.com/office/powerpoint/2010/main" val="1539660751"/>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image" Target="../media/image7.jpeg"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9" name="图片 8"/>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628650" y="109228"/>
            <a:ext cx="7886700" cy="779462"/>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BBC85ADE-7D09-4752-9EAC-B4A49408C6E6}" type="datetimeFigureOut">
              <a:rPr lang="zh-CN" altLang="en-US" smtClean="0"/>
              <a:t>2021/2/1</a:t>
            </a:fld>
            <a:endParaRPr lang="zh-CN"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defPPr>
              <a:defRPr lang="en-US"/>
            </a:defPPr>
            <a:lvl1pPr marL="0" algn="ct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7E4CAA3-3CF0-41C1-B763-3ABFCB94D38E}"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ctr" defTabSz="914400" rtl="0" eaLnBrk="1" latinLnBrk="0" hangingPunct="1">
        <a:lnSpc>
          <a:spcPct val="90000"/>
        </a:lnSpc>
        <a:spcBef>
          <a:spcPct val="0"/>
        </a:spcBef>
        <a:buNone/>
        <a:defRPr sz="2800" b="1" kern="1200">
          <a:solidFill>
            <a:srgbClr val="0C1F5F"/>
          </a:solidFill>
          <a:latin typeface="微软雅黑" panose="020b0503020204020204" pitchFamily="34" charset="-122"/>
          <a:ea typeface="微软雅黑"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20021401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8257309" y="6514840"/>
            <a:ext cx="762000" cy="246221"/>
          </a:xfrm>
          <a:prstGeom prst="rect">
            <a:avLst/>
          </a:prstGeom>
          <a:solidFill>
            <a:srgbClr val="262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nvSpPr>
        <p:spPr>
          <a:xfrm>
            <a:off x="4878726" y="2433885"/>
            <a:ext cx="4265274" cy="157466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125000"/>
              </a:lnSpc>
            </a:pPr>
            <a:r>
              <a:rPr lang="zh-CN" altLang="en-US" sz="4000" b="1">
                <a:solidFill>
                  <a:schemeClr val="bg1"/>
                </a:solidFill>
                <a:effectLst>
                  <a:outerShdw blurRad="50800" dist="38100" dir="8100000" algn="tr" rotWithShape="0">
                    <a:prstClr val="black">
                      <a:alpha val="40000"/>
                    </a:prstClr>
                  </a:outerShdw>
                </a:effectLst>
                <a:latin typeface="微软雅黑" panose="020b0503020204020204" pitchFamily="34" charset="-122"/>
                <a:ea typeface="微软雅黑" panose="020b0503020204020204" pitchFamily="34" charset="-122"/>
              </a:rPr>
              <a:t>诊疗阿尔茨海默病</a:t>
            </a:r>
            <a:r>
              <a:rPr lang="en-US" altLang="zh-CN" sz="4000" b="1">
                <a:solidFill>
                  <a:schemeClr val="bg1"/>
                </a:solidFill>
                <a:effectLst>
                  <a:outerShdw blurRad="50800" dist="38100" dir="8100000" algn="tr" rotWithShape="0">
                    <a:prstClr val="black">
                      <a:alpha val="40000"/>
                    </a:prstClr>
                  </a:outerShdw>
                </a:effectLst>
                <a:latin typeface="Yu Mincho Light" panose="02020300000000000000" pitchFamily="18" charset="-128"/>
                <a:ea typeface="Yu Mincho Light" panose="02020300000000000000" pitchFamily="18" charset="-128"/>
              </a:rPr>
              <a:t>―</a:t>
            </a:r>
            <a:r>
              <a:rPr lang="zh-CN" altLang="en-US" sz="4000" b="1">
                <a:solidFill>
                  <a:schemeClr val="bg1"/>
                </a:solidFill>
                <a:effectLst>
                  <a:outerShdw blurRad="50800" dist="38100" dir="8100000" algn="tr" rotWithShape="0">
                    <a:prstClr val="black">
                      <a:alpha val="40000"/>
                    </a:prstClr>
                  </a:outerShdw>
                </a:effectLst>
                <a:latin typeface="微软雅黑" panose="020b0503020204020204" pitchFamily="34" charset="-122"/>
                <a:ea typeface="微软雅黑" panose="020b0503020204020204" pitchFamily="34" charset="-122"/>
              </a:rPr>
              <a:t>关注</a:t>
            </a:r>
            <a:r>
              <a:rPr lang="en-US" altLang="zh-CN" sz="4000" b="1">
                <a:solidFill>
                  <a:schemeClr val="bg1"/>
                </a:solidFill>
                <a:effectLst>
                  <a:outerShdw blurRad="50800" dist="38100" dir="8100000" algn="tr" rotWithShape="0">
                    <a:prstClr val="black">
                      <a:alpha val="40000"/>
                    </a:prstClr>
                  </a:outerShdw>
                </a:effectLst>
                <a:latin typeface="微软雅黑" panose="020b0503020204020204" pitchFamily="34" charset="-122"/>
                <a:ea typeface="微软雅黑" panose="020b0503020204020204" pitchFamily="34" charset="-122"/>
              </a:rPr>
              <a:t>BPSD</a:t>
            </a:r>
            <a:endParaRPr lang="zh-CN" altLang="en-US" sz="4000" b="1">
              <a:solidFill>
                <a:schemeClr val="bg1"/>
              </a:solidFill>
              <a:effectLst>
                <a:outerShdw blurRad="50800" dist="38100" dir="8100000" algn="tr" rotWithShape="0">
                  <a:prstClr val="black">
                    <a:alpha val="40000"/>
                  </a:prstClr>
                </a:outerShdw>
              </a:effectLst>
              <a:latin typeface="微软雅黑" panose="020b0503020204020204" pitchFamily="34" charset="-122"/>
              <a:ea typeface="微软雅黑" panose="020b0503020204020204" pitchFamily="34" charset="-122"/>
            </a:endParaRPr>
          </a:p>
        </p:txBody>
      </p:sp>
      <p:sp>
        <p:nvSpPr>
          <p:cNvPr id="3" name="TextBox 2">
            <a:extLst>
              <a:ext uri="{FF2B5EF4-FFF2-40B4-BE49-F238E27FC236}">
                <a16:creationId xmlns:a16="http://schemas.microsoft.com/office/drawing/2014/main" id="{0463CCD3-A9DE-4D69-81ED-7CCB4EDB8F87}"/>
              </a:ext>
            </a:extLst>
          </p:cNvPr>
          <p:cNvSpPr txBox="1"/>
          <p:nvPr/>
        </p:nvSpPr>
        <p:spPr>
          <a:xfrm>
            <a:off x="114502" y="6453285"/>
            <a:ext cx="3392557"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600">
                <a:solidFill>
                  <a:schemeClr val="bg1"/>
                </a:solidFill>
              </a:rPr>
              <a:t>BPSD</a:t>
            </a:r>
            <a:r>
              <a:rPr lang="zh-CN" altLang="en-US" sz="600">
                <a:solidFill>
                  <a:schemeClr val="bg1"/>
                </a:solidFill>
              </a:rPr>
              <a:t>：痴呆的精神行为症状</a:t>
            </a:r>
            <a:endParaRPr lang="en-US" altLang="zh-CN" sz="600">
              <a:solidFill>
                <a:schemeClr val="bg1"/>
              </a:solidFill>
            </a:endParaRPr>
          </a:p>
          <a:p>
            <a:r>
              <a:rPr lang="en-US" altLang="zh-CN" sz="600">
                <a:solidFill>
                  <a:schemeClr val="bg1"/>
                </a:solidFill>
              </a:rPr>
              <a:t>CNCT-001305</a:t>
            </a:r>
          </a:p>
          <a:p>
            <a:r>
              <a:rPr lang="zh-CN" altLang="en-US" sz="600">
                <a:solidFill>
                  <a:schemeClr val="bg1"/>
                </a:solidFill>
              </a:rPr>
              <a:t>有效期（月）：</a:t>
            </a:r>
            <a:r>
              <a:rPr lang="en-US" altLang="zh-CN" sz="600">
                <a:solidFill>
                  <a:schemeClr val="bg1"/>
                </a:solidFill>
              </a:rPr>
              <a:t>24</a:t>
            </a:r>
            <a:endParaRPr lang="zh-CN" altLang="en-US" sz="600">
              <a:solidFill>
                <a:schemeClr val="bg1"/>
              </a:solidFill>
            </a:endParaRPr>
          </a:p>
        </p:txBody>
      </p:sp>
      <p:sp>
        <p:nvSpPr>
          <p:cNvPr id="2" name="文本框 1"/>
          <p:cNvSpPr txBox="1"/>
          <p:nvPr/>
        </p:nvSpPr>
        <p:spPr>
          <a:xfrm>
            <a:off x="7204365" y="6616506"/>
            <a:ext cx="1918854" cy="19370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lnSpc>
                <a:spcPct val="120000"/>
              </a:lnSpc>
            </a:pPr>
            <a:r>
              <a:rPr lang="zh-CN" altLang="zh-CN" sz="600">
                <a:solidFill>
                  <a:schemeClr val="bg1"/>
                </a:solidFill>
                <a:latin typeface="微软雅黑" panose="020b0503020204020204" pitchFamily="34" charset="-122"/>
                <a:ea typeface="微软雅黑" panose="020b0503020204020204" pitchFamily="34" charset="-122"/>
              </a:rPr>
              <a:t>®</a:t>
            </a:r>
            <a:r>
              <a:rPr lang="zh-CN" altLang="en-US" sz="600">
                <a:solidFill>
                  <a:schemeClr val="bg1"/>
                </a:solidFill>
                <a:latin typeface="微软雅黑" panose="020b0503020204020204" pitchFamily="34" charset="-122"/>
                <a:ea typeface="微软雅黑" panose="020b0503020204020204" pitchFamily="34" charset="-122"/>
              </a:rPr>
              <a:t>：易倍申是注册商标</a:t>
            </a:r>
          </a:p>
        </p:txBody>
      </p:sp>
      <p:sp>
        <p:nvSpPr>
          <p:cNvPr id="6" name="文本框 99">
            <a:extLst>
              <a:ext uri="{FF2B5EF4-FFF2-40B4-BE49-F238E27FC236}">
                <a16:creationId xmlns:a16="http://schemas.microsoft.com/office/drawing/2014/main" id="{52E4B74D-171C-4CCB-B85F-FEB6D9656690}"/>
              </a:ext>
            </a:extLst>
          </p:cNvPr>
          <p:cNvSpPr txBox="1"/>
          <p:nvPr/>
        </p:nvSpPr>
        <p:spPr>
          <a:xfrm>
            <a:off x="5326557" y="6500571"/>
            <a:ext cx="3942650" cy="184666"/>
          </a:xfrm>
          <a:prstGeom prst="rect">
            <a:avLst/>
          </a:prstGeom>
          <a:noFill/>
          <a:ln w="9525">
            <a:no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r>
              <a:rPr lang="en-US" altLang="zh-CN" sz="6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ABC</a:t>
            </a:r>
            <a:r>
              <a:rPr lang="zh-CN" altLang="en-US" sz="6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a:t>
            </a:r>
            <a:r>
              <a:rPr lang="zh-CN" sz="600">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日常生活能力减退（</a:t>
            </a:r>
            <a:r>
              <a:rPr lang="en-US" sz="600">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A, Activity</a:t>
            </a:r>
            <a:r>
              <a:rPr lang="zh-CN" sz="600">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），精神行为症状（</a:t>
            </a:r>
            <a:r>
              <a:rPr lang="en-US" sz="600">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B</a:t>
            </a:r>
            <a:r>
              <a:rPr lang="zh-CN" sz="600">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en-US" sz="600">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Behavior</a:t>
            </a:r>
            <a:r>
              <a:rPr lang="zh-CN" sz="600">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sz="6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认知功能下降（</a:t>
            </a:r>
            <a:r>
              <a:rPr lang="en-US" sz="6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C</a:t>
            </a:r>
            <a:r>
              <a:rPr lang="zh-CN" sz="6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a:t>
            </a:r>
            <a:r>
              <a:rPr lang="en-US" sz="6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Cognition</a:t>
            </a:r>
            <a:r>
              <a:rPr lang="zh-CN" sz="6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a:t>
            </a:r>
            <a:endParaRPr lang="zh-CN" altLang="en-US" sz="6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7" name="Picture 6">
            <a:extLst>
              <a:ext uri="{FF2B5EF4-FFF2-40B4-BE49-F238E27FC236}">
                <a16:creationId xmlns:a16="http://schemas.microsoft.com/office/drawing/2014/main" id="{74DFF04E-DA48-40C5-92F1-841477EC66E2}"/>
              </a:ext>
            </a:extLst>
          </p:cNvPr>
          <p:cNvPicPr>
            <a:picLocks noChangeAspect="1"/>
          </p:cNvPicPr>
          <p:nvPr/>
        </p:nvPicPr>
        <p:blipFill>
          <a:blip r:embed="rId3">
            <a:extLst>
              <a:ext uri="{28A0092B-C50C-407E-A947-70E740481C1C}">
                <a14:useLocalDpi xmlns:a14="http://schemas.microsoft.com/office/drawing/2010/main" val="0"/>
              </a:ext>
            </a:extLst>
          </a:blip>
          <a:srcRect t="7717" b="13184"/>
          <a:stretch>
            <a:fillRect/>
          </a:stretch>
        </p:blipFill>
        <p:spPr>
          <a:xfrm>
            <a:off x="114502" y="81991"/>
            <a:ext cx="852854" cy="674606"/>
          </a:xfrm>
          <a:prstGeom prst="rect">
            <a:avLst/>
          </a:prstGeom>
        </p:spPr>
      </p:pic>
    </p:spTree>
    <p:extLst>
      <p:ext uri="{BB962C8B-B14F-4D97-AF65-F5344CB8AC3E}">
        <p14:creationId xmlns:p14="http://schemas.microsoft.com/office/powerpoint/2010/main" val="1081075835"/>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628650" y="109228"/>
            <a:ext cx="7886700" cy="779462"/>
          </a:xfrm>
        </p:spPr>
        <p:txBody>
          <a:bodyPr>
            <a:normAutofit/>
          </a:bodyPr>
          <a:lstStyle/>
          <a:p>
            <a:r>
              <a:rPr lang="zh-CN" altLang="en-US" sz="2800" b="1">
                <a:solidFill>
                  <a:srgbClr val="1F346C"/>
                </a:solidFill>
                <a:latin typeface="Arial" pitchFamily="34" charset="0"/>
                <a:ea typeface="微软雅黑" panose="020b0503020204020204" pitchFamily="34" charset="-122"/>
              </a:rPr>
              <a:t>目 录</a:t>
            </a:r>
          </a:p>
        </p:txBody>
      </p:sp>
      <p:sp>
        <p:nvSpPr>
          <p:cNvPr id="3" name="内容占位符 2"/>
          <p:cNvSpPr>
            <a:spLocks noGrp="1"/>
          </p:cNvSpPr>
          <p:nvPr>
            <p:ph idx="1"/>
          </p:nvPr>
        </p:nvSpPr>
        <p:spPr>
          <a:xfrm>
            <a:off x="2673659" y="2313383"/>
            <a:ext cx="7011308" cy="925736"/>
          </a:xfrm>
        </p:spPr>
        <p:txBody>
          <a:bodyPr>
            <a:normAutofit/>
          </a:bodyPr>
          <a:lstStyle/>
          <a:p>
            <a:pPr marL="0" indent="0">
              <a:lnSpc>
                <a:spcPct val="150000"/>
              </a:lnSpc>
              <a:buNone/>
            </a:pPr>
            <a:r>
              <a:rPr lang="zh-CN" altLang="en-US" b="1">
                <a:latin typeface="Arial" pitchFamily="34" charset="0"/>
                <a:ea typeface="微软雅黑" panose="020b0503020204020204" pitchFamily="34" charset="-122"/>
              </a:rPr>
              <a:t>痴呆患者的精神行为症状</a:t>
            </a:r>
          </a:p>
        </p:txBody>
      </p:sp>
      <p:grpSp>
        <p:nvGrpSpPr>
          <p:cNvPr id="4" name="组合 3"/>
          <p:cNvGrpSpPr/>
          <p:nvPr/>
        </p:nvGrpSpPr>
        <p:grpSpPr>
          <a:xfrm>
            <a:off x="1997309" y="2474875"/>
            <a:ext cx="504000" cy="526691"/>
            <a:chOff x="1669522" y="3187823"/>
            <a:chExt cx="405568" cy="436270"/>
          </a:xfrm>
        </p:grpSpPr>
        <p:sp>
          <p:nvSpPr>
            <p:cNvPr id="5" name="MH_Number_1" descr="#wm#_48_07_*Z"/>
            <p:cNvSpPr>
              <a:spLocks noChangeArrowheads="1"/>
            </p:cNvSpPr>
            <p:nvPr>
              <p:custDataLst>
                <p:tags r:id="rId2"/>
              </p:custDataLst>
            </p:nvPr>
          </p:nvSpPr>
          <p:spPr bwMode="auto">
            <a:xfrm>
              <a:off x="1698784" y="3187823"/>
              <a:ext cx="376306" cy="377107"/>
            </a:xfrm>
            <a:prstGeom prst="ellipse">
              <a:avLst/>
            </a:prstGeom>
            <a:solidFill>
              <a:srgbClr val="242D65"/>
            </a:solidFill>
            <a:ln>
              <a:noFill/>
            </a:ln>
            <a:effectLst/>
          </p:spPr>
          <p:txBody>
            <a:bodyPr wrap="none" anchor="ctr">
              <a:noAutofit/>
            </a:bodyP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algn="ctr" defTabSz="914400" eaLnBrk="1" fontAlgn="base" latinLnBrk="0" hangingPunct="1">
                <a:lnSpc>
                  <a:spcPct val="100000"/>
                </a:lnSpc>
                <a:spcBef>
                  <a:spcPct val="0"/>
                </a:spcBef>
                <a:spcAft>
                  <a:spcPct val="0"/>
                </a:spcAft>
                <a:buClrTx/>
                <a:buSzTx/>
                <a:buFont typeface="Arial" pitchFamily="34" charset="0"/>
                <a:buNone/>
                <a:defRPr/>
              </a:pPr>
              <a:r>
                <a:rPr kumimoji="0" lang="en-US"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rPr>
                <a:t>1</a:t>
              </a:r>
              <a:endParaRPr kumimoji="0" lang="zh-CN"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endParaRPr>
            </a:p>
          </p:txBody>
        </p:sp>
        <p:sp>
          <p:nvSpPr>
            <p:cNvPr id="6" name="MH_Others_1" descr="#wm#_48_07_*Z"/>
            <p:cNvSpPr>
              <a:spLocks noChangeArrowheads="1"/>
            </p:cNvSpPr>
            <p:nvPr>
              <p:custDataLst>
                <p:tags r:id="rId3"/>
              </p:custDataLst>
            </p:nvPr>
          </p:nvSpPr>
          <p:spPr bwMode="auto">
            <a:xfrm>
              <a:off x="1669522" y="3454803"/>
              <a:ext cx="168930" cy="169290"/>
            </a:xfrm>
            <a:prstGeom prst="ellipse">
              <a:avLst/>
            </a:prstGeom>
            <a:solidFill>
              <a:srgbClr val="BED62F"/>
            </a:solidFill>
            <a:ln>
              <a:noFill/>
            </a:ln>
            <a:effectLst/>
          </p:spPr>
          <p:txBody>
            <a:bodyPr anchor="ct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defTabSz="914400" eaLnBrk="1" fontAlgn="base" latinLnBrk="0" hangingPunct="1">
                <a:lnSpc>
                  <a:spcPct val="100000"/>
                </a:lnSpc>
                <a:spcBef>
                  <a:spcPct val="0"/>
                </a:spcBef>
                <a:spcAft>
                  <a:spcPct val="0"/>
                </a:spcAft>
                <a:buClrTx/>
                <a:buSzTx/>
                <a:buFont typeface="Arial" pitchFamily="34" charset="0"/>
                <a:buNone/>
                <a:defRPr/>
              </a:pPr>
              <a:endParaRPr kumimoji="0" lang="zh-CN" altLang="zh-CN" sz="1050" b="0" i="0" u="none" strike="noStrike" kern="0" cap="none" spc="0" normalizeH="0" noProof="0">
                <a:ln>
                  <a:noFill/>
                </a:ln>
                <a:solidFill>
                  <a:srgbClr val="FFFFFF"/>
                </a:solidFill>
                <a:effectLst/>
                <a:uLnTx/>
                <a:uFillTx/>
                <a:ea typeface="微软雅黑" panose="020b0503020204020204" pitchFamily="34" charset="-122"/>
                <a:sym typeface="Arial" pitchFamily="34" charset="0"/>
              </a:endParaRPr>
            </a:p>
          </p:txBody>
        </p:sp>
      </p:grpSp>
      <p:sp>
        <p:nvSpPr>
          <p:cNvPr id="17" name="内容占位符 2"/>
          <p:cNvSpPr txBox="1"/>
          <p:nvPr/>
        </p:nvSpPr>
        <p:spPr>
          <a:xfrm>
            <a:off x="2673659" y="3201631"/>
            <a:ext cx="7011308" cy="925736"/>
          </a:xfrm>
          <a:prstGeom prst="rect">
            <a:avLst/>
          </a:prstGeom>
        </p:spPr>
        <p:txBody>
          <a:bodyPr>
            <a:normAutofit/>
          </a:bodyPr>
          <a:lstStyle>
            <a:defPPr>
              <a:defRPr lang="en-US"/>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Font typeface="Arial" pitchFamily="34" charset="0"/>
              <a:buNone/>
            </a:pPr>
            <a:r>
              <a:rPr lang="zh-CN" altLang="en-US" b="1">
                <a:solidFill>
                  <a:schemeClr val="bg1">
                    <a:lumMod val="75000"/>
                  </a:schemeClr>
                </a:solidFill>
                <a:latin typeface="Arial" pitchFamily="34" charset="0"/>
                <a:ea typeface="微软雅黑" panose="020b0503020204020204" pitchFamily="34" charset="-122"/>
              </a:rPr>
              <a:t>阿尔茨海默病的筛查和诊断</a:t>
            </a:r>
          </a:p>
        </p:txBody>
      </p:sp>
      <p:grpSp>
        <p:nvGrpSpPr>
          <p:cNvPr id="18" name="组合 17"/>
          <p:cNvGrpSpPr/>
          <p:nvPr/>
        </p:nvGrpSpPr>
        <p:grpSpPr>
          <a:xfrm>
            <a:off x="1997309" y="3374523"/>
            <a:ext cx="504000" cy="526691"/>
            <a:chOff x="1669522" y="3187823"/>
            <a:chExt cx="405568" cy="436270"/>
          </a:xfrm>
        </p:grpSpPr>
        <p:sp>
          <p:nvSpPr>
            <p:cNvPr id="19" name="MH_Number_1" descr="#wm#_48_07_*Z"/>
            <p:cNvSpPr>
              <a:spLocks noChangeArrowheads="1"/>
            </p:cNvSpPr>
            <p:nvPr>
              <p:custDataLst>
                <p:tags r:id="rId4"/>
              </p:custDataLst>
            </p:nvPr>
          </p:nvSpPr>
          <p:spPr bwMode="auto">
            <a:xfrm>
              <a:off x="1698784" y="3187823"/>
              <a:ext cx="376306" cy="377107"/>
            </a:xfrm>
            <a:prstGeom prst="ellipse">
              <a:avLst/>
            </a:prstGeom>
            <a:solidFill>
              <a:srgbClr val="505784"/>
            </a:solidFill>
            <a:ln>
              <a:noFill/>
            </a:ln>
            <a:effectLst/>
          </p:spPr>
          <p:txBody>
            <a:bodyPr wrap="none" anchor="ctr">
              <a:noAutofit/>
            </a:bodyP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algn="ctr" defTabSz="914400" eaLnBrk="1" fontAlgn="base" latinLnBrk="0" hangingPunct="1">
                <a:lnSpc>
                  <a:spcPct val="100000"/>
                </a:lnSpc>
                <a:spcBef>
                  <a:spcPct val="0"/>
                </a:spcBef>
                <a:spcAft>
                  <a:spcPct val="0"/>
                </a:spcAft>
                <a:buClrTx/>
                <a:buSzTx/>
                <a:buFont typeface="Arial" pitchFamily="34" charset="0"/>
                <a:buNone/>
                <a:defRPr/>
              </a:pPr>
              <a:r>
                <a:rPr kumimoji="0" lang="en-US"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rPr>
                <a:t>2</a:t>
              </a:r>
              <a:endParaRPr kumimoji="0" lang="zh-CN"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endParaRPr>
            </a:p>
          </p:txBody>
        </p:sp>
        <p:sp>
          <p:nvSpPr>
            <p:cNvPr id="20" name="MH_Others_1" descr="#wm#_48_07_*Z"/>
            <p:cNvSpPr>
              <a:spLocks noChangeArrowheads="1"/>
            </p:cNvSpPr>
            <p:nvPr>
              <p:custDataLst>
                <p:tags r:id="rId5"/>
              </p:custDataLst>
            </p:nvPr>
          </p:nvSpPr>
          <p:spPr bwMode="auto">
            <a:xfrm>
              <a:off x="1669522" y="3454803"/>
              <a:ext cx="168930" cy="169290"/>
            </a:xfrm>
            <a:prstGeom prst="ellipse">
              <a:avLst/>
            </a:prstGeom>
            <a:solidFill>
              <a:srgbClr val="D9E785"/>
            </a:solidFill>
            <a:ln>
              <a:noFill/>
            </a:ln>
            <a:effectLst/>
          </p:spPr>
          <p:txBody>
            <a:bodyPr anchor="ct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defTabSz="914400" eaLnBrk="1" fontAlgn="base" latinLnBrk="0" hangingPunct="1">
                <a:lnSpc>
                  <a:spcPct val="100000"/>
                </a:lnSpc>
                <a:spcBef>
                  <a:spcPct val="0"/>
                </a:spcBef>
                <a:spcAft>
                  <a:spcPct val="0"/>
                </a:spcAft>
                <a:buClrTx/>
                <a:buSzTx/>
                <a:buFont typeface="Arial" pitchFamily="34" charset="0"/>
                <a:buNone/>
                <a:defRPr/>
              </a:pPr>
              <a:endParaRPr kumimoji="0" lang="zh-CN" altLang="zh-CN" sz="1050" b="0" i="0" u="none" strike="noStrike" kern="0" cap="none" spc="0" normalizeH="0" noProof="0">
                <a:ln>
                  <a:noFill/>
                </a:ln>
                <a:solidFill>
                  <a:srgbClr val="FFFFFF"/>
                </a:solidFill>
                <a:effectLst/>
                <a:uLnTx/>
                <a:uFillTx/>
                <a:ea typeface="微软雅黑" panose="020b0503020204020204" pitchFamily="34" charset="-122"/>
                <a:sym typeface="Arial" pitchFamily="34" charset="0"/>
              </a:endParaRPr>
            </a:p>
          </p:txBody>
        </p:sp>
      </p:grpSp>
      <p:sp>
        <p:nvSpPr>
          <p:cNvPr id="21" name="内容占位符 2"/>
          <p:cNvSpPr txBox="1"/>
          <p:nvPr/>
        </p:nvSpPr>
        <p:spPr>
          <a:xfrm>
            <a:off x="2673659" y="4089880"/>
            <a:ext cx="7011308" cy="925736"/>
          </a:xfrm>
          <a:prstGeom prst="rect">
            <a:avLst/>
          </a:prstGeom>
        </p:spPr>
        <p:txBody>
          <a:bodyPr>
            <a:normAutofit/>
          </a:bodyPr>
          <a:lstStyle>
            <a:defPPr>
              <a:defRPr lang="en-US"/>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Font typeface="Arial" pitchFamily="34" charset="0"/>
              <a:buNone/>
            </a:pPr>
            <a:r>
              <a:rPr lang="zh-CN" altLang="en-US" b="1">
                <a:solidFill>
                  <a:schemeClr val="bg1">
                    <a:lumMod val="75000"/>
                  </a:schemeClr>
                </a:solidFill>
                <a:latin typeface="Arial" pitchFamily="34" charset="0"/>
                <a:ea typeface="微软雅黑" panose="020b0503020204020204" pitchFamily="34" charset="-122"/>
              </a:rPr>
              <a:t>阿尔茨海默病的治疗</a:t>
            </a:r>
          </a:p>
        </p:txBody>
      </p:sp>
      <p:grpSp>
        <p:nvGrpSpPr>
          <p:cNvPr id="22" name="组合 21"/>
          <p:cNvGrpSpPr/>
          <p:nvPr/>
        </p:nvGrpSpPr>
        <p:grpSpPr>
          <a:xfrm>
            <a:off x="1997309" y="4251372"/>
            <a:ext cx="504000" cy="526691"/>
            <a:chOff x="1669522" y="3187823"/>
            <a:chExt cx="405568" cy="436270"/>
          </a:xfrm>
        </p:grpSpPr>
        <p:sp>
          <p:nvSpPr>
            <p:cNvPr id="23" name="MH_Number_1" descr="#wm#_48_07_*Z"/>
            <p:cNvSpPr>
              <a:spLocks noChangeArrowheads="1"/>
            </p:cNvSpPr>
            <p:nvPr>
              <p:custDataLst>
                <p:tags r:id="rId6"/>
              </p:custDataLst>
            </p:nvPr>
          </p:nvSpPr>
          <p:spPr bwMode="auto">
            <a:xfrm>
              <a:off x="1698784" y="3187823"/>
              <a:ext cx="376306" cy="377107"/>
            </a:xfrm>
            <a:prstGeom prst="ellipse">
              <a:avLst/>
            </a:prstGeom>
            <a:solidFill>
              <a:srgbClr val="505784"/>
            </a:solidFill>
            <a:ln>
              <a:noFill/>
            </a:ln>
            <a:effectLst/>
          </p:spPr>
          <p:txBody>
            <a:bodyPr wrap="none" anchor="ctr">
              <a:noAutofit/>
            </a:bodyP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algn="ctr" defTabSz="914400" eaLnBrk="1" fontAlgn="base" latinLnBrk="0" hangingPunct="1">
                <a:lnSpc>
                  <a:spcPct val="100000"/>
                </a:lnSpc>
                <a:spcBef>
                  <a:spcPct val="0"/>
                </a:spcBef>
                <a:spcAft>
                  <a:spcPct val="0"/>
                </a:spcAft>
                <a:buClrTx/>
                <a:buSzTx/>
                <a:buFont typeface="Arial" pitchFamily="34" charset="0"/>
                <a:buNone/>
                <a:defRPr/>
              </a:pPr>
              <a:r>
                <a:rPr kumimoji="0" lang="en-US"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rPr>
                <a:t>3</a:t>
              </a:r>
              <a:endParaRPr kumimoji="0" lang="zh-CN"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endParaRPr>
            </a:p>
          </p:txBody>
        </p:sp>
        <p:sp>
          <p:nvSpPr>
            <p:cNvPr id="24" name="MH_Others_1" descr="#wm#_48_07_*Z"/>
            <p:cNvSpPr>
              <a:spLocks noChangeArrowheads="1"/>
            </p:cNvSpPr>
            <p:nvPr>
              <p:custDataLst>
                <p:tags r:id="rId7"/>
              </p:custDataLst>
            </p:nvPr>
          </p:nvSpPr>
          <p:spPr bwMode="auto">
            <a:xfrm>
              <a:off x="1669522" y="3454803"/>
              <a:ext cx="168930" cy="169290"/>
            </a:xfrm>
            <a:prstGeom prst="ellipse">
              <a:avLst/>
            </a:prstGeom>
            <a:solidFill>
              <a:srgbClr val="D9E785"/>
            </a:solidFill>
            <a:ln>
              <a:noFill/>
            </a:ln>
            <a:effectLst/>
          </p:spPr>
          <p:txBody>
            <a:bodyPr anchor="ct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defTabSz="914400" eaLnBrk="1" fontAlgn="base" latinLnBrk="0" hangingPunct="1">
                <a:lnSpc>
                  <a:spcPct val="100000"/>
                </a:lnSpc>
                <a:spcBef>
                  <a:spcPct val="0"/>
                </a:spcBef>
                <a:spcAft>
                  <a:spcPct val="0"/>
                </a:spcAft>
                <a:buClrTx/>
                <a:buSzTx/>
                <a:buFont typeface="Arial" pitchFamily="34" charset="0"/>
                <a:buNone/>
                <a:defRPr/>
              </a:pPr>
              <a:endParaRPr kumimoji="0" lang="zh-CN" altLang="zh-CN" sz="1050" b="0" i="0" u="none" strike="noStrike" kern="0" cap="none" spc="0" normalizeH="0" noProof="0">
                <a:ln>
                  <a:noFill/>
                </a:ln>
                <a:solidFill>
                  <a:srgbClr val="FFFFFF"/>
                </a:solidFill>
                <a:effectLst/>
                <a:uLnTx/>
                <a:uFillTx/>
                <a:ea typeface="微软雅黑" panose="020b0503020204020204" pitchFamily="34" charset="-122"/>
                <a:sym typeface="Arial" pitchFamily="34" charset="0"/>
              </a:endParaRPr>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1"/>
          <p:cNvSpPr txBox="1"/>
          <p:nvPr/>
        </p:nvSpPr>
        <p:spPr>
          <a:xfrm>
            <a:off x="628650" y="109228"/>
            <a:ext cx="7886700" cy="779462"/>
          </a:xfrm>
          <a:prstGeom prst="rect">
            <a:avLst/>
          </a:prstGeom>
        </p:spPr>
        <p:txBody>
          <a:bodyPr vert="horz" lIns="91440" tIns="45720" rIns="91440" bIns="45720" rtlCol="0" anchor="ctr">
            <a:normAutofit/>
          </a:bodyPr>
          <a:lstStyle>
            <a:defPPr>
              <a:defRPr lang="en-US"/>
            </a:defPPr>
            <a:lvl1pPr marL="0" algn="ctr" defTabSz="914400" rtl="0" eaLnBrk="1" latinLnBrk="0" hangingPunct="1">
              <a:lnSpc>
                <a:spcPct val="90000"/>
              </a:lnSpc>
              <a:spcBef>
                <a:spcPct val="0"/>
              </a:spcBef>
              <a:buNone/>
              <a:defRPr sz="2800" b="1" kern="1200">
                <a:solidFill>
                  <a:srgbClr val="0C1F5F"/>
                </a:solidFill>
                <a:latin typeface="微软雅黑" panose="020b0503020204020204" pitchFamily="34" charset="-122"/>
                <a:ea typeface="微软雅黑" panose="020b0503020204020204" pitchFamily="34" charset="-122"/>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a:solidFill>
                  <a:srgbClr val="1F346C"/>
                </a:solidFill>
              </a:rPr>
              <a:t>BPSD</a:t>
            </a:r>
            <a:r>
              <a:rPr lang="zh-CN" altLang="en-US">
                <a:solidFill>
                  <a:srgbClr val="1F346C"/>
                </a:solidFill>
              </a:rPr>
              <a:t>是痴呆的三大特征之一</a:t>
            </a:r>
          </a:p>
        </p:txBody>
      </p:sp>
      <p:grpSp>
        <p:nvGrpSpPr>
          <p:cNvPr id="38" name="组合 37"/>
          <p:cNvGrpSpPr/>
          <p:nvPr/>
        </p:nvGrpSpPr>
        <p:grpSpPr>
          <a:xfrm>
            <a:off x="639427" y="3935883"/>
            <a:ext cx="7875923" cy="2278924"/>
            <a:chOff x="707800" y="3646826"/>
            <a:chExt cx="7875923" cy="2278924"/>
          </a:xfrm>
        </p:grpSpPr>
        <p:sp>
          <p:nvSpPr>
            <p:cNvPr id="27" name="六边形 26"/>
            <p:cNvSpPr>
              <a:spLocks noChangeAspect="1"/>
            </p:cNvSpPr>
            <p:nvPr/>
          </p:nvSpPr>
          <p:spPr>
            <a:xfrm>
              <a:off x="6206023" y="4873769"/>
              <a:ext cx="1262377" cy="1051981"/>
            </a:xfrm>
            <a:prstGeom prst="hexagon">
              <a:avLst/>
            </a:prstGeom>
            <a:solidFill>
              <a:schemeClr val="bg1">
                <a:lumMod val="6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grpSp>
          <p:nvGrpSpPr>
            <p:cNvPr id="9" name="组合 8"/>
            <p:cNvGrpSpPr>
              <a:grpSpLocks noChangeAspect="1"/>
            </p:cNvGrpSpPr>
            <p:nvPr/>
          </p:nvGrpSpPr>
          <p:grpSpPr>
            <a:xfrm>
              <a:off x="707800" y="4254704"/>
              <a:ext cx="1262377" cy="1051981"/>
              <a:chOff x="1120174" y="2780428"/>
              <a:chExt cx="1036800" cy="864000"/>
            </a:xfrm>
            <a:solidFill>
              <a:srgbClr val="505784"/>
            </a:solidFill>
          </p:grpSpPr>
          <p:sp>
            <p:nvSpPr>
              <p:cNvPr id="10" name="六边形 9"/>
              <p:cNvSpPr>
                <a:spLocks noChangeAspect="1"/>
              </p:cNvSpPr>
              <p:nvPr/>
            </p:nvSpPr>
            <p:spPr>
              <a:xfrm>
                <a:off x="1120174" y="2780428"/>
                <a:ext cx="1036800" cy="864000"/>
              </a:xfrm>
              <a:prstGeom prst="hexagon">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1" name="TextBox 13"/>
              <p:cNvSpPr txBox="1"/>
              <p:nvPr/>
            </p:nvSpPr>
            <p:spPr>
              <a:xfrm>
                <a:off x="1309960" y="3022843"/>
                <a:ext cx="657226" cy="379169"/>
              </a:xfrm>
              <a:prstGeom prst="rect">
                <a:avLst/>
              </a:prstGeom>
              <a:grp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焦虑</a:t>
                </a:r>
              </a:p>
            </p:txBody>
          </p:sp>
        </p:grpSp>
        <p:sp>
          <p:nvSpPr>
            <p:cNvPr id="12" name="六边形 11"/>
            <p:cNvSpPr>
              <a:spLocks noChangeAspect="1"/>
            </p:cNvSpPr>
            <p:nvPr/>
          </p:nvSpPr>
          <p:spPr>
            <a:xfrm>
              <a:off x="1805479" y="4802335"/>
              <a:ext cx="1262377" cy="1051981"/>
            </a:xfrm>
            <a:prstGeom prst="hexagon">
              <a:avLst/>
            </a:prstGeom>
            <a:solidFill>
              <a:srgbClr val="BED62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grpSp>
          <p:nvGrpSpPr>
            <p:cNvPr id="13" name="组合 12"/>
            <p:cNvGrpSpPr>
              <a:grpSpLocks noChangeAspect="1"/>
            </p:cNvGrpSpPr>
            <p:nvPr/>
          </p:nvGrpSpPr>
          <p:grpSpPr>
            <a:xfrm>
              <a:off x="2890245" y="4254991"/>
              <a:ext cx="1262378" cy="1051981"/>
              <a:chOff x="1120174" y="2780428"/>
              <a:chExt cx="1036800" cy="864000"/>
            </a:xfrm>
            <a:solidFill>
              <a:schemeClr val="bg1">
                <a:lumMod val="50000"/>
              </a:schemeClr>
            </a:solidFill>
          </p:grpSpPr>
          <p:sp>
            <p:nvSpPr>
              <p:cNvPr id="14" name="六边形 13"/>
              <p:cNvSpPr>
                <a:spLocks noChangeAspect="1"/>
              </p:cNvSpPr>
              <p:nvPr/>
            </p:nvSpPr>
            <p:spPr>
              <a:xfrm>
                <a:off x="1120174" y="2780428"/>
                <a:ext cx="1036800" cy="864000"/>
              </a:xfrm>
              <a:prstGeom prst="hexagon">
                <a:avLst/>
              </a:prstGeom>
              <a:solidFill>
                <a:schemeClr val="bg1">
                  <a:lumMod val="6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5" name="TextBox 23"/>
              <p:cNvSpPr txBox="1"/>
              <p:nvPr/>
            </p:nvSpPr>
            <p:spPr>
              <a:xfrm>
                <a:off x="1312074" y="3040380"/>
                <a:ext cx="657226" cy="379169"/>
              </a:xfrm>
              <a:prstGeom prst="rect">
                <a:avLst/>
              </a:prstGeom>
              <a:noFill/>
              <a:ln>
                <a:noFill/>
              </a:ln>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lang="zh-CN" altLang="en-US" sz="2400" b="1">
                    <a:solidFill>
                      <a:srgbClr val="FFFFFF"/>
                    </a:solidFill>
                    <a:latin typeface="微软雅黑" panose="020b0503020204020204" pitchFamily="34" charset="-122"/>
                    <a:ea typeface="微软雅黑" panose="020b0503020204020204" pitchFamily="34" charset="-122"/>
                  </a:rPr>
                  <a:t>妄想</a:t>
                </a:r>
                <a:endParaRPr kumimoji="0" lang="zh-CN" altLang="en-US" sz="24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grpSp>
        <p:sp>
          <p:nvSpPr>
            <p:cNvPr id="16" name="六边形 15"/>
            <p:cNvSpPr>
              <a:spLocks noChangeAspect="1"/>
            </p:cNvSpPr>
            <p:nvPr/>
          </p:nvSpPr>
          <p:spPr>
            <a:xfrm>
              <a:off x="3982019" y="3689650"/>
              <a:ext cx="1262377" cy="1043208"/>
            </a:xfrm>
            <a:prstGeom prst="hexagon">
              <a:avLst/>
            </a:prstGeom>
            <a:solidFill>
              <a:srgbClr val="BED62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7" name="六边形 16"/>
            <p:cNvSpPr>
              <a:spLocks noChangeAspect="1"/>
            </p:cNvSpPr>
            <p:nvPr/>
          </p:nvSpPr>
          <p:spPr>
            <a:xfrm>
              <a:off x="3974097" y="4862869"/>
              <a:ext cx="1262377" cy="1051981"/>
            </a:xfrm>
            <a:prstGeom prst="hexagon">
              <a:avLst/>
            </a:prstGeom>
            <a:solidFill>
              <a:srgbClr val="50578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grpSp>
          <p:nvGrpSpPr>
            <p:cNvPr id="19" name="组合 18"/>
            <p:cNvGrpSpPr>
              <a:grpSpLocks noChangeAspect="1"/>
            </p:cNvGrpSpPr>
            <p:nvPr/>
          </p:nvGrpSpPr>
          <p:grpSpPr>
            <a:xfrm>
              <a:off x="6231784" y="3731884"/>
              <a:ext cx="1262377" cy="1051981"/>
              <a:chOff x="1120174" y="2820559"/>
              <a:chExt cx="1036800" cy="864000"/>
            </a:xfrm>
            <a:solidFill>
              <a:srgbClr val="505784"/>
            </a:solidFill>
          </p:grpSpPr>
          <p:sp>
            <p:nvSpPr>
              <p:cNvPr id="20" name="六边形 19"/>
              <p:cNvSpPr>
                <a:spLocks noChangeAspect="1"/>
              </p:cNvSpPr>
              <p:nvPr/>
            </p:nvSpPr>
            <p:spPr>
              <a:xfrm>
                <a:off x="1120174" y="2820559"/>
                <a:ext cx="1036800" cy="864000"/>
              </a:xfrm>
              <a:prstGeom prst="hexagon">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21" name="TextBox 13"/>
              <p:cNvSpPr txBox="1"/>
              <p:nvPr/>
            </p:nvSpPr>
            <p:spPr>
              <a:xfrm>
                <a:off x="1246766" y="3076192"/>
                <a:ext cx="783615" cy="328613"/>
              </a:xfrm>
              <a:prstGeom prst="rect">
                <a:avLst/>
              </a:prstGeom>
              <a:grp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攻击性</a:t>
                </a:r>
              </a:p>
            </p:txBody>
          </p:sp>
        </p:grpSp>
        <p:sp>
          <p:nvSpPr>
            <p:cNvPr id="22" name="TextBox 18"/>
            <p:cNvSpPr txBox="1"/>
            <p:nvPr/>
          </p:nvSpPr>
          <p:spPr>
            <a:xfrm>
              <a:off x="2016990" y="5097492"/>
              <a:ext cx="800219" cy="461665"/>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抑郁</a:t>
              </a:r>
            </a:p>
          </p:txBody>
        </p:sp>
        <p:sp>
          <p:nvSpPr>
            <p:cNvPr id="23" name="TextBox 8"/>
            <p:cNvSpPr txBox="1"/>
            <p:nvPr/>
          </p:nvSpPr>
          <p:spPr>
            <a:xfrm>
              <a:off x="4180649" y="3980421"/>
              <a:ext cx="800219" cy="461665"/>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淡漠</a:t>
              </a:r>
            </a:p>
          </p:txBody>
        </p:sp>
        <p:pic>
          <p:nvPicPr>
            <p:cNvPr id="24" name="图片 2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9769" y="3646826"/>
              <a:ext cx="1287885" cy="1051982"/>
            </a:xfrm>
            <a:prstGeom prst="hexagon">
              <a:avLst>
                <a:gd name="adj" fmla="val 26317"/>
                <a:gd name="vf" fmla="val 115470"/>
              </a:avLst>
            </a:prstGeom>
            <a:ln>
              <a:solidFill>
                <a:schemeClr val="bg1">
                  <a:lumMod val="50000"/>
                </a:schemeClr>
              </a:solidFill>
            </a:ln>
          </p:spPr>
        </p:pic>
        <p:pic>
          <p:nvPicPr>
            <p:cNvPr id="25" name="图片 24"/>
            <p:cNvPicPr>
              <a:picLocks noChangeAspect="1"/>
            </p:cNvPicPr>
            <p:nvPr/>
          </p:nvPicPr>
          <p:blipFill>
            <a:blip r:embed="rId3">
              <a:extLst>
                <a:ext uri="{28A0092B-C50C-407E-A947-70E740481C1C}">
                  <a14:useLocalDpi xmlns:a14="http://schemas.microsoft.com/office/drawing/2010/main" val="0"/>
                </a:ext>
              </a:extLst>
            </a:blip>
            <a:srcRect l="8736" r="3196"/>
            <a:stretch>
              <a:fillRect/>
            </a:stretch>
          </p:blipFill>
          <p:spPr>
            <a:xfrm>
              <a:off x="5096673" y="4267707"/>
              <a:ext cx="1296689" cy="1079986"/>
            </a:xfrm>
            <a:prstGeom prst="hexagon">
              <a:avLst>
                <a:gd name="adj" fmla="val 23733"/>
                <a:gd name="vf" fmla="val 115470"/>
              </a:avLst>
            </a:prstGeom>
            <a:ln>
              <a:solidFill>
                <a:schemeClr val="bg1">
                  <a:lumMod val="50000"/>
                </a:schemeClr>
              </a:solidFill>
            </a:ln>
          </p:spPr>
        </p:pic>
        <p:sp>
          <p:nvSpPr>
            <p:cNvPr id="26" name="TextBox 18"/>
            <p:cNvSpPr txBox="1"/>
            <p:nvPr/>
          </p:nvSpPr>
          <p:spPr>
            <a:xfrm>
              <a:off x="6416991" y="5168926"/>
              <a:ext cx="800219" cy="461665"/>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幻觉</a:t>
              </a:r>
            </a:p>
          </p:txBody>
        </p:sp>
        <p:sp>
          <p:nvSpPr>
            <p:cNvPr id="29" name="TextBox 18"/>
            <p:cNvSpPr txBox="1"/>
            <p:nvPr/>
          </p:nvSpPr>
          <p:spPr>
            <a:xfrm>
              <a:off x="4128231" y="5188804"/>
              <a:ext cx="954107" cy="40011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脱抑制</a:t>
              </a:r>
            </a:p>
          </p:txBody>
        </p:sp>
        <p:sp>
          <p:nvSpPr>
            <p:cNvPr id="31" name="六边形 30"/>
            <p:cNvSpPr>
              <a:spLocks noChangeAspect="1"/>
            </p:cNvSpPr>
            <p:nvPr/>
          </p:nvSpPr>
          <p:spPr>
            <a:xfrm>
              <a:off x="7321346" y="4295417"/>
              <a:ext cx="1262377" cy="1051981"/>
            </a:xfrm>
            <a:prstGeom prst="hexagon">
              <a:avLst/>
            </a:prstGeom>
            <a:solidFill>
              <a:srgbClr val="BED62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33" name="TextBox 13"/>
            <p:cNvSpPr txBox="1"/>
            <p:nvPr/>
          </p:nvSpPr>
          <p:spPr>
            <a:xfrm>
              <a:off x="7561486" y="4571502"/>
              <a:ext cx="800219" cy="461665"/>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激越</a:t>
              </a:r>
            </a:p>
          </p:txBody>
        </p:sp>
      </p:grpSp>
      <p:grpSp>
        <p:nvGrpSpPr>
          <p:cNvPr id="35" name="组合 34"/>
          <p:cNvGrpSpPr/>
          <p:nvPr/>
        </p:nvGrpSpPr>
        <p:grpSpPr>
          <a:xfrm>
            <a:off x="522143" y="1370685"/>
            <a:ext cx="8099714" cy="2185254"/>
            <a:chOff x="505721" y="1189831"/>
            <a:chExt cx="8099714" cy="2185254"/>
          </a:xfrm>
        </p:grpSpPr>
        <p:sp>
          <p:nvSpPr>
            <p:cNvPr id="6" name="矩形 5"/>
            <p:cNvSpPr/>
            <p:nvPr/>
          </p:nvSpPr>
          <p:spPr>
            <a:xfrm>
              <a:off x="808744" y="1414577"/>
              <a:ext cx="7374437" cy="10156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gn="just">
                <a:lnSpc>
                  <a:spcPct val="125000"/>
                </a:lnSpc>
                <a:buFont typeface="Wingdings" panose="05000000000000000000" pitchFamily="2" charset="2"/>
                <a:buChar char="n"/>
              </a:pPr>
              <a:r>
                <a:rPr lang="en-US" altLang="zh-CN" sz="1600">
                  <a:latin typeface="微软雅黑" panose="020b0503020204020204" pitchFamily="34" charset="-122"/>
                  <a:ea typeface="微软雅黑" panose="020b0503020204020204" pitchFamily="34" charset="-122"/>
                  <a:cs typeface="Arial" pitchFamily="34" charset="0"/>
                </a:rPr>
                <a:t>BPSD</a:t>
              </a:r>
              <a:r>
                <a:rPr lang="zh-CN" altLang="zh-CN" sz="1600">
                  <a:latin typeface="微软雅黑" panose="020b0503020204020204" pitchFamily="34" charset="-122"/>
                  <a:ea typeface="微软雅黑" panose="020b0503020204020204" pitchFamily="34" charset="-122"/>
                  <a:cs typeface="Arial" pitchFamily="34" charset="0"/>
                </a:rPr>
                <a:t>（</a:t>
              </a:r>
              <a:r>
                <a:rPr lang="en-US" altLang="zh-CN" sz="1600">
                  <a:latin typeface="微软雅黑" panose="020b0503020204020204" pitchFamily="34" charset="-122"/>
                  <a:ea typeface="微软雅黑" panose="020b0503020204020204" pitchFamily="34" charset="-122"/>
                  <a:cs typeface="Arial" pitchFamily="34" charset="0"/>
                </a:rPr>
                <a:t>Behavioral and Psychological Symptoms of Dementia</a:t>
              </a:r>
              <a:r>
                <a:rPr lang="zh-CN" altLang="zh-CN" sz="1600">
                  <a:latin typeface="微软雅黑" panose="020b0503020204020204" pitchFamily="34" charset="-122"/>
                  <a:ea typeface="微软雅黑" panose="020b0503020204020204" pitchFamily="34" charset="-122"/>
                  <a:cs typeface="Arial" pitchFamily="34" charset="0"/>
                </a:rPr>
                <a:t>）又称痴呆的精神行为症状，国际老年精神病学会（</a:t>
              </a:r>
              <a:r>
                <a:rPr lang="en-US" altLang="zh-CN" sz="1600">
                  <a:latin typeface="微软雅黑" panose="020b0503020204020204" pitchFamily="34" charset="-122"/>
                  <a:ea typeface="微软雅黑" panose="020b0503020204020204" pitchFamily="34" charset="-122"/>
                  <a:cs typeface="Arial" pitchFamily="34" charset="0"/>
                </a:rPr>
                <a:t>IPA</a:t>
              </a:r>
              <a:r>
                <a:rPr lang="zh-CN" altLang="zh-CN" sz="1600">
                  <a:latin typeface="微软雅黑" panose="020b0503020204020204" pitchFamily="34" charset="-122"/>
                  <a:ea typeface="微软雅黑" panose="020b0503020204020204" pitchFamily="34" charset="-122"/>
                  <a:cs typeface="Arial" pitchFamily="34" charset="0"/>
                </a:rPr>
                <a:t>）将</a:t>
              </a:r>
              <a:r>
                <a:rPr lang="en-US" altLang="zh-CN" sz="1600">
                  <a:latin typeface="微软雅黑" panose="020b0503020204020204" pitchFamily="34" charset="-122"/>
                  <a:ea typeface="微软雅黑" panose="020b0503020204020204" pitchFamily="34" charset="-122"/>
                  <a:cs typeface="Arial" pitchFamily="34" charset="0"/>
                </a:rPr>
                <a:t>BPSD</a:t>
              </a:r>
              <a:r>
                <a:rPr lang="zh-CN" altLang="zh-CN" sz="1600">
                  <a:latin typeface="微软雅黑" panose="020b0503020204020204" pitchFamily="34" charset="-122"/>
                  <a:ea typeface="微软雅黑" panose="020b0503020204020204" pitchFamily="34" charset="-122"/>
                  <a:cs typeface="Arial" pitchFamily="34" charset="0"/>
                </a:rPr>
                <a:t>定义为：</a:t>
              </a:r>
              <a:r>
                <a:rPr lang="zh-CN" altLang="zh-CN" sz="1600" b="1">
                  <a:solidFill>
                    <a:srgbClr val="C00000"/>
                  </a:solidFill>
                  <a:latin typeface="微软雅黑" panose="020b0503020204020204" pitchFamily="34" charset="-122"/>
                  <a:ea typeface="微软雅黑" panose="020b0503020204020204" pitchFamily="34" charset="-122"/>
                  <a:cs typeface="Arial" pitchFamily="34" charset="0"/>
                </a:rPr>
                <a:t>痴呆患者经常出现的知觉、思维内容、心境或行为</a:t>
              </a:r>
              <a:r>
                <a:rPr lang="zh-CN" altLang="en-US" sz="1600" b="1">
                  <a:solidFill>
                    <a:srgbClr val="C00000"/>
                  </a:solidFill>
                  <a:latin typeface="微软雅黑" panose="020b0503020204020204" pitchFamily="34" charset="-122"/>
                  <a:ea typeface="微软雅黑" panose="020b0503020204020204" pitchFamily="34" charset="-122"/>
                  <a:cs typeface="Arial" pitchFamily="34" charset="0"/>
                </a:rPr>
                <a:t>紊乱等的</a:t>
              </a:r>
              <a:r>
                <a:rPr lang="zh-CN" altLang="zh-CN" sz="1600" b="1">
                  <a:solidFill>
                    <a:srgbClr val="C00000"/>
                  </a:solidFill>
                  <a:latin typeface="微软雅黑" panose="020b0503020204020204" pitchFamily="34" charset="-122"/>
                  <a:ea typeface="微软雅黑" panose="020b0503020204020204" pitchFamily="34" charset="-122"/>
                  <a:cs typeface="Arial" pitchFamily="34" charset="0"/>
                </a:rPr>
                <a:t>症状</a:t>
              </a:r>
              <a:r>
                <a:rPr lang="zh-CN" altLang="en-US" sz="1600" b="1">
                  <a:solidFill>
                    <a:srgbClr val="C00000"/>
                  </a:solidFill>
                  <a:latin typeface="微软雅黑" panose="020b0503020204020204" pitchFamily="34" charset="-122"/>
                  <a:ea typeface="微软雅黑" panose="020b0503020204020204" pitchFamily="34" charset="-122"/>
                  <a:cs typeface="Arial" pitchFamily="34" charset="0"/>
                </a:rPr>
                <a:t>群</a:t>
              </a:r>
              <a:r>
                <a:rPr lang="zh-CN" altLang="zh-CN" sz="1600" b="1">
                  <a:solidFill>
                    <a:srgbClr val="C00000"/>
                  </a:solidFill>
                  <a:latin typeface="微软雅黑" panose="020b0503020204020204" pitchFamily="34" charset="-122"/>
                  <a:ea typeface="微软雅黑" panose="020b0503020204020204" pitchFamily="34" charset="-122"/>
                  <a:cs typeface="Arial" pitchFamily="34" charset="0"/>
                </a:rPr>
                <a:t>。</a:t>
              </a:r>
            </a:p>
          </p:txBody>
        </p:sp>
        <p:sp>
          <p:nvSpPr>
            <p:cNvPr id="34" name="圆角矩形 33"/>
            <p:cNvSpPr/>
            <p:nvPr/>
          </p:nvSpPr>
          <p:spPr>
            <a:xfrm>
              <a:off x="505721" y="1189831"/>
              <a:ext cx="8099714" cy="2185254"/>
            </a:xfrm>
            <a:prstGeom prst="roundRect">
              <a:avLst/>
            </a:prstGeom>
            <a:noFill/>
            <a:ln w="38100">
              <a:solidFill>
                <a:srgbClr val="0C1F5F"/>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30" name="矩形 29"/>
          <p:cNvSpPr/>
          <p:nvPr/>
        </p:nvSpPr>
        <p:spPr>
          <a:xfrm>
            <a:off x="825166" y="2691218"/>
            <a:ext cx="7468166" cy="76944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n"/>
            </a:pPr>
            <a:r>
              <a:rPr lang="en-US" altLang="zh-CN" sz="1600">
                <a:latin typeface="微软雅黑" panose="020b0503020204020204" pitchFamily="34" charset="-122"/>
                <a:ea typeface="微软雅黑" panose="020b0503020204020204" pitchFamily="34" charset="-122"/>
                <a:cs typeface="Arial" pitchFamily="34" charset="0"/>
              </a:rPr>
              <a:t>BPSD</a:t>
            </a:r>
            <a:r>
              <a:rPr lang="zh-CN" altLang="en-US" sz="1600">
                <a:latin typeface="微软雅黑" panose="020b0503020204020204" pitchFamily="34" charset="-122"/>
                <a:ea typeface="微软雅黑" panose="020b0503020204020204" pitchFamily="34" charset="-122"/>
                <a:cs typeface="Arial" pitchFamily="34" charset="0"/>
              </a:rPr>
              <a:t>影响了至少</a:t>
            </a:r>
            <a:r>
              <a:rPr lang="en-US" altLang="zh-CN" sz="2000" b="1">
                <a:solidFill>
                  <a:srgbClr val="C00000"/>
                </a:solidFill>
                <a:latin typeface="微软雅黑" panose="020b0503020204020204" pitchFamily="34" charset="-122"/>
                <a:ea typeface="微软雅黑" panose="020b0503020204020204" pitchFamily="34" charset="-122"/>
                <a:cs typeface="Arial" pitchFamily="34" charset="0"/>
              </a:rPr>
              <a:t>90%</a:t>
            </a:r>
            <a:r>
              <a:rPr lang="zh-CN" altLang="en-US" sz="1600">
                <a:latin typeface="微软雅黑" panose="020b0503020204020204" pitchFamily="34" charset="-122"/>
                <a:ea typeface="微软雅黑" panose="020b0503020204020204" pitchFamily="34" charset="-122"/>
                <a:cs typeface="Arial" pitchFamily="34" charset="0"/>
              </a:rPr>
              <a:t>的痴呆患者</a:t>
            </a:r>
            <a:r>
              <a:rPr lang="en-US" altLang="zh-CN" sz="1600" baseline="30000">
                <a:latin typeface="微软雅黑" panose="020b0503020204020204" pitchFamily="34" charset="-122"/>
                <a:ea typeface="微软雅黑" panose="020b0503020204020204" pitchFamily="34" charset="-122"/>
                <a:cs typeface="Arial" pitchFamily="34" charset="0"/>
              </a:rPr>
              <a:t>1</a:t>
            </a:r>
            <a:r>
              <a:rPr lang="zh-CN" altLang="en-US" sz="1600">
                <a:latin typeface="微软雅黑" panose="020b0503020204020204" pitchFamily="34" charset="-122"/>
                <a:ea typeface="微软雅黑" panose="020b0503020204020204" pitchFamily="34" charset="-122"/>
                <a:cs typeface="Arial" pitchFamily="34" charset="0"/>
              </a:rPr>
              <a:t>，</a:t>
            </a:r>
            <a:r>
              <a:rPr lang="en-US" altLang="zh-CN" sz="1600">
                <a:latin typeface="微软雅黑" panose="020b0503020204020204" pitchFamily="34" charset="-122"/>
                <a:ea typeface="微软雅黑" panose="020b0503020204020204" pitchFamily="34" charset="-122"/>
                <a:cs typeface="Arial" pitchFamily="34" charset="0"/>
              </a:rPr>
              <a:t>64.3%</a:t>
            </a:r>
            <a:r>
              <a:rPr lang="zh-CN" altLang="en-US" sz="1600">
                <a:latin typeface="微软雅黑" panose="020b0503020204020204" pitchFamily="34" charset="-122"/>
                <a:ea typeface="微软雅黑" panose="020b0503020204020204" pitchFamily="34" charset="-122"/>
                <a:cs typeface="Arial" pitchFamily="34" charset="0"/>
              </a:rPr>
              <a:t>的痴呆患者在最初的评估中便显示出至少一项</a:t>
            </a:r>
            <a:r>
              <a:rPr lang="en-US" altLang="zh-CN" sz="1600">
                <a:latin typeface="微软雅黑" panose="020b0503020204020204" pitchFamily="34" charset="-122"/>
                <a:ea typeface="微软雅黑" panose="020b0503020204020204" pitchFamily="34" charset="-122"/>
                <a:cs typeface="Arial" pitchFamily="34" charset="0"/>
              </a:rPr>
              <a:t>BPSD</a:t>
            </a:r>
            <a:r>
              <a:rPr lang="en-US" altLang="zh-CN" sz="1600" baseline="30000">
                <a:latin typeface="微软雅黑" panose="020b0503020204020204" pitchFamily="34" charset="-122"/>
                <a:ea typeface="微软雅黑" panose="020b0503020204020204" pitchFamily="34" charset="-122"/>
                <a:cs typeface="Arial" pitchFamily="34" charset="0"/>
              </a:rPr>
              <a:t>2</a:t>
            </a:r>
            <a:r>
              <a:rPr lang="zh-CN" altLang="en-US" sz="1600">
                <a:latin typeface="微软雅黑" panose="020b0503020204020204" pitchFamily="34" charset="-122"/>
                <a:ea typeface="微软雅黑" panose="020b0503020204020204" pitchFamily="34" charset="-122"/>
                <a:cs typeface="Arial" pitchFamily="34" charset="0"/>
              </a:rPr>
              <a:t>。</a:t>
            </a:r>
          </a:p>
          <a:p>
            <a:endParaRPr lang="zh-CN" altLang="en-US" sz="800">
              <a:solidFill>
                <a:srgbClr val="000000"/>
              </a:solidFill>
              <a:latin typeface="微软雅黑" panose="020b0503020204020204" pitchFamily="34" charset="-122"/>
              <a:ea typeface="微软雅黑" panose="020b0503020204020204" pitchFamily="34" charset="-122"/>
            </a:endParaRPr>
          </a:p>
        </p:txBody>
      </p:sp>
      <p:sp>
        <p:nvSpPr>
          <p:cNvPr id="36" name="矩形 35">
            <a:extLst>
              <a:ext uri="{FF2B5EF4-FFF2-40B4-BE49-F238E27FC236}">
                <a16:creationId xmlns:a16="http://schemas.microsoft.com/office/drawing/2014/main" id="{0866FB63-D837-493A-AC7D-0A986D085FCF}"/>
              </a:ext>
            </a:extLst>
          </p:cNvPr>
          <p:cNvSpPr/>
          <p:nvPr/>
        </p:nvSpPr>
        <p:spPr>
          <a:xfrm>
            <a:off x="189777" y="6528971"/>
            <a:ext cx="4572000" cy="338554"/>
          </a:xfrm>
          <a:prstGeom prst="rect">
            <a:avLst/>
          </a:prstGeom>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solidFill>
                  <a:srgbClr val="000000"/>
                </a:solidFill>
                <a:latin typeface="微软雅黑" panose="020b0503020204020204" pitchFamily="34" charset="-122"/>
                <a:ea typeface="微软雅黑" panose="020b0503020204020204" pitchFamily="34" charset="-122"/>
              </a:rPr>
              <a:t>1. Steinberg M, et al.Int J Geriatr Psychiatry. 2008 Feb;23(2):170-7.</a:t>
            </a:r>
          </a:p>
          <a:p>
            <a:r>
              <a:rPr lang="en-US" altLang="zh-CN" sz="800">
                <a:solidFill>
                  <a:srgbClr val="000000"/>
                </a:solidFill>
                <a:latin typeface="微软雅黑" panose="020b0503020204020204" pitchFamily="34" charset="-122"/>
                <a:ea typeface="微软雅黑" panose="020b0503020204020204" pitchFamily="34" charset="-122"/>
              </a:rPr>
              <a:t>2. Devanand DP, et al. Arch Gen Psychiatry. 1997 Mar;54(3):257-63.</a:t>
            </a:r>
            <a:endParaRPr lang="zh-CN" altLang="en-US" sz="8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073628674"/>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1">
            <a:extLst>
              <a:ext uri="{FF2B5EF4-FFF2-40B4-BE49-F238E27FC236}">
                <a16:creationId xmlns:a16="http://schemas.microsoft.com/office/drawing/2014/main" id="{F01B9A4A-AF2E-498A-9985-DEA00EB5647F}"/>
              </a:ext>
            </a:extLst>
          </p:cNvPr>
          <p:cNvSpPr txBox="1"/>
          <p:nvPr/>
        </p:nvSpPr>
        <p:spPr>
          <a:xfrm>
            <a:off x="-1366470" y="1103394"/>
            <a:ext cx="9229726" cy="1220861"/>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en-US" altLang="zh-CN" sz="2800" b="1">
              <a:solidFill>
                <a:srgbClr val="1F346C"/>
              </a:solidFill>
              <a:latin typeface="微软雅黑" panose="020b0503020204020204" pitchFamily="34" charset="-122"/>
              <a:ea typeface="微软雅黑" panose="020b0503020204020204" pitchFamily="34" charset="-122"/>
            </a:endParaRPr>
          </a:p>
        </p:txBody>
      </p:sp>
      <p:sp>
        <p:nvSpPr>
          <p:cNvPr id="34" name="标题 1"/>
          <p:cNvSpPr txBox="1"/>
          <p:nvPr/>
        </p:nvSpPr>
        <p:spPr>
          <a:xfrm>
            <a:off x="628650" y="109228"/>
            <a:ext cx="7886700" cy="779462"/>
          </a:xfrm>
          <a:prstGeom prst="rect">
            <a:avLst/>
          </a:prstGeom>
        </p:spPr>
        <p:txBody>
          <a:bodyPr vert="horz" lIns="91440" tIns="45720" rIns="91440" bIns="45720" rtlCol="0" anchor="ctr">
            <a:normAutofit/>
          </a:bodyPr>
          <a:lstStyle>
            <a:defPPr>
              <a:defRPr lang="en-US"/>
            </a:defPPr>
            <a:lvl1pPr marL="0" algn="ctr" defTabSz="914400" rtl="0" eaLnBrk="1" latinLnBrk="0" hangingPunct="1">
              <a:lnSpc>
                <a:spcPct val="90000"/>
              </a:lnSpc>
              <a:spcBef>
                <a:spcPct val="0"/>
              </a:spcBef>
              <a:buNone/>
              <a:defRPr sz="2800" b="1" kern="1200">
                <a:solidFill>
                  <a:srgbClr val="0C1F5F"/>
                </a:solidFill>
                <a:latin typeface="微软雅黑" panose="020b0503020204020204" pitchFamily="34" charset="-122"/>
                <a:ea typeface="微软雅黑" panose="020b0503020204020204" pitchFamily="34" charset="-122"/>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a:solidFill>
                  <a:srgbClr val="1F346C"/>
                </a:solidFill>
              </a:rPr>
              <a:t>BPSD</a:t>
            </a:r>
            <a:r>
              <a:rPr lang="zh-CN" altLang="en-US">
                <a:solidFill>
                  <a:srgbClr val="1F346C"/>
                </a:solidFill>
              </a:rPr>
              <a:t>与痴呆的“</a:t>
            </a:r>
            <a:r>
              <a:rPr lang="en-US" altLang="zh-CN">
                <a:solidFill>
                  <a:srgbClr val="1F346C"/>
                </a:solidFill>
              </a:rPr>
              <a:t>A”“C”</a:t>
            </a:r>
            <a:r>
              <a:rPr lang="zh-CN" altLang="en-US">
                <a:solidFill>
                  <a:srgbClr val="1F346C"/>
                </a:solidFill>
              </a:rPr>
              <a:t>症状相互影响</a:t>
            </a:r>
          </a:p>
        </p:txBody>
      </p:sp>
      <p:grpSp>
        <p:nvGrpSpPr>
          <p:cNvPr id="13" name="组合 12"/>
          <p:cNvGrpSpPr/>
          <p:nvPr/>
        </p:nvGrpSpPr>
        <p:grpSpPr>
          <a:xfrm>
            <a:off x="0" y="2576094"/>
            <a:ext cx="9156598" cy="2503418"/>
            <a:chOff x="306227" y="3003049"/>
            <a:chExt cx="9156598" cy="2503418"/>
          </a:xfrm>
        </p:grpSpPr>
        <p:sp>
          <p:nvSpPr>
            <p:cNvPr id="98" name="矩形 97"/>
            <p:cNvSpPr/>
            <p:nvPr/>
          </p:nvSpPr>
          <p:spPr>
            <a:xfrm>
              <a:off x="6250265" y="3121937"/>
              <a:ext cx="2562107" cy="400110"/>
            </a:xfrm>
            <a:prstGeom prst="rect">
              <a:avLst/>
            </a:prstGeom>
            <a:ln>
              <a:noFill/>
            </a:ln>
            <a:effectLst/>
            <a:scene3d>
              <a:camera prst="orthographicFront">
                <a:rot lat="0" lon="0" rev="0"/>
              </a:camera>
              <a:lightRig rig="contrasting" dir="t">
                <a:rot lat="0" lon="0" rev="7800000"/>
              </a:lightRig>
            </a:scene3d>
            <a:sp3d>
              <a:bevelT w="139700" h="139700"/>
            </a:sp3d>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000" b="1">
                  <a:solidFill>
                    <a:srgbClr val="ED7D31"/>
                  </a:solidFill>
                  <a:latin typeface="Arial" pitchFamily="34" charset="0"/>
                  <a:ea typeface="微软雅黑" panose="020b0503020204020204" pitchFamily="34" charset="-122"/>
                  <a:cs typeface="Arial" pitchFamily="34" charset="0"/>
                </a:rPr>
                <a:t>认知功能障碍</a:t>
              </a:r>
              <a:r>
                <a:rPr lang="en-US" altLang="zh-CN" sz="2000" b="1" baseline="30000">
                  <a:solidFill>
                    <a:srgbClr val="ED7D31"/>
                  </a:solidFill>
                  <a:latin typeface="Arial" pitchFamily="34" charset="0"/>
                  <a:ea typeface="微软雅黑" panose="020b0503020204020204" pitchFamily="34" charset="-122"/>
                  <a:cs typeface="Arial" pitchFamily="34" charset="0"/>
                </a:rPr>
                <a:t>5</a:t>
              </a:r>
              <a:endParaRPr lang="en-US" altLang="zh-CN" sz="2000" b="1">
                <a:solidFill>
                  <a:srgbClr val="ED7D31"/>
                </a:solidFill>
                <a:latin typeface="Arial" pitchFamily="34" charset="0"/>
                <a:ea typeface="微软雅黑" panose="020b0503020204020204" pitchFamily="34" charset="-122"/>
                <a:cs typeface="Arial" pitchFamily="34" charset="0"/>
              </a:endParaRPr>
            </a:p>
          </p:txBody>
        </p:sp>
        <p:sp>
          <p:nvSpPr>
            <p:cNvPr id="103" name="矩形 102"/>
            <p:cNvSpPr/>
            <p:nvPr/>
          </p:nvSpPr>
          <p:spPr>
            <a:xfrm>
              <a:off x="306227" y="3132268"/>
              <a:ext cx="2562107" cy="400110"/>
            </a:xfrm>
            <a:prstGeom prst="rect">
              <a:avLst/>
            </a:prstGeom>
            <a:ln>
              <a:noFill/>
            </a:ln>
            <a:effectLst/>
            <a:scene3d>
              <a:camera prst="orthographicFront">
                <a:rot lat="0" lon="0" rev="0"/>
              </a:camera>
              <a:lightRig rig="contrasting" dir="t">
                <a:rot lat="0" lon="0" rev="7800000"/>
              </a:lightRig>
            </a:scene3d>
            <a:sp3d>
              <a:bevelT w="139700" h="139700"/>
            </a:sp3d>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000" b="1">
                  <a:solidFill>
                    <a:srgbClr val="BED731"/>
                  </a:solidFill>
                  <a:latin typeface="Arial" pitchFamily="34" charset="0"/>
                  <a:ea typeface="微软雅黑" panose="020b0503020204020204" pitchFamily="34" charset="-122"/>
                  <a:cs typeface="Arial" pitchFamily="34" charset="0"/>
                </a:rPr>
                <a:t>日常生活能力</a:t>
              </a:r>
              <a:r>
                <a:rPr lang="en-US" altLang="zh-CN" sz="2000" b="1" baseline="30000">
                  <a:solidFill>
                    <a:srgbClr val="BED731"/>
                  </a:solidFill>
                  <a:latin typeface="Arial" pitchFamily="34" charset="0"/>
                  <a:ea typeface="微软雅黑" panose="020b0503020204020204" pitchFamily="34" charset="-122"/>
                  <a:cs typeface="Arial" pitchFamily="34" charset="0"/>
                </a:rPr>
                <a:t>4</a:t>
              </a:r>
              <a:endParaRPr lang="en-US" altLang="zh-CN" sz="2000" b="1">
                <a:solidFill>
                  <a:srgbClr val="BED731"/>
                </a:solidFill>
                <a:latin typeface="Arial" pitchFamily="34" charset="0"/>
                <a:ea typeface="微软雅黑" panose="020b0503020204020204" pitchFamily="34" charset="-122"/>
                <a:cs typeface="Arial" pitchFamily="34" charset="0"/>
              </a:endParaRPr>
            </a:p>
          </p:txBody>
        </p:sp>
        <p:sp>
          <p:nvSpPr>
            <p:cNvPr id="31" name="矩形 30"/>
            <p:cNvSpPr/>
            <p:nvPr/>
          </p:nvSpPr>
          <p:spPr>
            <a:xfrm>
              <a:off x="6689003" y="3614390"/>
              <a:ext cx="2773822" cy="170816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Arial" pitchFamily="34" charset="0"/>
                <a:buChar char="•"/>
              </a:pPr>
              <a:r>
                <a:rPr lang="zh-CN" altLang="en-US" sz="1400">
                  <a:latin typeface="Arial" pitchFamily="34" charset="0"/>
                  <a:ea typeface="微软雅黑" panose="020b0503020204020204" pitchFamily="34" charset="-122"/>
                </a:rPr>
                <a:t>学习记忆功能</a:t>
              </a:r>
              <a:endParaRPr lang="en-US" altLang="zh-CN" sz="1400">
                <a:latin typeface="Arial" pitchFamily="34" charset="0"/>
                <a:ea typeface="微软雅黑" panose="020b0503020204020204" pitchFamily="34" charset="-122"/>
              </a:endParaRPr>
            </a:p>
            <a:p>
              <a:pPr marL="285750" indent="-285750">
                <a:lnSpc>
                  <a:spcPct val="125000"/>
                </a:lnSpc>
                <a:buFont typeface="Arial" pitchFamily="34" charset="0"/>
                <a:buChar char="•"/>
              </a:pPr>
              <a:r>
                <a:rPr lang="zh-CN" altLang="en-US" sz="1400">
                  <a:latin typeface="Arial" pitchFamily="34" charset="0"/>
                  <a:ea typeface="微软雅黑" panose="020b0503020204020204" pitchFamily="34" charset="-122"/>
                </a:rPr>
                <a:t>计算功能</a:t>
              </a:r>
              <a:endParaRPr lang="en-US" altLang="zh-CN" sz="1400">
                <a:latin typeface="Arial" pitchFamily="34" charset="0"/>
                <a:ea typeface="微软雅黑" panose="020b0503020204020204" pitchFamily="34" charset="-122"/>
              </a:endParaRPr>
            </a:p>
            <a:p>
              <a:pPr marL="285750" indent="-285750">
                <a:lnSpc>
                  <a:spcPct val="125000"/>
                </a:lnSpc>
                <a:buFont typeface="Arial" pitchFamily="34" charset="0"/>
                <a:buChar char="•"/>
              </a:pPr>
              <a:r>
                <a:rPr lang="zh-CN" altLang="en-US" sz="1400">
                  <a:latin typeface="Arial" pitchFamily="34" charset="0"/>
                  <a:ea typeface="微软雅黑" panose="020b0503020204020204" pitchFamily="34" charset="-122"/>
                </a:rPr>
                <a:t>学习、语言障碍</a:t>
              </a:r>
              <a:endParaRPr lang="en-US" altLang="zh-CN" sz="1400">
                <a:latin typeface="Arial" pitchFamily="34" charset="0"/>
                <a:ea typeface="微软雅黑" panose="020b0503020204020204" pitchFamily="34" charset="-122"/>
              </a:endParaRPr>
            </a:p>
            <a:p>
              <a:pPr marL="285750" indent="-285750">
                <a:lnSpc>
                  <a:spcPct val="125000"/>
                </a:lnSpc>
                <a:buFont typeface="Arial" pitchFamily="34" charset="0"/>
                <a:buChar char="•"/>
              </a:pPr>
              <a:r>
                <a:rPr lang="zh-CN" altLang="en-US" sz="1400">
                  <a:latin typeface="Arial" pitchFamily="34" charset="0"/>
                  <a:ea typeface="微软雅黑" panose="020b0503020204020204" pitchFamily="34" charset="-122"/>
                </a:rPr>
                <a:t>理解、判断障碍</a:t>
              </a:r>
              <a:endParaRPr lang="en-US" altLang="zh-CN" sz="1400">
                <a:latin typeface="Arial" pitchFamily="34" charset="0"/>
                <a:ea typeface="微软雅黑" panose="020b0503020204020204" pitchFamily="34" charset="-122"/>
              </a:endParaRPr>
            </a:p>
            <a:p>
              <a:pPr marL="285750" indent="-285750">
                <a:lnSpc>
                  <a:spcPct val="125000"/>
                </a:lnSpc>
                <a:buFont typeface="Arial" pitchFamily="34" charset="0"/>
                <a:buChar char="•"/>
              </a:pPr>
              <a:r>
                <a:rPr lang="zh-CN" altLang="en-US" sz="1400">
                  <a:latin typeface="Arial" pitchFamily="34" charset="0"/>
                  <a:ea typeface="微软雅黑" panose="020b0503020204020204" pitchFamily="34" charset="-122"/>
                </a:rPr>
                <a:t>定向、视空间功能障碍</a:t>
              </a:r>
              <a:endParaRPr lang="en-US" altLang="zh-CN" sz="1400">
                <a:latin typeface="Arial" pitchFamily="34" charset="0"/>
                <a:ea typeface="微软雅黑" panose="020b0503020204020204" pitchFamily="34" charset="-122"/>
              </a:endParaRPr>
            </a:p>
            <a:p>
              <a:pPr marL="285750" indent="-285750">
                <a:lnSpc>
                  <a:spcPct val="125000"/>
                </a:lnSpc>
                <a:buFont typeface="Arial" pitchFamily="34" charset="0"/>
                <a:buChar char="•"/>
              </a:pPr>
              <a:r>
                <a:rPr lang="zh-CN" altLang="en-US" sz="1400">
                  <a:latin typeface="Arial" pitchFamily="34" charset="0"/>
                  <a:ea typeface="微软雅黑" panose="020b0503020204020204" pitchFamily="34" charset="-122"/>
                </a:rPr>
                <a:t>分析及解决问题障碍</a:t>
              </a:r>
              <a:endParaRPr lang="en-US" altLang="zh-CN" sz="1400">
                <a:latin typeface="Arial" pitchFamily="34" charset="0"/>
                <a:ea typeface="微软雅黑" panose="020b0503020204020204" pitchFamily="34" charset="-122"/>
              </a:endParaRPr>
            </a:p>
          </p:txBody>
        </p:sp>
        <p:sp>
          <p:nvSpPr>
            <p:cNvPr id="32" name="TextBox 15"/>
            <p:cNvSpPr txBox="1">
              <a:spLocks noChangeArrowheads="1"/>
            </p:cNvSpPr>
            <p:nvPr/>
          </p:nvSpPr>
          <p:spPr bwMode="auto">
            <a:xfrm>
              <a:off x="718379" y="3730640"/>
              <a:ext cx="2708285" cy="1169551"/>
            </a:xfrm>
            <a:prstGeom prst="rect">
              <a:avLst/>
            </a:prstGeom>
            <a:noFill/>
            <a:ln w="76200">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en-US"/>
              </a:defPPr>
              <a:lvl1pPr marL="0" algn="l" defTabSz="457200" rtl="0" eaLnBrk="1" latinLnBrk="0" hangingPunct="1">
                <a:defRPr sz="2400" kern="1200">
                  <a:solidFill>
                    <a:schemeClr val="tx1"/>
                  </a:solidFill>
                  <a:latin typeface="Times" pitchFamily="18" charset="0"/>
                  <a:ea typeface="+mn-ea"/>
                  <a:cs typeface="+mn-cs"/>
                </a:defRPr>
              </a:lvl1pPr>
              <a:lvl2pPr marL="742950" indent="-285750" algn="l" defTabSz="457200" rtl="0" eaLnBrk="1" latinLnBrk="0" hangingPunct="1">
                <a:defRPr sz="2400" kern="1200">
                  <a:solidFill>
                    <a:schemeClr val="tx1"/>
                  </a:solidFill>
                  <a:latin typeface="Times" pitchFamily="18" charset="0"/>
                  <a:ea typeface="+mn-ea"/>
                  <a:cs typeface="+mn-cs"/>
                </a:defRPr>
              </a:lvl2pPr>
              <a:lvl3pPr marL="1143000" indent="-228600" algn="l" defTabSz="457200" rtl="0" eaLnBrk="1" latinLnBrk="0" hangingPunct="1">
                <a:defRPr sz="2400" kern="1200">
                  <a:solidFill>
                    <a:schemeClr val="tx1"/>
                  </a:solidFill>
                  <a:latin typeface="Times" pitchFamily="18" charset="0"/>
                  <a:ea typeface="+mn-ea"/>
                  <a:cs typeface="+mn-cs"/>
                </a:defRPr>
              </a:lvl3pPr>
              <a:lvl4pPr marL="1600200" indent="-228600" algn="l" defTabSz="457200" rtl="0" eaLnBrk="1" latinLnBrk="0" hangingPunct="1">
                <a:defRPr sz="2400" kern="1200">
                  <a:solidFill>
                    <a:schemeClr val="tx1"/>
                  </a:solidFill>
                  <a:latin typeface="Times" pitchFamily="18" charset="0"/>
                  <a:ea typeface="+mn-ea"/>
                  <a:cs typeface="+mn-cs"/>
                </a:defRPr>
              </a:lvl4pPr>
              <a:lvl5pPr marL="2057400" indent="-228600" algn="l" defTabSz="457200" rtl="0" eaLnBrk="1" latinLnBrk="0" hangingPunct="1">
                <a:defRPr sz="2400" kern="1200">
                  <a:solidFill>
                    <a:schemeClr val="tx1"/>
                  </a:solidFill>
                  <a:latin typeface="Times" pitchFamily="18" charset="0"/>
                  <a:ea typeface="+mn-ea"/>
                  <a:cs typeface="+mn-cs"/>
                </a:defRPr>
              </a:lvl5pPr>
              <a:lvl6pPr marL="2514600" indent="-228600" algn="l" defTabSz="457200" rtl="0" eaLnBrk="0" fontAlgn="base" latinLnBrk="0" hangingPunct="0">
                <a:spcBef>
                  <a:spcPct val="0"/>
                </a:spcBef>
                <a:spcAft>
                  <a:spcPct val="0"/>
                </a:spcAft>
                <a:defRPr sz="2400" kern="1200">
                  <a:solidFill>
                    <a:schemeClr val="tx1"/>
                  </a:solidFill>
                  <a:latin typeface="Times" pitchFamily="18" charset="0"/>
                  <a:ea typeface="+mn-ea"/>
                  <a:cs typeface="+mn-cs"/>
                </a:defRPr>
              </a:lvl6pPr>
              <a:lvl7pPr marL="2971800" indent="-228600" algn="l" defTabSz="457200" rtl="0" eaLnBrk="0" fontAlgn="base" latinLnBrk="0" hangingPunct="0">
                <a:spcBef>
                  <a:spcPct val="0"/>
                </a:spcBef>
                <a:spcAft>
                  <a:spcPct val="0"/>
                </a:spcAft>
                <a:defRPr sz="2400" kern="1200">
                  <a:solidFill>
                    <a:schemeClr val="tx1"/>
                  </a:solidFill>
                  <a:latin typeface="Times" pitchFamily="18" charset="0"/>
                  <a:ea typeface="+mn-ea"/>
                  <a:cs typeface="+mn-cs"/>
                </a:defRPr>
              </a:lvl7pPr>
              <a:lvl8pPr marL="3429000" indent="-228600" algn="l" defTabSz="457200" rtl="0" eaLnBrk="0" fontAlgn="base" latinLnBrk="0" hangingPunct="0">
                <a:spcBef>
                  <a:spcPct val="0"/>
                </a:spcBef>
                <a:spcAft>
                  <a:spcPct val="0"/>
                </a:spcAft>
                <a:defRPr sz="2400" kern="1200">
                  <a:solidFill>
                    <a:schemeClr val="tx1"/>
                  </a:solidFill>
                  <a:latin typeface="Times" pitchFamily="18" charset="0"/>
                  <a:ea typeface="+mn-ea"/>
                  <a:cs typeface="+mn-cs"/>
                </a:defRPr>
              </a:lvl8pPr>
              <a:lvl9pPr marL="3886200" indent="-228600" algn="l" defTabSz="457200" rtl="0" eaLnBrk="0" fontAlgn="base" latinLnBrk="0" hangingPunct="0">
                <a:spcBef>
                  <a:spcPct val="0"/>
                </a:spcBef>
                <a:spcAft>
                  <a:spcPct val="0"/>
                </a:spcAft>
                <a:defRPr sz="2400" kern="1200">
                  <a:solidFill>
                    <a:schemeClr val="tx1"/>
                  </a:solidFill>
                  <a:latin typeface="Times" pitchFamily="18" charset="0"/>
                  <a:ea typeface="+mn-ea"/>
                  <a:cs typeface="+mn-cs"/>
                </a:defRPr>
              </a:lvl9pPr>
            </a:lstStyle>
            <a:p>
              <a:pPr marL="285750" indent="-285750" eaLnBrk="0" fontAlgn="base" hangingPunct="0">
                <a:lnSpc>
                  <a:spcPct val="125000"/>
                </a:lnSpc>
                <a:spcBef>
                  <a:spcPct val="0"/>
                </a:spcBef>
                <a:spcAft>
                  <a:spcPct val="0"/>
                </a:spcAft>
                <a:buFont typeface="Arial" pitchFamily="34" charset="0"/>
                <a:buChar char="•"/>
                <a:defRPr/>
              </a:pPr>
              <a:r>
                <a:rPr kumimoji="0" lang="zh-CN" altLang="en-US" sz="1400" b="1" i="0" u="none" strike="noStrike" kern="0" cap="none" spc="0" normalizeH="0" baseline="0" noProof="0">
                  <a:ln>
                    <a:noFill/>
                  </a:ln>
                  <a:effectLst/>
                  <a:uLnTx/>
                  <a:uFillTx/>
                  <a:latin typeface="Arial" pitchFamily="34" charset="0"/>
                  <a:ea typeface="微软雅黑" panose="020b0503020204020204" pitchFamily="34" charset="-122"/>
                  <a:cs typeface="Arial" pitchFamily="34" charset="0"/>
                </a:rPr>
                <a:t>工具性</a:t>
              </a:r>
              <a:r>
                <a:rPr kumimoji="0" lang="en-US" altLang="zh-CN" sz="1400" b="1" i="0" u="none" strike="noStrike" kern="0" cap="none" spc="0" normalizeH="0" baseline="0" noProof="0">
                  <a:ln>
                    <a:noFill/>
                  </a:ln>
                  <a:effectLst/>
                  <a:uLnTx/>
                  <a:uFillTx/>
                  <a:latin typeface="Arial" pitchFamily="34" charset="0"/>
                  <a:ea typeface="微软雅黑" panose="020b0503020204020204" pitchFamily="34" charset="-122"/>
                  <a:cs typeface="Arial" pitchFamily="34" charset="0"/>
                </a:rPr>
                <a:t>ADL</a:t>
              </a:r>
              <a:endParaRPr lang="en-US" altLang="zh-CN" sz="1400" kern="0">
                <a:latin typeface="Arial" pitchFamily="34" charset="0"/>
                <a:ea typeface="微软雅黑" panose="020b0503020204020204" pitchFamily="34" charset="-122"/>
                <a:cs typeface="Arial" pitchFamily="34" charset="0"/>
              </a:endParaRPr>
            </a:p>
            <a:p>
              <a:pPr eaLnBrk="0" fontAlgn="base" hangingPunct="0">
                <a:lnSpc>
                  <a:spcPct val="125000"/>
                </a:lnSpc>
                <a:spcBef>
                  <a:spcPct val="0"/>
                </a:spcBef>
                <a:spcAft>
                  <a:spcPct val="0"/>
                </a:spcAft>
                <a:defRPr/>
              </a:pPr>
              <a:r>
                <a:rPr lang="en-US" altLang="zh-CN" sz="1400" kern="0">
                  <a:latin typeface="Arial" pitchFamily="34" charset="0"/>
                  <a:ea typeface="微软雅黑" panose="020b0503020204020204" pitchFamily="34" charset="-122"/>
                  <a:cs typeface="Arial" pitchFamily="34" charset="0"/>
                </a:rPr>
                <a:t>      </a:t>
              </a:r>
              <a:r>
                <a:rPr lang="zh-CN" altLang="en-US" sz="1400" kern="0">
                  <a:latin typeface="Arial" pitchFamily="34" charset="0"/>
                  <a:ea typeface="微软雅黑" panose="020b0503020204020204" pitchFamily="34" charset="-122"/>
                  <a:cs typeface="Arial" pitchFamily="34" charset="0"/>
                </a:rPr>
                <a:t>出访、工作、家务等</a:t>
              </a:r>
              <a:endParaRPr lang="en-US" altLang="zh-CN" sz="1400" kern="0">
                <a:latin typeface="Arial" pitchFamily="34" charset="0"/>
                <a:ea typeface="微软雅黑" panose="020b0503020204020204" pitchFamily="34" charset="-122"/>
                <a:cs typeface="Arial" pitchFamily="34" charset="0"/>
              </a:endParaRPr>
            </a:p>
            <a:p>
              <a:pPr marL="285750" indent="-285750" eaLnBrk="0" fontAlgn="base" hangingPunct="0">
                <a:lnSpc>
                  <a:spcPct val="125000"/>
                </a:lnSpc>
                <a:spcBef>
                  <a:spcPct val="0"/>
                </a:spcBef>
                <a:spcAft>
                  <a:spcPct val="0"/>
                </a:spcAft>
                <a:buFont typeface="Arial" pitchFamily="34" charset="0"/>
                <a:buChar char="•"/>
                <a:defRPr/>
              </a:pPr>
              <a:r>
                <a:rPr lang="zh-CN" altLang="en-US" sz="1400" b="1">
                  <a:latin typeface="Arial" pitchFamily="34" charset="0"/>
                  <a:ea typeface="微软雅黑" panose="020b0503020204020204" pitchFamily="34" charset="-122"/>
                  <a:cs typeface="Arial" pitchFamily="34" charset="0"/>
                </a:rPr>
                <a:t>基本</a:t>
              </a:r>
              <a:r>
                <a:rPr lang="en-US" altLang="zh-CN" sz="1400" b="1">
                  <a:latin typeface="Arial" pitchFamily="34" charset="0"/>
                  <a:ea typeface="微软雅黑" panose="020b0503020204020204" pitchFamily="34" charset="-122"/>
                  <a:cs typeface="Arial" pitchFamily="34" charset="0"/>
                </a:rPr>
                <a:t>ADL</a:t>
              </a:r>
            </a:p>
            <a:p>
              <a:pPr eaLnBrk="0" fontAlgn="base" hangingPunct="0">
                <a:lnSpc>
                  <a:spcPct val="125000"/>
                </a:lnSpc>
                <a:spcBef>
                  <a:spcPct val="0"/>
                </a:spcBef>
                <a:spcAft>
                  <a:spcPct val="0"/>
                </a:spcAft>
                <a:defRPr/>
              </a:pPr>
              <a:r>
                <a:rPr lang="en-US" altLang="zh-CN" sz="1400" b="1">
                  <a:latin typeface="Arial" pitchFamily="34" charset="0"/>
                  <a:ea typeface="微软雅黑" panose="020b0503020204020204" pitchFamily="34" charset="-122"/>
                  <a:cs typeface="Arial" pitchFamily="34" charset="0"/>
                </a:rPr>
                <a:t>      </a:t>
              </a:r>
              <a:r>
                <a:rPr lang="zh-CN" altLang="en-US" sz="1400">
                  <a:latin typeface="Arial" pitchFamily="34" charset="0"/>
                  <a:ea typeface="微软雅黑" panose="020b0503020204020204" pitchFamily="34" charset="-122"/>
                  <a:cs typeface="Arial" pitchFamily="34" charset="0"/>
                </a:rPr>
                <a:t>穿衣，吃饭、如厕等</a:t>
              </a:r>
              <a:endParaRPr lang="en-US" altLang="zh-CN" sz="1400" baseline="30000">
                <a:latin typeface="Arial" pitchFamily="34" charset="0"/>
                <a:ea typeface="微软雅黑" panose="020b0503020204020204" pitchFamily="34" charset="-122"/>
                <a:cs typeface="Arial" pitchFamily="34" charset="0"/>
              </a:endParaRPr>
            </a:p>
          </p:txBody>
        </p:sp>
        <p:grpSp>
          <p:nvGrpSpPr>
            <p:cNvPr id="12" name="组合 11"/>
            <p:cNvGrpSpPr/>
            <p:nvPr/>
          </p:nvGrpSpPr>
          <p:grpSpPr>
            <a:xfrm flipV="1">
              <a:off x="2697492" y="3003049"/>
              <a:ext cx="3749015" cy="2503418"/>
              <a:chOff x="2654554" y="2982308"/>
              <a:chExt cx="3749015" cy="2503418"/>
            </a:xfrm>
          </p:grpSpPr>
          <p:sp>
            <p:nvSpPr>
              <p:cNvPr id="5" name="等腰三角形 4"/>
              <p:cNvSpPr/>
              <p:nvPr/>
            </p:nvSpPr>
            <p:spPr>
              <a:xfrm>
                <a:off x="3088729" y="3356094"/>
                <a:ext cx="3048834" cy="1761654"/>
              </a:xfrm>
              <a:prstGeom prst="triangle">
                <a:avLst/>
              </a:prstGeom>
              <a:noFill/>
              <a:ln w="28575">
                <a:solidFill>
                  <a:schemeClr val="bg1">
                    <a:lumMod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椭圆 5"/>
              <p:cNvSpPr/>
              <p:nvPr/>
            </p:nvSpPr>
            <p:spPr>
              <a:xfrm flipV="1">
                <a:off x="4050010" y="2982308"/>
                <a:ext cx="1037997" cy="1037997"/>
              </a:xfrm>
              <a:prstGeom prst="ellipse">
                <a:avLst/>
              </a:prstGeom>
              <a:solidFill>
                <a:srgbClr val="5057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altLang="zh-CN" sz="4800" b="1"/>
                  <a:t>B</a:t>
                </a:r>
                <a:endParaRPr lang="zh-CN" altLang="en-US" sz="4800" b="1"/>
              </a:p>
            </p:txBody>
          </p:sp>
          <p:sp>
            <p:nvSpPr>
              <p:cNvPr id="40" name="椭圆 39"/>
              <p:cNvSpPr/>
              <p:nvPr/>
            </p:nvSpPr>
            <p:spPr>
              <a:xfrm flipV="1">
                <a:off x="2654554" y="4447729"/>
                <a:ext cx="1037997" cy="1037997"/>
              </a:xfrm>
              <a:prstGeom prst="ellipse">
                <a:avLst/>
              </a:prstGeom>
              <a:solidFill>
                <a:srgbClr val="BED6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altLang="zh-CN" sz="4800" b="1"/>
                  <a:t>A</a:t>
                </a:r>
                <a:endParaRPr lang="zh-CN" altLang="en-US" sz="4800" b="1"/>
              </a:p>
            </p:txBody>
          </p:sp>
          <p:sp>
            <p:nvSpPr>
              <p:cNvPr id="41" name="椭圆 40"/>
              <p:cNvSpPr/>
              <p:nvPr/>
            </p:nvSpPr>
            <p:spPr>
              <a:xfrm flipV="1">
                <a:off x="5365572" y="4447729"/>
                <a:ext cx="1037997" cy="10379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altLang="zh-CN" sz="4800" b="1"/>
                  <a:t>C</a:t>
                </a:r>
                <a:endParaRPr lang="zh-CN" altLang="en-US" sz="4800" b="1"/>
              </a:p>
            </p:txBody>
          </p:sp>
        </p:grpSp>
      </p:grpSp>
      <p:grpSp>
        <p:nvGrpSpPr>
          <p:cNvPr id="22" name="组合 21"/>
          <p:cNvGrpSpPr/>
          <p:nvPr/>
        </p:nvGrpSpPr>
        <p:grpSpPr>
          <a:xfrm>
            <a:off x="522143" y="1189013"/>
            <a:ext cx="8099714" cy="1114764"/>
            <a:chOff x="522143" y="1172223"/>
            <a:chExt cx="8099714" cy="1114764"/>
          </a:xfrm>
        </p:grpSpPr>
        <p:sp>
          <p:nvSpPr>
            <p:cNvPr id="9" name="圆角矩形 8"/>
            <p:cNvSpPr/>
            <p:nvPr/>
          </p:nvSpPr>
          <p:spPr>
            <a:xfrm>
              <a:off x="522143" y="1172223"/>
              <a:ext cx="8099714" cy="1114764"/>
            </a:xfrm>
            <a:prstGeom prst="roundRect">
              <a:avLst/>
            </a:prstGeom>
            <a:noFill/>
            <a:ln w="38100">
              <a:solidFill>
                <a:srgbClr val="0C1F5F"/>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33" name="矩形 32"/>
            <p:cNvSpPr/>
            <p:nvPr/>
          </p:nvSpPr>
          <p:spPr>
            <a:xfrm>
              <a:off x="1252095" y="1253148"/>
              <a:ext cx="7051964" cy="95372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gn="just">
                <a:lnSpc>
                  <a:spcPct val="120000"/>
                </a:lnSpc>
                <a:buFont typeface="Arial" pitchFamily="34" charset="0"/>
                <a:buChar char="•"/>
              </a:pPr>
              <a:r>
                <a:rPr lang="zh-CN" altLang="en-US" sz="1600">
                  <a:solidFill>
                    <a:schemeClr val="tx1">
                      <a:lumMod val="95000"/>
                      <a:lumOff val="5000"/>
                    </a:schemeClr>
                  </a:solidFill>
                  <a:latin typeface="微软雅黑" panose="020b0503020204020204" pitchFamily="34" charset="-122"/>
                  <a:ea typeface="微软雅黑" panose="020b0503020204020204" pitchFamily="34" charset="-122"/>
                </a:rPr>
                <a:t>痴呆患者认知和日常生活能力的损害与患者的</a:t>
              </a:r>
              <a:r>
                <a:rPr lang="en-US" altLang="zh-CN" sz="1600">
                  <a:solidFill>
                    <a:schemeClr val="tx1">
                      <a:lumMod val="95000"/>
                      <a:lumOff val="5000"/>
                    </a:schemeClr>
                  </a:solidFill>
                  <a:latin typeface="微软雅黑" panose="020b0503020204020204" pitchFamily="34" charset="-122"/>
                  <a:ea typeface="微软雅黑" panose="020b0503020204020204" pitchFamily="34" charset="-122"/>
                </a:rPr>
                <a:t>BPSD</a:t>
              </a:r>
              <a:r>
                <a:rPr lang="zh-CN" altLang="en-US" sz="1600">
                  <a:solidFill>
                    <a:schemeClr val="tx1">
                      <a:lumMod val="95000"/>
                      <a:lumOff val="5000"/>
                    </a:schemeClr>
                  </a:solidFill>
                  <a:latin typeface="微软雅黑" panose="020b0503020204020204" pitchFamily="34" charset="-122"/>
                  <a:ea typeface="微软雅黑" panose="020b0503020204020204" pitchFamily="34" charset="-122"/>
                </a:rPr>
                <a:t>明显相关</a:t>
              </a:r>
              <a:r>
                <a:rPr lang="en-US" altLang="zh-CN" sz="1600" baseline="30000">
                  <a:solidFill>
                    <a:schemeClr val="tx1">
                      <a:lumMod val="95000"/>
                      <a:lumOff val="5000"/>
                    </a:schemeClr>
                  </a:solidFill>
                  <a:latin typeface="微软雅黑" panose="020b0503020204020204" pitchFamily="34" charset="-122"/>
                  <a:ea typeface="微软雅黑" panose="020b0503020204020204" pitchFamily="34" charset="-122"/>
                </a:rPr>
                <a:t>1</a:t>
              </a:r>
              <a:endParaRPr lang="en-US" altLang="zh-CN" sz="1600">
                <a:solidFill>
                  <a:schemeClr val="tx1">
                    <a:lumMod val="95000"/>
                    <a:lumOff val="5000"/>
                  </a:schemeClr>
                </a:solidFill>
                <a:latin typeface="微软雅黑" panose="020b0503020204020204" pitchFamily="34" charset="-122"/>
                <a:ea typeface="微软雅黑" panose="020b0503020204020204" pitchFamily="34" charset="-122"/>
              </a:endParaRPr>
            </a:p>
            <a:p>
              <a:pPr marL="285750" indent="-285750" algn="just">
                <a:lnSpc>
                  <a:spcPct val="120000"/>
                </a:lnSpc>
                <a:buFont typeface="Arial" pitchFamily="34" charset="0"/>
                <a:buChar char="•"/>
              </a:pPr>
              <a:r>
                <a:rPr lang="zh-CN" altLang="en-US" sz="1600">
                  <a:solidFill>
                    <a:schemeClr val="tx1">
                      <a:lumMod val="95000"/>
                      <a:lumOff val="5000"/>
                    </a:schemeClr>
                  </a:solidFill>
                  <a:latin typeface="微软雅黑" panose="020b0503020204020204" pitchFamily="34" charset="-122"/>
                  <a:ea typeface="微软雅黑" panose="020b0503020204020204" pitchFamily="34" charset="-122"/>
                </a:rPr>
                <a:t>认知功能损害和</a:t>
              </a:r>
              <a:r>
                <a:rPr lang="en-US" altLang="zh-CN" sz="1600">
                  <a:solidFill>
                    <a:schemeClr val="tx1">
                      <a:lumMod val="95000"/>
                      <a:lumOff val="5000"/>
                    </a:schemeClr>
                  </a:solidFill>
                  <a:latin typeface="微软雅黑" panose="020b0503020204020204" pitchFamily="34" charset="-122"/>
                  <a:ea typeface="微软雅黑" panose="020b0503020204020204" pitchFamily="34" charset="-122"/>
                </a:rPr>
                <a:t>BPSD</a:t>
              </a:r>
              <a:r>
                <a:rPr lang="zh-CN" altLang="en-US" sz="1600">
                  <a:solidFill>
                    <a:schemeClr val="tx1">
                      <a:lumMod val="95000"/>
                      <a:lumOff val="5000"/>
                    </a:schemeClr>
                  </a:solidFill>
                  <a:latin typeface="微软雅黑" panose="020b0503020204020204" pitchFamily="34" charset="-122"/>
                  <a:ea typeface="微软雅黑" panose="020b0503020204020204" pitchFamily="34" charset="-122"/>
                </a:rPr>
                <a:t>，都会导致日常生活能力受损</a:t>
              </a:r>
              <a:r>
                <a:rPr lang="en-US" altLang="zh-CN" sz="1600" baseline="30000">
                  <a:solidFill>
                    <a:schemeClr val="tx1">
                      <a:lumMod val="95000"/>
                      <a:lumOff val="5000"/>
                    </a:schemeClr>
                  </a:solidFill>
                  <a:latin typeface="微软雅黑" panose="020b0503020204020204" pitchFamily="34" charset="-122"/>
                  <a:ea typeface="微软雅黑" panose="020b0503020204020204" pitchFamily="34" charset="-122"/>
                </a:rPr>
                <a:t>2</a:t>
              </a:r>
              <a:endParaRPr lang="en-US" altLang="zh-CN" sz="1600">
                <a:solidFill>
                  <a:schemeClr val="tx1">
                    <a:lumMod val="95000"/>
                    <a:lumOff val="5000"/>
                  </a:schemeClr>
                </a:solidFill>
                <a:latin typeface="微软雅黑" panose="020b0503020204020204" pitchFamily="34" charset="-122"/>
                <a:ea typeface="微软雅黑" panose="020b0503020204020204" pitchFamily="34" charset="-122"/>
              </a:endParaRPr>
            </a:p>
            <a:p>
              <a:pPr marL="285750" indent="-285750" algn="just">
                <a:lnSpc>
                  <a:spcPct val="120000"/>
                </a:lnSpc>
                <a:buFont typeface="Arial" pitchFamily="34" charset="0"/>
                <a:buChar char="•"/>
              </a:pPr>
              <a:r>
                <a:rPr lang="zh-CN" altLang="en-US" sz="1600">
                  <a:solidFill>
                    <a:schemeClr val="tx1">
                      <a:lumMod val="95000"/>
                      <a:lumOff val="5000"/>
                    </a:schemeClr>
                  </a:solidFill>
                  <a:latin typeface="微软雅黑" panose="020b0503020204020204" pitchFamily="34" charset="-122"/>
                  <a:ea typeface="微软雅黑" panose="020b0503020204020204" pitchFamily="34" charset="-122"/>
                </a:rPr>
                <a:t>认知功能水平越低，</a:t>
              </a:r>
              <a:r>
                <a:rPr lang="en-US" altLang="zh-CN" sz="1600">
                  <a:solidFill>
                    <a:schemeClr val="tx1">
                      <a:lumMod val="95000"/>
                      <a:lumOff val="5000"/>
                    </a:schemeClr>
                  </a:solidFill>
                  <a:latin typeface="微软雅黑" panose="020b0503020204020204" pitchFamily="34" charset="-122"/>
                  <a:ea typeface="微软雅黑" panose="020b0503020204020204" pitchFamily="34" charset="-122"/>
                </a:rPr>
                <a:t>BPSD</a:t>
              </a:r>
              <a:r>
                <a:rPr lang="zh-CN" altLang="en-US" sz="1600">
                  <a:solidFill>
                    <a:schemeClr val="tx1">
                      <a:lumMod val="95000"/>
                      <a:lumOff val="5000"/>
                    </a:schemeClr>
                  </a:solidFill>
                  <a:latin typeface="微软雅黑" panose="020b0503020204020204" pitchFamily="34" charset="-122"/>
                  <a:ea typeface="微软雅黑" panose="020b0503020204020204" pitchFamily="34" charset="-122"/>
                </a:rPr>
                <a:t>出现的频率越高，表现越严重</a:t>
              </a:r>
              <a:r>
                <a:rPr lang="en-US" altLang="zh-CN" sz="1600" baseline="30000">
                  <a:solidFill>
                    <a:schemeClr val="tx1">
                      <a:lumMod val="95000"/>
                      <a:lumOff val="5000"/>
                    </a:schemeClr>
                  </a:solidFill>
                  <a:latin typeface="微软雅黑" panose="020b0503020204020204" pitchFamily="34" charset="-122"/>
                  <a:ea typeface="微软雅黑" panose="020b0503020204020204" pitchFamily="34" charset="-122"/>
                </a:rPr>
                <a:t>3</a:t>
              </a:r>
              <a:endParaRPr lang="zh-CN" altLang="en-US" sz="1600">
                <a:solidFill>
                  <a:schemeClr val="tx1">
                    <a:lumMod val="95000"/>
                    <a:lumOff val="5000"/>
                  </a:schemeClr>
                </a:solidFill>
                <a:latin typeface="微软雅黑" panose="020b0503020204020204" pitchFamily="34" charset="-122"/>
                <a:ea typeface="微软雅黑" panose="020b0503020204020204" pitchFamily="34" charset="-122"/>
              </a:endParaRPr>
            </a:p>
          </p:txBody>
        </p:sp>
      </p:grpSp>
      <p:sp>
        <p:nvSpPr>
          <p:cNvPr id="35" name="矩形 34"/>
          <p:cNvSpPr/>
          <p:nvPr/>
        </p:nvSpPr>
        <p:spPr>
          <a:xfrm>
            <a:off x="180975" y="6015774"/>
            <a:ext cx="5891987" cy="1077218"/>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latin typeface="微软雅黑" panose="020b0503020204020204" pitchFamily="34" charset="-122"/>
                <a:ea typeface="微软雅黑" panose="020b0503020204020204" pitchFamily="34" charset="-122"/>
              </a:rPr>
              <a:t>1.</a:t>
            </a:r>
            <a:r>
              <a:rPr lang="zh-CN" altLang="en-US" sz="800">
                <a:latin typeface="微软雅黑" panose="020b0503020204020204" pitchFamily="34" charset="-122"/>
                <a:ea typeface="微软雅黑" panose="020b0503020204020204" pitchFamily="34" charset="-122"/>
              </a:rPr>
              <a:t>葛高琪等</a:t>
            </a:r>
            <a:r>
              <a:rPr lang="en-US" altLang="zh-CN" sz="800">
                <a:latin typeface="微软雅黑" panose="020b0503020204020204" pitchFamily="34" charset="-122"/>
                <a:ea typeface="微软雅黑" panose="020b0503020204020204" pitchFamily="34" charset="-122"/>
              </a:rPr>
              <a:t>. </a:t>
            </a:r>
            <a:r>
              <a:rPr lang="zh-CN" altLang="en-US" sz="800">
                <a:latin typeface="微软雅黑" panose="020b0503020204020204" pitchFamily="34" charset="-122"/>
                <a:ea typeface="微软雅黑" panose="020b0503020204020204" pitchFamily="34" charset="-122"/>
              </a:rPr>
              <a:t>中国老年学杂志</a:t>
            </a:r>
            <a:r>
              <a:rPr lang="en-US" altLang="zh-CN" sz="800">
                <a:latin typeface="微软雅黑" panose="020b0503020204020204" pitchFamily="34" charset="-122"/>
                <a:ea typeface="微软雅黑" panose="020b0503020204020204" pitchFamily="34" charset="-122"/>
              </a:rPr>
              <a:t>, 2017(2):507-509.</a:t>
            </a:r>
          </a:p>
          <a:p>
            <a:r>
              <a:rPr lang="en-US" altLang="zh-CN" sz="800">
                <a:solidFill>
                  <a:srgbClr val="000000"/>
                </a:solidFill>
                <a:latin typeface="微软雅黑" panose="020b0503020204020204" pitchFamily="34" charset="-122"/>
                <a:ea typeface="微软雅黑" panose="020b0503020204020204" pitchFamily="34" charset="-122"/>
              </a:rPr>
              <a:t>2.</a:t>
            </a:r>
            <a:r>
              <a:rPr lang="zh-CN" altLang="zh-CN" sz="800">
                <a:solidFill>
                  <a:srgbClr val="000000"/>
                </a:solidFill>
                <a:latin typeface="微软雅黑" panose="020b0503020204020204" pitchFamily="34" charset="-122"/>
                <a:ea typeface="微软雅黑" panose="020b0503020204020204" pitchFamily="34" charset="-122"/>
              </a:rPr>
              <a:t>Chakraborty S</a:t>
            </a:r>
            <a:r>
              <a:rPr lang="en-US" altLang="zh-CN" sz="800">
                <a:solidFill>
                  <a:srgbClr val="000000"/>
                </a:solidFill>
                <a:latin typeface="微软雅黑" panose="020b0503020204020204" pitchFamily="34" charset="-122"/>
                <a:ea typeface="微软雅黑" panose="020b0503020204020204" pitchFamily="34" charset="-122"/>
              </a:rPr>
              <a:t>,et al</a:t>
            </a:r>
            <a:r>
              <a:rPr lang="zh-CN" altLang="zh-CN" sz="800">
                <a:solidFill>
                  <a:srgbClr val="000000"/>
                </a:solidFill>
                <a:latin typeface="微软雅黑" panose="020b0503020204020204" pitchFamily="34" charset="-122"/>
                <a:ea typeface="微软雅黑" panose="020b0503020204020204" pitchFamily="34" charset="-122"/>
              </a:rPr>
              <a:t>. Neurosci Lett. </a:t>
            </a:r>
            <a:r>
              <a:rPr lang="en-US" altLang="zh-CN" sz="800">
                <a:solidFill>
                  <a:srgbClr val="000000"/>
                </a:solidFill>
                <a:latin typeface="微软雅黑" panose="020b0503020204020204" pitchFamily="34" charset="-122"/>
                <a:ea typeface="微软雅黑" panose="020b0503020204020204" pitchFamily="34" charset="-122"/>
              </a:rPr>
              <a:t>2019 Jun 21;704:36-44.</a:t>
            </a:r>
          </a:p>
          <a:p>
            <a:r>
              <a:rPr lang="en-US" altLang="zh-CN" sz="800">
                <a:latin typeface="微软雅黑" panose="020b0503020204020204" pitchFamily="34" charset="-122"/>
                <a:ea typeface="微软雅黑" panose="020b0503020204020204" pitchFamily="34" charset="-122"/>
              </a:rPr>
              <a:t>3.</a:t>
            </a:r>
            <a:r>
              <a:rPr lang="zh-CN" altLang="en-US" sz="800">
                <a:latin typeface="微软雅黑" panose="020b0503020204020204" pitchFamily="34" charset="-122"/>
                <a:ea typeface="微软雅黑" panose="020b0503020204020204" pitchFamily="34" charset="-122"/>
              </a:rPr>
              <a:t>Majer R</a:t>
            </a:r>
            <a:r>
              <a:rPr lang="en-US" altLang="zh-CN" sz="800">
                <a:latin typeface="微软雅黑" panose="020b0503020204020204" pitchFamily="34" charset="-122"/>
                <a:ea typeface="微软雅黑" panose="020b0503020204020204" pitchFamily="34" charset="-122"/>
              </a:rPr>
              <a:t>,et al</a:t>
            </a:r>
            <a:r>
              <a:rPr lang="zh-CN" altLang="en-US" sz="800">
                <a:latin typeface="微软雅黑" panose="020b0503020204020204" pitchFamily="34" charset="-122"/>
                <a:ea typeface="微软雅黑" panose="020b0503020204020204" pitchFamily="34" charset="-122"/>
              </a:rPr>
              <a:t>. Open Med (Wars). 2019;14:307–316.</a:t>
            </a:r>
            <a:endParaRPr lang="en-US" altLang="zh-CN" sz="800">
              <a:latin typeface="微软雅黑" panose="020b0503020204020204" pitchFamily="34" charset="-122"/>
              <a:ea typeface="微软雅黑" panose="020b0503020204020204" pitchFamily="34" charset="-122"/>
            </a:endParaRPr>
          </a:p>
          <a:p>
            <a:r>
              <a:rPr lang="en-US" altLang="zh-CN" sz="800">
                <a:solidFill>
                  <a:srgbClr val="000000"/>
                </a:solidFill>
                <a:latin typeface="微软雅黑" panose="020b0503020204020204" pitchFamily="34" charset="-122"/>
                <a:ea typeface="微软雅黑" panose="020b0503020204020204" pitchFamily="34" charset="-122"/>
              </a:rPr>
              <a:t>4.</a:t>
            </a:r>
            <a:r>
              <a:rPr lang="zh-CN" altLang="en-US" sz="800">
                <a:solidFill>
                  <a:srgbClr val="000000"/>
                </a:solidFill>
                <a:latin typeface="微软雅黑" panose="020b0503020204020204" pitchFamily="34" charset="-122"/>
                <a:ea typeface="微软雅黑" panose="020b0503020204020204" pitchFamily="34" charset="-122"/>
              </a:rPr>
              <a:t>中国痴呆与认知障碍诊治指南写作组</a:t>
            </a:r>
            <a:r>
              <a:rPr lang="en-US" altLang="zh-CN" sz="800">
                <a:solidFill>
                  <a:srgbClr val="000000"/>
                </a:solidFill>
                <a:latin typeface="微软雅黑" panose="020b0503020204020204" pitchFamily="34" charset="-122"/>
                <a:ea typeface="微软雅黑" panose="020b0503020204020204" pitchFamily="34" charset="-122"/>
              </a:rPr>
              <a:t>.</a:t>
            </a:r>
            <a:r>
              <a:rPr lang="zh-CN" altLang="en-US" sz="800">
                <a:solidFill>
                  <a:srgbClr val="000000"/>
                </a:solidFill>
                <a:latin typeface="微软雅黑" panose="020b0503020204020204" pitchFamily="34" charset="-122"/>
                <a:ea typeface="微软雅黑" panose="020b0503020204020204" pitchFamily="34" charset="-122"/>
              </a:rPr>
              <a:t>中华医学志</a:t>
            </a:r>
            <a:r>
              <a:rPr lang="en-US" altLang="zh-CN" sz="800">
                <a:solidFill>
                  <a:srgbClr val="000000"/>
                </a:solidFill>
                <a:latin typeface="微软雅黑" panose="020b0503020204020204" pitchFamily="34" charset="-122"/>
                <a:ea typeface="微软雅黑" panose="020b0503020204020204" pitchFamily="34" charset="-122"/>
              </a:rPr>
              <a:t>.2018;98(15):1125-1129</a:t>
            </a:r>
          </a:p>
          <a:p>
            <a:r>
              <a:rPr lang="en-US" altLang="zh-CN" sz="800">
                <a:solidFill>
                  <a:srgbClr val="000000"/>
                </a:solidFill>
                <a:latin typeface="微软雅黑" panose="020b0503020204020204" pitchFamily="34" charset="-122"/>
                <a:ea typeface="微软雅黑" panose="020b0503020204020204" pitchFamily="34" charset="-122"/>
              </a:rPr>
              <a:t>5.</a:t>
            </a:r>
            <a:r>
              <a:rPr lang="zh-CN" altLang="en-US" sz="800">
                <a:solidFill>
                  <a:srgbClr val="000000"/>
                </a:solidFill>
                <a:latin typeface="微软雅黑" panose="020b0503020204020204" pitchFamily="34" charset="-122"/>
                <a:ea typeface="微软雅黑" panose="020b0503020204020204" pitchFamily="34" charset="-122"/>
              </a:rPr>
              <a:t>中国痴呆与认知障碍诊治指南写作组</a:t>
            </a:r>
            <a:r>
              <a:rPr lang="en-US" altLang="zh-CN" sz="800">
                <a:solidFill>
                  <a:srgbClr val="000000"/>
                </a:solidFill>
                <a:latin typeface="微软雅黑" panose="020b0503020204020204" pitchFamily="34" charset="-122"/>
                <a:ea typeface="微软雅黑" panose="020b0503020204020204" pitchFamily="34" charset="-122"/>
              </a:rPr>
              <a:t>.</a:t>
            </a:r>
            <a:r>
              <a:rPr lang="zh-CN" altLang="en-US" sz="800">
                <a:solidFill>
                  <a:srgbClr val="000000"/>
                </a:solidFill>
                <a:latin typeface="微软雅黑" panose="020b0503020204020204" pitchFamily="34" charset="-122"/>
                <a:ea typeface="微软雅黑" panose="020b0503020204020204" pitchFamily="34" charset="-122"/>
              </a:rPr>
              <a:t>中华医学志</a:t>
            </a:r>
            <a:r>
              <a:rPr lang="en-US" altLang="zh-CN" sz="800">
                <a:solidFill>
                  <a:srgbClr val="000000"/>
                </a:solidFill>
                <a:latin typeface="微软雅黑" panose="020b0503020204020204" pitchFamily="34" charset="-122"/>
                <a:ea typeface="微软雅黑" panose="020b0503020204020204" pitchFamily="34" charset="-122"/>
              </a:rPr>
              <a:t>.2018;98(13):965-970</a:t>
            </a:r>
          </a:p>
          <a:p>
            <a:r>
              <a:rPr lang="en-US" altLang="zh-CN" sz="800">
                <a:solidFill>
                  <a:srgbClr val="000000"/>
                </a:solidFill>
                <a:latin typeface="微软雅黑" panose="020b0503020204020204" pitchFamily="34" charset="-122"/>
                <a:ea typeface="微软雅黑" panose="020b0503020204020204" pitchFamily="34" charset="-122"/>
              </a:rPr>
              <a:t>6.</a:t>
            </a:r>
            <a:r>
              <a:rPr lang="zh-CN" altLang="en-US" sz="800">
                <a:solidFill>
                  <a:srgbClr val="000000"/>
                </a:solidFill>
                <a:latin typeface="微软雅黑" panose="020b0503020204020204" pitchFamily="34" charset="-122"/>
                <a:ea typeface="微软雅黑" panose="020b0503020204020204" pitchFamily="34" charset="-122"/>
              </a:rPr>
              <a:t>中华医学会精神病学分会老年精神医学组</a:t>
            </a:r>
            <a:r>
              <a:rPr lang="en-US" altLang="zh-CN" sz="800">
                <a:solidFill>
                  <a:srgbClr val="000000"/>
                </a:solidFill>
                <a:latin typeface="微软雅黑" panose="020b0503020204020204" pitchFamily="34" charset="-122"/>
                <a:ea typeface="微软雅黑" panose="020b0503020204020204" pitchFamily="34" charset="-122"/>
              </a:rPr>
              <a:t>.</a:t>
            </a:r>
            <a:r>
              <a:rPr lang="zh-CN" altLang="en-US" sz="800">
                <a:solidFill>
                  <a:srgbClr val="000000"/>
                </a:solidFill>
                <a:latin typeface="微软雅黑" panose="020b0503020204020204" pitchFamily="34" charset="-122"/>
                <a:ea typeface="微软雅黑" panose="020b0503020204020204" pitchFamily="34" charset="-122"/>
              </a:rPr>
              <a:t>中华精神科杂志</a:t>
            </a:r>
            <a:r>
              <a:rPr lang="en-US" altLang="zh-CN" sz="800">
                <a:solidFill>
                  <a:srgbClr val="000000"/>
                </a:solidFill>
                <a:latin typeface="微软雅黑" panose="020b0503020204020204" pitchFamily="34" charset="-122"/>
                <a:ea typeface="微软雅黑" panose="020b0503020204020204" pitchFamily="34" charset="-122"/>
              </a:rPr>
              <a:t>,2017,50(5) :335-339.</a:t>
            </a:r>
          </a:p>
          <a:p>
            <a:endParaRPr lang="en-US" altLang="zh-CN" sz="800">
              <a:solidFill>
                <a:srgbClr val="000000"/>
              </a:solidFill>
              <a:latin typeface="微软雅黑" panose="020b0503020204020204" pitchFamily="34" charset="-122"/>
              <a:ea typeface="微软雅黑" panose="020b0503020204020204" pitchFamily="34" charset="-122"/>
            </a:endParaRPr>
          </a:p>
          <a:p>
            <a:endParaRPr lang="zh-CN" altLang="en-US" sz="800"/>
          </a:p>
        </p:txBody>
      </p:sp>
      <p:sp>
        <p:nvSpPr>
          <p:cNvPr id="20" name="矩形 19"/>
          <p:cNvSpPr/>
          <p:nvPr/>
        </p:nvSpPr>
        <p:spPr>
          <a:xfrm>
            <a:off x="3120437" y="5080426"/>
            <a:ext cx="2562107" cy="400110"/>
          </a:xfrm>
          <a:prstGeom prst="rect">
            <a:avLst/>
          </a:prstGeom>
          <a:ln>
            <a:noFill/>
          </a:ln>
          <a:effectLst/>
          <a:scene3d>
            <a:camera prst="orthographicFront">
              <a:rot lat="0" lon="0" rev="0"/>
            </a:camera>
            <a:lightRig rig="contrasting" dir="t">
              <a:rot lat="0" lon="0" rev="7800000"/>
            </a:lightRig>
          </a:scene3d>
          <a:sp3d>
            <a:bevelT w="139700" h="139700"/>
          </a:sp3d>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000" b="1">
                <a:solidFill>
                  <a:srgbClr val="505784"/>
                </a:solidFill>
                <a:latin typeface="Arial" pitchFamily="34" charset="0"/>
                <a:ea typeface="微软雅黑" panose="020b0503020204020204" pitchFamily="34" charset="-122"/>
                <a:cs typeface="Arial" pitchFamily="34" charset="0"/>
              </a:rPr>
              <a:t>精神行为症状</a:t>
            </a:r>
            <a:r>
              <a:rPr lang="en-US" altLang="zh-CN" sz="2000" b="1" baseline="30000">
                <a:solidFill>
                  <a:srgbClr val="505784"/>
                </a:solidFill>
                <a:latin typeface="Arial" pitchFamily="34" charset="0"/>
                <a:ea typeface="微软雅黑" panose="020b0503020204020204" pitchFamily="34" charset="-122"/>
                <a:cs typeface="Arial" pitchFamily="34" charset="0"/>
              </a:rPr>
              <a:t>6</a:t>
            </a:r>
            <a:endParaRPr lang="en-US" altLang="zh-CN" sz="2000" b="1">
              <a:solidFill>
                <a:srgbClr val="505784"/>
              </a:solidFill>
              <a:latin typeface="Arial" pitchFamily="34" charset="0"/>
              <a:ea typeface="微软雅黑" panose="020b0503020204020204" pitchFamily="34" charset="-122"/>
              <a:cs typeface="Arial" pitchFamily="34" charset="0"/>
            </a:endParaRPr>
          </a:p>
        </p:txBody>
      </p:sp>
      <p:sp>
        <p:nvSpPr>
          <p:cNvPr id="21" name="Rectangle 5">
            <a:extLst>
              <a:ext uri="{FF2B5EF4-FFF2-40B4-BE49-F238E27FC236}">
                <a16:creationId xmlns:a16="http://schemas.microsoft.com/office/drawing/2014/main" id="{30046C86-B489-4F76-8EC8-A8D98F8A3248}"/>
              </a:ext>
            </a:extLst>
          </p:cNvPr>
          <p:cNvSpPr>
            <a:spLocks noChangeArrowheads="1"/>
          </p:cNvSpPr>
          <p:nvPr/>
        </p:nvSpPr>
        <p:spPr bwMode="auto">
          <a:xfrm>
            <a:off x="1920382" y="5394972"/>
            <a:ext cx="4770673" cy="810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171450" indent="-171450" algn="just">
              <a:lnSpc>
                <a:spcPct val="120000"/>
              </a:lnSpc>
              <a:buFont typeface="Arial" pitchFamily="34" charset="0"/>
              <a:buChar char="•"/>
            </a:pPr>
            <a:r>
              <a:rPr lang="zh-CN" altLang="en-US" sz="1400">
                <a:latin typeface="Arial" pitchFamily="34" charset="0"/>
                <a:ea typeface="微软雅黑" panose="020b0503020204020204" pitchFamily="34" charset="-122"/>
                <a:cs typeface="Arial" pitchFamily="34" charset="0"/>
              </a:rPr>
              <a:t>妄想、幻觉、激越、抑郁、焦虑、淡漠、激惹、欣快、脱抑制行为、异常动作、夜间行为紊乱、饮食异常</a:t>
            </a:r>
          </a:p>
          <a:p>
            <a:pPr marL="171450" indent="-171450" algn="just">
              <a:lnSpc>
                <a:spcPct val="120000"/>
              </a:lnSpc>
              <a:buFont typeface="Arial" pitchFamily="34" charset="0"/>
              <a:buChar char="•"/>
            </a:pPr>
            <a:endParaRPr lang="en-US" altLang="zh-CN" sz="1200">
              <a:latin typeface="Arial" pitchFamily="34" charset="0"/>
              <a:ea typeface="微软雅黑" panose="020b0503020204020204" pitchFamily="34" charset="-122"/>
              <a:cs typeface="Arial" pitchFamily="34" charset="0"/>
            </a:endParaRPr>
          </a:p>
        </p:txBody>
      </p:sp>
    </p:spTree>
    <p:extLst>
      <p:ext uri="{BB962C8B-B14F-4D97-AF65-F5344CB8AC3E}">
        <p14:creationId xmlns:p14="http://schemas.microsoft.com/office/powerpoint/2010/main" val="1405847285"/>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 name="标题 1"/>
          <p:cNvSpPr txBox="1"/>
          <p:nvPr/>
        </p:nvSpPr>
        <p:spPr>
          <a:xfrm>
            <a:off x="628650" y="109228"/>
            <a:ext cx="7886700" cy="779462"/>
          </a:xfrm>
          <a:prstGeom prst="rect">
            <a:avLst/>
          </a:prstGeom>
        </p:spPr>
        <p:txBody>
          <a:bodyPr vert="horz" lIns="91440" tIns="45720" rIns="91440" bIns="45720" rtlCol="0" anchor="ctr">
            <a:normAutofit/>
          </a:bodyPr>
          <a:lstStyle>
            <a:defPPr>
              <a:defRPr lang="en-US"/>
            </a:defPPr>
            <a:lvl1pPr marL="0" algn="ctr" defTabSz="914400" rtl="0" eaLnBrk="1" latinLnBrk="0" hangingPunct="1">
              <a:lnSpc>
                <a:spcPct val="90000"/>
              </a:lnSpc>
              <a:spcBef>
                <a:spcPct val="0"/>
              </a:spcBef>
              <a:buNone/>
              <a:defRPr sz="2800" b="1" kern="1200">
                <a:solidFill>
                  <a:srgbClr val="0C1F5F"/>
                </a:solidFill>
                <a:latin typeface="微软雅黑" panose="020b0503020204020204" pitchFamily="34" charset="-122"/>
                <a:ea typeface="微软雅黑" panose="020b0503020204020204" pitchFamily="34" charset="-122"/>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a:solidFill>
                  <a:srgbClr val="1F346C"/>
                </a:solidFill>
              </a:rPr>
              <a:t>BPSD</a:t>
            </a:r>
            <a:r>
              <a:rPr lang="zh-CN" altLang="en-US">
                <a:solidFill>
                  <a:srgbClr val="1F346C"/>
                </a:solidFill>
              </a:rPr>
              <a:t>给</a:t>
            </a:r>
            <a:r>
              <a:rPr lang="en-US" altLang="zh-CN">
                <a:solidFill>
                  <a:srgbClr val="1F346C"/>
                </a:solidFill>
              </a:rPr>
              <a:t>AD</a:t>
            </a:r>
            <a:r>
              <a:rPr lang="zh-CN" altLang="en-US">
                <a:solidFill>
                  <a:srgbClr val="1F346C"/>
                </a:solidFill>
              </a:rPr>
              <a:t>患者及照料者带来沉重疾病负担</a:t>
            </a:r>
          </a:p>
        </p:txBody>
      </p:sp>
      <p:pic>
        <p:nvPicPr>
          <p:cNvPr id="30" name="图片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939439" y="2711127"/>
            <a:ext cx="2373110" cy="1702570"/>
          </a:xfrm>
          <a:prstGeom prst="ellipse">
            <a:avLst/>
          </a:prstGeom>
          <a:ln>
            <a:noFill/>
          </a:ln>
          <a:effectLst>
            <a:softEdge rad="112500"/>
          </a:effectLst>
        </p:spPr>
      </p:pic>
      <p:grpSp>
        <p:nvGrpSpPr>
          <p:cNvPr id="32" name="组合 18"/>
          <p:cNvGrpSpPr/>
          <p:nvPr/>
        </p:nvGrpSpPr>
        <p:grpSpPr>
          <a:xfrm>
            <a:off x="565169" y="2783911"/>
            <a:ext cx="2854994" cy="379066"/>
            <a:chOff x="0" y="-4234"/>
            <a:chExt cx="2641428" cy="189533"/>
          </a:xfrm>
        </p:grpSpPr>
        <p:sp>
          <p:nvSpPr>
            <p:cNvPr id="36" name="直接连接符 25"/>
            <p:cNvSpPr>
              <a:spLocks noChangeShapeType="1"/>
            </p:cNvSpPr>
            <p:nvPr/>
          </p:nvSpPr>
          <p:spPr bwMode="auto">
            <a:xfrm>
              <a:off x="0" y="-4234"/>
              <a:ext cx="1957772" cy="1"/>
            </a:xfrm>
            <a:prstGeom prst="line">
              <a:avLst/>
            </a:prstGeom>
            <a:noFill/>
            <a:ln w="9525">
              <a:solidFill>
                <a:srgbClr val="0C1F5F"/>
              </a:solidFill>
              <a:bevel/>
              <a:headEnd type="oval" w="med" len="med"/>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09361" rtl="0" eaLnBrk="1" fontAlgn="base" latinLnBrk="0" hangingPunct="1">
                <a:lnSpc>
                  <a:spcPct val="100000"/>
                </a:lnSpc>
                <a:spcBef>
                  <a:spcPct val="0"/>
                </a:spcBef>
                <a:spcAft>
                  <a:spcPct val="0"/>
                </a:spcAft>
                <a:buClrTx/>
                <a:buSzTx/>
                <a:buFontTx/>
                <a:buNone/>
                <a:defRPr/>
              </a:pPr>
              <a:endParaRPr kumimoji="0" lang="zh-CN" altLang="en-US" sz="1787" b="1" i="0" u="none" strike="noStrike" kern="1200" cap="none" spc="0" normalizeH="0" baseline="0" noProof="0">
                <a:ln>
                  <a:noFill/>
                </a:ln>
                <a:solidFill>
                  <a:srgbClr val="000000"/>
                </a:solidFill>
                <a:effectLst/>
                <a:uLnTx/>
                <a:uFillTx/>
                <a:latin typeface="Arial"/>
                <a:ea typeface="微软雅黑" panose="020b0503020204020204" pitchFamily="34" charset="-122"/>
                <a:cs typeface="+mn-cs"/>
              </a:endParaRPr>
            </a:p>
          </p:txBody>
        </p:sp>
        <p:sp>
          <p:nvSpPr>
            <p:cNvPr id="37" name="直接连接符 26"/>
            <p:cNvSpPr>
              <a:spLocks noChangeShapeType="1"/>
            </p:cNvSpPr>
            <p:nvPr/>
          </p:nvSpPr>
          <p:spPr bwMode="auto">
            <a:xfrm>
              <a:off x="1957772" y="0"/>
              <a:ext cx="683656" cy="185299"/>
            </a:xfrm>
            <a:prstGeom prst="line">
              <a:avLst/>
            </a:prstGeom>
            <a:noFill/>
            <a:ln w="9525">
              <a:solidFill>
                <a:srgbClr val="0C1F5F"/>
              </a:solidFill>
              <a:beve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09361" rtl="0" eaLnBrk="1" fontAlgn="base" latinLnBrk="0" hangingPunct="1">
                <a:lnSpc>
                  <a:spcPct val="100000"/>
                </a:lnSpc>
                <a:spcBef>
                  <a:spcPct val="0"/>
                </a:spcBef>
                <a:spcAft>
                  <a:spcPct val="0"/>
                </a:spcAft>
                <a:buClrTx/>
                <a:buSzTx/>
                <a:buFontTx/>
                <a:buNone/>
                <a:defRPr/>
              </a:pPr>
              <a:endParaRPr kumimoji="0" lang="zh-CN" altLang="en-US" sz="1787" b="1" i="0" u="none" strike="noStrike" kern="1200" cap="none" spc="0" normalizeH="0" baseline="0" noProof="0">
                <a:ln>
                  <a:noFill/>
                </a:ln>
                <a:solidFill>
                  <a:srgbClr val="000000"/>
                </a:solidFill>
                <a:effectLst/>
                <a:uLnTx/>
                <a:uFillTx/>
                <a:latin typeface="Arial"/>
                <a:ea typeface="微软雅黑" panose="020b0503020204020204" pitchFamily="34" charset="-122"/>
                <a:cs typeface="+mn-cs"/>
              </a:endParaRPr>
            </a:p>
          </p:txBody>
        </p:sp>
      </p:grpSp>
      <p:grpSp>
        <p:nvGrpSpPr>
          <p:cNvPr id="33" name="组合 22"/>
          <p:cNvGrpSpPr/>
          <p:nvPr/>
        </p:nvGrpSpPr>
        <p:grpSpPr>
          <a:xfrm flipH="1">
            <a:off x="4443068" y="2113335"/>
            <a:ext cx="4072282" cy="686681"/>
            <a:chExt cx="2880320" cy="360040"/>
          </a:xfrm>
        </p:grpSpPr>
        <p:sp>
          <p:nvSpPr>
            <p:cNvPr id="34" name="直接连接符 23"/>
            <p:cNvSpPr>
              <a:spLocks noChangeShapeType="1"/>
            </p:cNvSpPr>
            <p:nvPr/>
          </p:nvSpPr>
          <p:spPr bwMode="auto">
            <a:xfrm>
              <a:off x="0" y="0"/>
              <a:ext cx="2375080" cy="0"/>
            </a:xfrm>
            <a:prstGeom prst="line">
              <a:avLst/>
            </a:prstGeom>
            <a:noFill/>
            <a:ln w="9525">
              <a:solidFill>
                <a:srgbClr val="0C1F5F"/>
              </a:solidFill>
              <a:bevel/>
              <a:headEnd type="oval" w="med" len="med"/>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09361" rtl="0" eaLnBrk="1" fontAlgn="base" latinLnBrk="0" hangingPunct="1">
                <a:lnSpc>
                  <a:spcPct val="100000"/>
                </a:lnSpc>
                <a:spcBef>
                  <a:spcPct val="0"/>
                </a:spcBef>
                <a:spcAft>
                  <a:spcPct val="0"/>
                </a:spcAft>
                <a:buClrTx/>
                <a:buSzTx/>
                <a:buFontTx/>
                <a:buNone/>
                <a:defRPr/>
              </a:pPr>
              <a:endParaRPr kumimoji="0" lang="zh-CN" altLang="en-US" sz="1787" b="1" i="0" u="none" strike="noStrike" kern="1200" cap="none" spc="0" normalizeH="0" baseline="0" noProof="0">
                <a:ln>
                  <a:noFill/>
                </a:ln>
                <a:solidFill>
                  <a:srgbClr val="000000"/>
                </a:solidFill>
                <a:effectLst/>
                <a:uLnTx/>
                <a:uFillTx/>
                <a:latin typeface="Arial"/>
                <a:ea typeface="微软雅黑" panose="020b0503020204020204" pitchFamily="34" charset="-122"/>
                <a:cs typeface="+mn-cs"/>
              </a:endParaRPr>
            </a:p>
          </p:txBody>
        </p:sp>
        <p:sp>
          <p:nvSpPr>
            <p:cNvPr id="35" name="直接连接符 24"/>
            <p:cNvSpPr>
              <a:spLocks noChangeShapeType="1"/>
            </p:cNvSpPr>
            <p:nvPr/>
          </p:nvSpPr>
          <p:spPr bwMode="auto">
            <a:xfrm>
              <a:off x="2375080" y="0"/>
              <a:ext cx="505240" cy="360040"/>
            </a:xfrm>
            <a:prstGeom prst="line">
              <a:avLst/>
            </a:prstGeom>
            <a:noFill/>
            <a:ln w="9525">
              <a:solidFill>
                <a:srgbClr val="0C1F5F"/>
              </a:solidFill>
              <a:beve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09361" rtl="0" eaLnBrk="1" fontAlgn="base" latinLnBrk="0" hangingPunct="1">
                <a:lnSpc>
                  <a:spcPct val="100000"/>
                </a:lnSpc>
                <a:spcBef>
                  <a:spcPct val="0"/>
                </a:spcBef>
                <a:spcAft>
                  <a:spcPct val="0"/>
                </a:spcAft>
                <a:buClrTx/>
                <a:buSzTx/>
                <a:buFontTx/>
                <a:buNone/>
                <a:defRPr/>
              </a:pPr>
              <a:endParaRPr kumimoji="0" lang="zh-CN" altLang="en-US" sz="1787" b="1" i="0" u="none" strike="noStrike" kern="1200" cap="none" spc="0" normalizeH="0" baseline="0" noProof="0">
                <a:ln>
                  <a:noFill/>
                </a:ln>
                <a:solidFill>
                  <a:srgbClr val="000000"/>
                </a:solidFill>
                <a:effectLst/>
                <a:uLnTx/>
                <a:uFillTx/>
                <a:latin typeface="Arial"/>
                <a:ea typeface="微软雅黑" panose="020b0503020204020204" pitchFamily="34" charset="-122"/>
                <a:cs typeface="+mn-cs"/>
              </a:endParaRPr>
            </a:p>
          </p:txBody>
        </p:sp>
      </p:grpSp>
      <p:sp>
        <p:nvSpPr>
          <p:cNvPr id="38" name="矩形 37"/>
          <p:cNvSpPr/>
          <p:nvPr/>
        </p:nvSpPr>
        <p:spPr>
          <a:xfrm>
            <a:off x="752855" y="2302092"/>
            <a:ext cx="1829347"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spcAft>
                <a:spcPct val="0"/>
              </a:spcAft>
              <a:tabLst>
                <a:tab pos="3552825"/>
              </a:tabLst>
            </a:pPr>
            <a:r>
              <a:rPr lang="zh-CN" altLang="zh-CN" sz="2000" b="1" kern="0">
                <a:solidFill>
                  <a:srgbClr val="0C1F5F"/>
                </a:solidFill>
                <a:latin typeface="微软雅黑" panose="020b0503020204020204" pitchFamily="34" charset="-122"/>
                <a:ea typeface="微软雅黑" panose="020b0503020204020204" pitchFamily="34" charset="-122"/>
                <a:cs typeface="Arial" pitchFamily="34" charset="0"/>
              </a:rPr>
              <a:t>增加患者负担</a:t>
            </a:r>
            <a:r>
              <a:rPr lang="en-US" altLang="zh-CN" sz="2000" b="1" kern="0" baseline="30000">
                <a:solidFill>
                  <a:srgbClr val="0C1F5F"/>
                </a:solidFill>
                <a:latin typeface="微软雅黑" panose="020b0503020204020204" pitchFamily="34" charset="-122"/>
                <a:ea typeface="微软雅黑" panose="020b0503020204020204" pitchFamily="34" charset="-122"/>
                <a:cs typeface="Arial" pitchFamily="34" charset="0"/>
              </a:rPr>
              <a:t>1</a:t>
            </a:r>
            <a:endParaRPr lang="zh-CN" altLang="zh-CN" sz="2000" b="1" kern="100">
              <a:solidFill>
                <a:srgbClr val="0C1F5F"/>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39" name="矩形 38"/>
          <p:cNvSpPr/>
          <p:nvPr/>
        </p:nvSpPr>
        <p:spPr>
          <a:xfrm>
            <a:off x="581424" y="3201532"/>
            <a:ext cx="3057525" cy="1938992"/>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gn="just">
              <a:lnSpc>
                <a:spcPct val="125000"/>
              </a:lnSpc>
              <a:spcAft>
                <a:spcPct val="0"/>
              </a:spcAft>
              <a:buFont typeface="Arial" pitchFamily="34" charset="0"/>
              <a:buChar char="•"/>
              <a:tabLst>
                <a:tab pos="3552825"/>
              </a:tabLst>
            </a:pPr>
            <a:r>
              <a:rPr lang="zh-CN"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rPr>
              <a:t>情绪困扰</a:t>
            </a:r>
            <a:endParaRPr lang="en-US"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endParaRPr>
          </a:p>
          <a:p>
            <a:pPr marL="285750" indent="-285750" algn="just">
              <a:lnSpc>
                <a:spcPct val="125000"/>
              </a:lnSpc>
              <a:spcAft>
                <a:spcPct val="0"/>
              </a:spcAft>
              <a:buFont typeface="Arial" pitchFamily="34" charset="0"/>
              <a:buChar char="•"/>
              <a:tabLst>
                <a:tab pos="3552825"/>
              </a:tabLst>
            </a:pPr>
            <a:r>
              <a:rPr lang="zh-CN"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rPr>
              <a:t>生活质量下降</a:t>
            </a:r>
            <a:endParaRPr lang="en-US"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endParaRPr>
          </a:p>
          <a:p>
            <a:pPr marL="285750" indent="-285750" algn="just">
              <a:lnSpc>
                <a:spcPct val="125000"/>
              </a:lnSpc>
              <a:spcAft>
                <a:spcPct val="0"/>
              </a:spcAft>
              <a:buFont typeface="Arial" pitchFamily="34" charset="0"/>
              <a:buChar char="•"/>
              <a:tabLst>
                <a:tab pos="3552825"/>
              </a:tabLst>
            </a:pPr>
            <a:r>
              <a:rPr lang="zh-CN"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rPr>
              <a:t>日常社会功能障碍增加</a:t>
            </a:r>
            <a:endParaRPr lang="en-US"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endParaRPr>
          </a:p>
          <a:p>
            <a:pPr marL="285750" indent="-285750" algn="just">
              <a:lnSpc>
                <a:spcPct val="125000"/>
              </a:lnSpc>
              <a:spcAft>
                <a:spcPct val="0"/>
              </a:spcAft>
              <a:buFont typeface="Arial" pitchFamily="34" charset="0"/>
              <a:buChar char="•"/>
              <a:tabLst>
                <a:tab pos="3552825"/>
              </a:tabLst>
            </a:pPr>
            <a:r>
              <a:rPr lang="zh-CN"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rPr>
              <a:t>住院次数增加</a:t>
            </a:r>
            <a:endParaRPr lang="en-US"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endParaRPr>
          </a:p>
          <a:p>
            <a:pPr marL="285750" indent="-285750" algn="just">
              <a:lnSpc>
                <a:spcPct val="125000"/>
              </a:lnSpc>
              <a:buFont typeface="Arial" pitchFamily="34" charset="0"/>
              <a:buChar char="•"/>
              <a:tabLst>
                <a:tab pos="3552825"/>
              </a:tabLst>
            </a:pPr>
            <a:r>
              <a:rPr lang="zh-CN"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rPr>
              <a:t>生存期缩短</a:t>
            </a:r>
            <a:endParaRPr lang="zh-CN" altLang="zh-CN" sz="16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a:p>
            <a:pPr marL="285750" indent="-285750" algn="just">
              <a:lnSpc>
                <a:spcPct val="125000"/>
              </a:lnSpc>
              <a:spcAft>
                <a:spcPct val="0"/>
              </a:spcAft>
              <a:buFont typeface="Arial" pitchFamily="34" charset="0"/>
              <a:buChar char="•"/>
              <a:tabLst>
                <a:tab pos="3552825"/>
              </a:tabLst>
            </a:pPr>
            <a:r>
              <a:rPr lang="zh-CN"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rPr>
              <a:t>被虐待和忽视的风险增加</a:t>
            </a:r>
            <a:endParaRPr lang="en-US" altLang="zh-CN" sz="1600" kern="0">
              <a:solidFill>
                <a:schemeClr val="tx1">
                  <a:lumMod val="95000"/>
                  <a:lumOff val="5000"/>
                </a:schemeClr>
              </a:solidFill>
              <a:latin typeface="微软雅黑" panose="020b0503020204020204" pitchFamily="34" charset="-122"/>
              <a:ea typeface="微软雅黑" panose="020b0503020204020204" pitchFamily="34" charset="-122"/>
              <a:cs typeface="Arial" pitchFamily="34" charset="0"/>
            </a:endParaRPr>
          </a:p>
        </p:txBody>
      </p:sp>
      <p:sp>
        <p:nvSpPr>
          <p:cNvPr id="40" name="矩形 39"/>
          <p:cNvSpPr/>
          <p:nvPr/>
        </p:nvSpPr>
        <p:spPr>
          <a:xfrm>
            <a:off x="5767006" y="160222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zh-CN" sz="2000" b="1" kern="0">
                <a:solidFill>
                  <a:srgbClr val="0C1F5F"/>
                </a:solidFill>
                <a:latin typeface="微软雅黑" panose="020b0503020204020204" pitchFamily="34" charset="-122"/>
                <a:ea typeface="微软雅黑" panose="020b0503020204020204" pitchFamily="34" charset="-122"/>
                <a:cs typeface="Arial" pitchFamily="34" charset="0"/>
              </a:rPr>
              <a:t>增加照料者负担</a:t>
            </a:r>
            <a:endParaRPr lang="zh-CN" altLang="en-US" sz="2000" b="1" kern="0">
              <a:solidFill>
                <a:srgbClr val="0C1F5F"/>
              </a:solidFill>
              <a:latin typeface="微软雅黑" panose="020b0503020204020204" pitchFamily="34" charset="-122"/>
              <a:ea typeface="微软雅黑" panose="020b0503020204020204" pitchFamily="34" charset="-122"/>
              <a:cs typeface="Arial" pitchFamily="34" charset="0"/>
            </a:endParaRPr>
          </a:p>
        </p:txBody>
      </p:sp>
      <p:sp>
        <p:nvSpPr>
          <p:cNvPr id="19" name="矩形 18">
            <a:extLst>
              <a:ext uri="{FF2B5EF4-FFF2-40B4-BE49-F238E27FC236}">
                <a16:creationId xmlns:a16="http://schemas.microsoft.com/office/drawing/2014/main" id="{EAD05769-F2E3-4D85-9287-692750E5120D}"/>
              </a:ext>
            </a:extLst>
          </p:cNvPr>
          <p:cNvSpPr/>
          <p:nvPr/>
        </p:nvSpPr>
        <p:spPr>
          <a:xfrm>
            <a:off x="221879" y="6349425"/>
            <a:ext cx="4572000" cy="461665"/>
          </a:xfrm>
          <a:prstGeom prst="rect">
            <a:avLst/>
          </a:prstGeom>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solidFill>
                  <a:srgbClr val="000000"/>
                </a:solidFill>
                <a:latin typeface="微软雅黑" panose="020b0503020204020204" pitchFamily="34" charset="-122"/>
                <a:ea typeface="微软雅黑" panose="020b0503020204020204" pitchFamily="34" charset="-122"/>
              </a:rPr>
              <a:t>1.Bessey LJ, et al. Curr Psychiatry Rep. 2019 Jul 1;21(8):66.</a:t>
            </a:r>
          </a:p>
          <a:p>
            <a:r>
              <a:rPr lang="en-US" altLang="zh-CN" sz="800">
                <a:solidFill>
                  <a:srgbClr val="000000"/>
                </a:solidFill>
                <a:latin typeface="微软雅黑" panose="020b0503020204020204" pitchFamily="34" charset="-122"/>
                <a:ea typeface="微软雅黑" panose="020b0503020204020204" pitchFamily="34" charset="-122"/>
              </a:rPr>
              <a:t>2.Fuh JL, et al. Dement Geriatr Cogn Disord. 1999 May-Jun;10(3):186-91. </a:t>
            </a:r>
            <a:endParaRPr lang="en-US" altLang="zh-CN" sz="800">
              <a:latin typeface="微软雅黑" panose="020b0503020204020204" pitchFamily="34" charset="-122"/>
              <a:ea typeface="微软雅黑" panose="020b0503020204020204" pitchFamily="34" charset="-122"/>
            </a:endParaRPr>
          </a:p>
          <a:p>
            <a:r>
              <a:rPr lang="en-US" altLang="zh-CN" sz="800">
                <a:latin typeface="微软雅黑" panose="020b0503020204020204" pitchFamily="34" charset="-122"/>
                <a:ea typeface="微软雅黑" panose="020b0503020204020204" pitchFamily="34" charset="-122"/>
              </a:rPr>
              <a:t>3.Ervin K, et al.Australas J Ageing. 2015 Dec;34(4):235-40</a:t>
            </a:r>
          </a:p>
        </p:txBody>
      </p:sp>
      <p:grpSp>
        <p:nvGrpSpPr>
          <p:cNvPr id="11" name="组合 10">
            <a:extLst>
              <a:ext uri="{FF2B5EF4-FFF2-40B4-BE49-F238E27FC236}">
                <a16:creationId xmlns:a16="http://schemas.microsoft.com/office/drawing/2014/main" id="{33C1B47F-9701-4EF0-800A-53C42B403061}"/>
              </a:ext>
            </a:extLst>
          </p:cNvPr>
          <p:cNvGrpSpPr/>
          <p:nvPr/>
        </p:nvGrpSpPr>
        <p:grpSpPr>
          <a:xfrm>
            <a:off x="5312548" y="2335331"/>
            <a:ext cx="3831451" cy="3223603"/>
            <a:chOff x="5440204" y="1923781"/>
            <a:chExt cx="3831451" cy="3223603"/>
          </a:xfrm>
        </p:grpSpPr>
        <p:sp>
          <p:nvSpPr>
            <p:cNvPr id="41" name="矩形 40"/>
            <p:cNvSpPr/>
            <p:nvPr/>
          </p:nvSpPr>
          <p:spPr>
            <a:xfrm>
              <a:off x="5440205" y="1923781"/>
              <a:ext cx="3232947" cy="938719"/>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gn="just">
                <a:lnSpc>
                  <a:spcPct val="125000"/>
                </a:lnSpc>
                <a:buFont typeface="Arial" pitchFamily="34" charset="0"/>
                <a:buChar char="•"/>
                <a:tabLst>
                  <a:tab pos="3552825"/>
                </a:tabLst>
              </a:pPr>
              <a:r>
                <a:rPr lang="zh-CN" altLang="en-US" sz="1600" b="1"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照料时间负担</a:t>
              </a:r>
              <a:r>
                <a:rPr lang="en-US" altLang="zh-CN" sz="1600" b="1" kern="100" baseline="300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2</a:t>
              </a:r>
              <a:endParaRPr lang="zh-CN" altLang="en-US" sz="1600" b="1"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a:p>
              <a:pPr algn="just">
                <a:lnSpc>
                  <a:spcPct val="125000"/>
                </a:lnSpc>
                <a:tabLst>
                  <a:tab pos="3552825"/>
                </a:tabLst>
              </a:pPr>
              <a:r>
                <a:rPr lang="zh-CN" altLang="en-US"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在台湾有</a:t>
              </a:r>
              <a:r>
                <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56.6%</a:t>
              </a:r>
              <a:r>
                <a:rPr lang="zh-CN" altLang="en-US"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的照料者每天至少花费</a:t>
              </a:r>
              <a:r>
                <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8</a:t>
              </a:r>
              <a:r>
                <a:rPr lang="zh-CN" altLang="en-US"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小时照料患者</a:t>
              </a:r>
              <a:endParaRPr lang="zh-CN" altLang="zh-CN" sz="16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9" name="矩形 8">
              <a:extLst>
                <a:ext uri="{FF2B5EF4-FFF2-40B4-BE49-F238E27FC236}">
                  <a16:creationId xmlns:a16="http://schemas.microsoft.com/office/drawing/2014/main" id="{595BEEFF-64DB-4614-A8EA-5846175114EA}"/>
                </a:ext>
              </a:extLst>
            </p:cNvPr>
            <p:cNvSpPr/>
            <p:nvPr/>
          </p:nvSpPr>
          <p:spPr>
            <a:xfrm>
              <a:off x="5440204" y="3005801"/>
              <a:ext cx="3831451" cy="98488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b="1"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心理负担</a:t>
              </a:r>
              <a:r>
                <a:rPr lang="en-US" altLang="zh-CN" sz="1600" b="1" kern="100" baseline="300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3</a:t>
              </a:r>
              <a:endParaRPr lang="en-US" altLang="zh-CN" sz="1600" b="1"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58% </a:t>
              </a:r>
              <a:r>
                <a:rPr lang="zh-CN" altLang="en-US"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的照料者存在轻度至重度的压力感</a:t>
              </a:r>
              <a:endPar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38%</a:t>
              </a:r>
              <a:r>
                <a:rPr lang="zh-CN" altLang="en-US"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的照料者存在轻度至中度的抑郁</a:t>
              </a:r>
              <a:endPar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26%</a:t>
              </a:r>
              <a:r>
                <a:rPr lang="zh-CN" altLang="en-US"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的照料者存在轻度至重度的焦虑</a:t>
              </a:r>
            </a:p>
          </p:txBody>
        </p:sp>
        <p:sp>
          <p:nvSpPr>
            <p:cNvPr id="10" name="矩形 9">
              <a:extLst>
                <a:ext uri="{FF2B5EF4-FFF2-40B4-BE49-F238E27FC236}">
                  <a16:creationId xmlns:a16="http://schemas.microsoft.com/office/drawing/2014/main" id="{97545693-B980-4563-AB70-76EC098DA1F8}"/>
                </a:ext>
              </a:extLst>
            </p:cNvPr>
            <p:cNvSpPr/>
            <p:nvPr/>
          </p:nvSpPr>
          <p:spPr>
            <a:xfrm>
              <a:off x="5440205" y="4377943"/>
              <a:ext cx="3398405" cy="76944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gn="just">
                <a:buFont typeface="Arial" pitchFamily="34" charset="0"/>
                <a:buChar char="•"/>
              </a:pPr>
              <a:r>
                <a:rPr lang="zh-CN" altLang="en-US" sz="1600" b="1"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社会经济负担</a:t>
              </a:r>
              <a:endParaRPr lang="en-US" altLang="zh-CN" sz="1600" b="1"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a:p>
              <a:pPr algn="just"/>
              <a:r>
                <a:rPr lang="zh-CN" altLang="en-US"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相比于不伴有</a:t>
              </a:r>
              <a:r>
                <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BPSD</a:t>
              </a:r>
              <a:r>
                <a:rPr lang="zh-CN" altLang="en-US"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的患者，伴有</a:t>
              </a:r>
              <a:r>
                <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BPSD</a:t>
              </a:r>
              <a:r>
                <a:rPr lang="zh-CN" altLang="en-US"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的患者经济消费更高</a:t>
              </a:r>
              <a:endParaRPr lang="en-US" altLang="zh-CN" sz="14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20" name="矩形 19">
            <a:extLst>
              <a:ext uri="{FF2B5EF4-FFF2-40B4-BE49-F238E27FC236}">
                <a16:creationId xmlns:a16="http://schemas.microsoft.com/office/drawing/2014/main" id="{97545693-B980-4563-AB70-76EC098DA1F8}"/>
              </a:ext>
            </a:extLst>
          </p:cNvPr>
          <p:cNvSpPr/>
          <p:nvPr/>
        </p:nvSpPr>
        <p:spPr>
          <a:xfrm>
            <a:off x="240544" y="6076313"/>
            <a:ext cx="3398405" cy="276999"/>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r>
              <a:rPr lang="en-US" altLang="zh-CN" sz="12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AD</a:t>
            </a:r>
            <a:r>
              <a:rPr lang="zh-CN" altLang="en-US" sz="12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：阿尔茨海默病</a:t>
            </a:r>
            <a:endParaRPr lang="en-US" altLang="zh-CN" sz="1200"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p:txBody>
      </p:sp>
    </p:spTree>
    <p:extLst>
      <p:ext uri="{BB962C8B-B14F-4D97-AF65-F5344CB8AC3E}">
        <p14:creationId xmlns:p14="http://schemas.microsoft.com/office/powerpoint/2010/main" val="3316030324"/>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526743" y="1313489"/>
            <a:ext cx="8032303" cy="52322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spcAft>
                <a:spcPct val="0"/>
              </a:spcAft>
            </a:pPr>
            <a:r>
              <a:rPr lang="en-US" altLang="zh-CN" sz="1400">
                <a:latin typeface="微软雅黑" panose="020b0503020204020204" pitchFamily="34" charset="-122"/>
                <a:ea typeface="微软雅黑" panose="020b0503020204020204" pitchFamily="34" charset="-122"/>
                <a:cs typeface="Arial" pitchFamily="34" charset="0"/>
              </a:rPr>
              <a:t>2018</a:t>
            </a:r>
            <a:r>
              <a:rPr lang="zh-CN" altLang="zh-CN" sz="1400">
                <a:latin typeface="微软雅黑" panose="020b0503020204020204" pitchFamily="34" charset="-122"/>
                <a:ea typeface="微软雅黑" panose="020b0503020204020204" pitchFamily="34" charset="-122"/>
                <a:cs typeface="Arial" pitchFamily="34" charset="0"/>
              </a:rPr>
              <a:t>年</a:t>
            </a:r>
            <a:r>
              <a:rPr lang="en-US" altLang="zh-CN" sz="1400">
                <a:latin typeface="微软雅黑" panose="020b0503020204020204" pitchFamily="34" charset="-122"/>
                <a:ea typeface="微软雅黑" panose="020b0503020204020204" pitchFamily="34" charset="-122"/>
                <a:cs typeface="Arial" pitchFamily="34" charset="0"/>
              </a:rPr>
              <a:t>5</a:t>
            </a:r>
            <a:r>
              <a:rPr lang="zh-CN" altLang="zh-CN" sz="1400">
                <a:latin typeface="微软雅黑" panose="020b0503020204020204" pitchFamily="34" charset="-122"/>
                <a:ea typeface="微软雅黑" panose="020b0503020204020204" pitchFamily="34" charset="-122"/>
                <a:cs typeface="Arial" pitchFamily="34" charset="0"/>
              </a:rPr>
              <a:t>月</a:t>
            </a:r>
            <a:r>
              <a:rPr lang="en-US" altLang="zh-CN" sz="1400">
                <a:latin typeface="微软雅黑" panose="020b0503020204020204" pitchFamily="34" charset="-122"/>
                <a:ea typeface="微软雅黑" panose="020b0503020204020204" pitchFamily="34" charset="-122"/>
                <a:cs typeface="Arial" pitchFamily="34" charset="0"/>
              </a:rPr>
              <a:t>~12</a:t>
            </a:r>
            <a:r>
              <a:rPr lang="zh-CN" altLang="zh-CN" sz="1400">
                <a:latin typeface="微软雅黑" panose="020b0503020204020204" pitchFamily="34" charset="-122"/>
                <a:ea typeface="微软雅黑" panose="020b0503020204020204" pitchFamily="34" charset="-122"/>
                <a:cs typeface="Arial" pitchFamily="34" charset="0"/>
              </a:rPr>
              <a:t>月，研究人员从冈山大学</a:t>
            </a:r>
            <a:r>
              <a:rPr lang="en-US" altLang="zh-CN" sz="1400">
                <a:latin typeface="微软雅黑" panose="020b0503020204020204" pitchFamily="34" charset="-122"/>
                <a:ea typeface="微软雅黑" panose="020b0503020204020204" pitchFamily="34" charset="-122"/>
                <a:cs typeface="Arial" pitchFamily="34" charset="0"/>
              </a:rPr>
              <a:t>19</a:t>
            </a:r>
            <a:r>
              <a:rPr lang="zh-CN" altLang="zh-CN" sz="1400">
                <a:latin typeface="微软雅黑" panose="020b0503020204020204" pitchFamily="34" charset="-122"/>
                <a:ea typeface="微软雅黑" panose="020b0503020204020204" pitchFamily="34" charset="-122"/>
                <a:cs typeface="Arial" pitchFamily="34" charset="0"/>
              </a:rPr>
              <a:t>所附属医院招募</a:t>
            </a:r>
            <a:r>
              <a:rPr lang="en-US" altLang="zh-CN" sz="1400">
                <a:latin typeface="微软雅黑" panose="020b0503020204020204" pitchFamily="34" charset="-122"/>
                <a:ea typeface="微软雅黑" panose="020b0503020204020204" pitchFamily="34" charset="-122"/>
                <a:cs typeface="Arial" pitchFamily="34" charset="0"/>
              </a:rPr>
              <a:t>50</a:t>
            </a:r>
            <a:r>
              <a:rPr lang="zh-CN" altLang="zh-CN" sz="1400">
                <a:latin typeface="微软雅黑" panose="020b0503020204020204" pitchFamily="34" charset="-122"/>
                <a:ea typeface="微软雅黑" panose="020b0503020204020204" pitchFamily="34" charset="-122"/>
                <a:cs typeface="Arial" pitchFamily="34" charset="0"/>
              </a:rPr>
              <a:t>岁以上个体，分成认知正常组（</a:t>
            </a:r>
            <a:r>
              <a:rPr lang="en-US" altLang="zh-CN" sz="1400">
                <a:latin typeface="微软雅黑" panose="020b0503020204020204" pitchFamily="34" charset="-122"/>
                <a:ea typeface="微软雅黑" panose="020b0503020204020204" pitchFamily="34" charset="-122"/>
                <a:cs typeface="Arial" pitchFamily="34" charset="0"/>
              </a:rPr>
              <a:t>n=218</a:t>
            </a:r>
            <a:r>
              <a:rPr lang="zh-CN" altLang="zh-CN" sz="1400">
                <a:latin typeface="微软雅黑" panose="020b0503020204020204" pitchFamily="34" charset="-122"/>
                <a:ea typeface="微软雅黑" panose="020b0503020204020204" pitchFamily="34" charset="-122"/>
                <a:cs typeface="Arial" pitchFamily="34" charset="0"/>
              </a:rPr>
              <a:t>），轻度认知障碍组（</a:t>
            </a:r>
            <a:r>
              <a:rPr lang="en-US" altLang="zh-CN" sz="1400">
                <a:latin typeface="微软雅黑" panose="020b0503020204020204" pitchFamily="34" charset="-122"/>
                <a:ea typeface="微软雅黑" panose="020b0503020204020204" pitchFamily="34" charset="-122"/>
                <a:cs typeface="Arial" pitchFamily="34" charset="0"/>
              </a:rPr>
              <a:t>n=146</a:t>
            </a:r>
            <a:r>
              <a:rPr lang="zh-CN" altLang="zh-CN" sz="1400">
                <a:latin typeface="微软雅黑" panose="020b0503020204020204" pitchFamily="34" charset="-122"/>
                <a:ea typeface="微软雅黑" panose="020b0503020204020204" pitchFamily="34" charset="-122"/>
                <a:cs typeface="Arial" pitchFamily="34" charset="0"/>
              </a:rPr>
              <a:t>）和</a:t>
            </a:r>
            <a:r>
              <a:rPr lang="en-US" altLang="zh-CN" sz="1400">
                <a:latin typeface="微软雅黑" panose="020b0503020204020204" pitchFamily="34" charset="-122"/>
                <a:ea typeface="微软雅黑" panose="020b0503020204020204" pitchFamily="34" charset="-122"/>
                <a:cs typeface="Arial" pitchFamily="34" charset="0"/>
              </a:rPr>
              <a:t>AD</a:t>
            </a:r>
            <a:r>
              <a:rPr lang="zh-CN" altLang="zh-CN" sz="1400">
                <a:latin typeface="微软雅黑" panose="020b0503020204020204" pitchFamily="34" charset="-122"/>
                <a:ea typeface="微软雅黑" panose="020b0503020204020204" pitchFamily="34" charset="-122"/>
                <a:cs typeface="Arial" pitchFamily="34" charset="0"/>
              </a:rPr>
              <a:t>组（</a:t>
            </a:r>
            <a:r>
              <a:rPr lang="en-US" altLang="zh-CN" sz="1400">
                <a:latin typeface="微软雅黑" panose="020b0503020204020204" pitchFamily="34" charset="-122"/>
                <a:ea typeface="微软雅黑" panose="020b0503020204020204" pitchFamily="34" charset="-122"/>
                <a:cs typeface="Arial" pitchFamily="34" charset="0"/>
              </a:rPr>
              <a:t>n=305</a:t>
            </a:r>
            <a:r>
              <a:rPr lang="zh-CN" altLang="zh-CN" sz="1400">
                <a:latin typeface="微软雅黑" panose="020b0503020204020204" pitchFamily="34" charset="-122"/>
                <a:ea typeface="微软雅黑" panose="020b0503020204020204" pitchFamily="34" charset="-122"/>
                <a:cs typeface="Arial" pitchFamily="34" charset="0"/>
              </a:rPr>
              <a:t>）。</a:t>
            </a:r>
            <a:r>
              <a:rPr lang="zh-CN" altLang="en-US" sz="1400">
                <a:latin typeface="微软雅黑" panose="020b0503020204020204" pitchFamily="34" charset="-122"/>
                <a:ea typeface="微软雅黑" panose="020b0503020204020204" pitchFamily="34" charset="-122"/>
                <a:cs typeface="Arial" pitchFamily="34" charset="0"/>
              </a:rPr>
              <a:t>利用</a:t>
            </a:r>
            <a:r>
              <a:rPr lang="en-US" altLang="zh-CN" sz="1400">
                <a:latin typeface="微软雅黑" panose="020b0503020204020204" pitchFamily="34" charset="-122"/>
                <a:ea typeface="微软雅黑" panose="020b0503020204020204" pitchFamily="34" charset="-122"/>
                <a:cs typeface="Arial" pitchFamily="34" charset="0"/>
              </a:rPr>
              <a:t>ABS</a:t>
            </a:r>
            <a:r>
              <a:rPr lang="zh-CN" altLang="en-US" sz="1400">
                <a:latin typeface="微软雅黑" panose="020b0503020204020204" pitchFamily="34" charset="-122"/>
                <a:ea typeface="微软雅黑" panose="020b0503020204020204" pitchFamily="34" charset="-122"/>
                <a:cs typeface="Arial" pitchFamily="34" charset="0"/>
              </a:rPr>
              <a:t>对</a:t>
            </a:r>
            <a:r>
              <a:rPr lang="en-US" altLang="zh-CN" sz="1400">
                <a:latin typeface="微软雅黑" panose="020b0503020204020204" pitchFamily="34" charset="-122"/>
                <a:ea typeface="微软雅黑" panose="020b0503020204020204" pitchFamily="34" charset="-122"/>
                <a:cs typeface="Arial" pitchFamily="34" charset="0"/>
              </a:rPr>
              <a:t>BPSD</a:t>
            </a:r>
            <a:r>
              <a:rPr lang="zh-CN" altLang="en-US" sz="1400">
                <a:latin typeface="微软雅黑" panose="020b0503020204020204" pitchFamily="34" charset="-122"/>
                <a:ea typeface="微软雅黑" panose="020b0503020204020204" pitchFamily="34" charset="-122"/>
                <a:cs typeface="Arial" pitchFamily="34" charset="0"/>
              </a:rPr>
              <a:t>进行评估。</a:t>
            </a:r>
            <a:endParaRPr lang="zh-CN" altLang="zh-CN" sz="1200" kern="100">
              <a:latin typeface="等线" panose="02010600030101010101" pitchFamily="2" charset="-122"/>
              <a:cs typeface="Times New Roman" panose="02020603050405020304" pitchFamily="18" charset="0"/>
            </a:endParaRPr>
          </a:p>
        </p:txBody>
      </p:sp>
      <p:grpSp>
        <p:nvGrpSpPr>
          <p:cNvPr id="35" name="组合 34"/>
          <p:cNvGrpSpPr/>
          <p:nvPr/>
        </p:nvGrpSpPr>
        <p:grpSpPr>
          <a:xfrm>
            <a:off x="871443" y="2091114"/>
            <a:ext cx="8130746" cy="3042280"/>
            <a:chOff x="849192" y="1899933"/>
            <a:chExt cx="8130746" cy="3042280"/>
          </a:xfrm>
        </p:grpSpPr>
        <p:grpSp>
          <p:nvGrpSpPr>
            <p:cNvPr id="27" name="组合 26"/>
            <p:cNvGrpSpPr/>
            <p:nvPr/>
          </p:nvGrpSpPr>
          <p:grpSpPr>
            <a:xfrm>
              <a:off x="849192" y="1899933"/>
              <a:ext cx="8130746" cy="2857807"/>
              <a:chOff x="849192" y="1899933"/>
              <a:chExt cx="8130746" cy="2857807"/>
            </a:xfrm>
          </p:grpSpPr>
          <p:grpSp>
            <p:nvGrpSpPr>
              <p:cNvPr id="26" name="组合 25"/>
              <p:cNvGrpSpPr/>
              <p:nvPr/>
            </p:nvGrpSpPr>
            <p:grpSpPr>
              <a:xfrm>
                <a:off x="849192" y="2504864"/>
                <a:ext cx="8130746" cy="2252876"/>
                <a:chOff x="225738" y="2536655"/>
                <a:chExt cx="8130746" cy="2252876"/>
              </a:xfrm>
            </p:grpSpPr>
            <p:graphicFrame>
              <p:nvGraphicFramePr>
                <p:cNvPr id="13" name="图表 12"/>
                <p:cNvGraphicFramePr/>
                <p:nvPr>
                  <p:extLst>
                    <p:ext uri="{D42A27DB-BD31-4B8C-83A1-F6EECF244321}">
                      <p14:modId xmlns:p14="http://schemas.microsoft.com/office/powerpoint/2010/main" val="2999759740"/>
                    </p:ext>
                  </p:extLst>
                </p:nvPr>
              </p:nvGraphicFramePr>
              <p:xfrm>
                <a:off x="225738" y="2563653"/>
                <a:ext cx="3671452" cy="2225878"/>
              </p:xfrm>
              <a:graphic>
                <a:graphicData uri="http://schemas.openxmlformats.org/drawingml/2006/chart">
                  <c:chart xmlns:c="http://schemas.openxmlformats.org/drawingml/2006/chart" r:id="rId2"/>
                </a:graphicData>
              </a:graphic>
            </p:graphicFrame>
            <p:graphicFrame>
              <p:nvGraphicFramePr>
                <p:cNvPr id="14" name="图表 13"/>
                <p:cNvGraphicFramePr/>
                <p:nvPr>
                  <p:extLst>
                    <p:ext uri="{D42A27DB-BD31-4B8C-83A1-F6EECF244321}">
                      <p14:modId xmlns:p14="http://schemas.microsoft.com/office/powerpoint/2010/main" val="4104313347"/>
                    </p:ext>
                  </p:extLst>
                </p:nvPr>
              </p:nvGraphicFramePr>
              <p:xfrm>
                <a:off x="2221260" y="2538681"/>
                <a:ext cx="3849171" cy="2215303"/>
              </p:xfrm>
              <a:graphic>
                <a:graphicData uri="http://schemas.openxmlformats.org/drawingml/2006/chart">
                  <c:chart xmlns:c="http://schemas.openxmlformats.org/drawingml/2006/chart" r:id="rId3"/>
                </a:graphicData>
              </a:graphic>
            </p:graphicFrame>
            <p:graphicFrame>
              <p:nvGraphicFramePr>
                <p:cNvPr id="15" name="图表 14"/>
                <p:cNvGraphicFramePr/>
                <p:nvPr>
                  <p:extLst>
                    <p:ext uri="{D42A27DB-BD31-4B8C-83A1-F6EECF244321}">
                      <p14:modId xmlns:p14="http://schemas.microsoft.com/office/powerpoint/2010/main" val="3541519661"/>
                    </p:ext>
                  </p:extLst>
                </p:nvPr>
              </p:nvGraphicFramePr>
              <p:xfrm>
                <a:off x="4182876" y="2536655"/>
                <a:ext cx="4173608" cy="2217329"/>
              </p:xfrm>
              <a:graphic>
                <a:graphicData uri="http://schemas.openxmlformats.org/drawingml/2006/chart">
                  <c:chart xmlns:c="http://schemas.openxmlformats.org/drawingml/2006/chart" r:id="rId4"/>
                </a:graphicData>
              </a:graphic>
            </p:graphicFrame>
          </p:grpSp>
          <p:sp>
            <p:nvSpPr>
              <p:cNvPr id="16" name="文本框 15"/>
              <p:cNvSpPr txBox="1"/>
              <p:nvPr/>
            </p:nvSpPr>
            <p:spPr>
              <a:xfrm>
                <a:off x="1875925" y="1907297"/>
                <a:ext cx="1617986" cy="584775"/>
              </a:xfrm>
              <a:prstGeom prst="rect">
                <a:avLst/>
              </a:prstGeom>
              <a:noFill/>
              <a:ln>
                <a:noFill/>
              </a:ln>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600" b="1">
                    <a:solidFill>
                      <a:srgbClr val="BED62F"/>
                    </a:solidFill>
                    <a:latin typeface="微软雅黑" panose="020b0503020204020204" pitchFamily="34" charset="-122"/>
                    <a:ea typeface="微软雅黑" panose="020b0503020204020204" pitchFamily="34" charset="-122"/>
                    <a:cs typeface="Arial" pitchFamily="34" charset="0"/>
                  </a:rPr>
                  <a:t>认知正常组</a:t>
                </a:r>
                <a:endParaRPr lang="en-US" altLang="zh-CN" sz="1600" b="1">
                  <a:solidFill>
                    <a:srgbClr val="BED62F"/>
                  </a:solidFill>
                  <a:latin typeface="微软雅黑" panose="020b0503020204020204" pitchFamily="34" charset="-122"/>
                  <a:ea typeface="微软雅黑" panose="020b0503020204020204" pitchFamily="34" charset="-122"/>
                  <a:cs typeface="Arial" pitchFamily="34" charset="0"/>
                </a:endParaRPr>
              </a:p>
              <a:p>
                <a:pPr algn="ctr"/>
                <a:r>
                  <a:rPr lang="zh-CN" altLang="en-US" sz="1600" b="1">
                    <a:solidFill>
                      <a:srgbClr val="BED62F"/>
                    </a:solidFill>
                    <a:latin typeface="微软雅黑" panose="020b0503020204020204" pitchFamily="34" charset="-122"/>
                    <a:ea typeface="微软雅黑" panose="020b0503020204020204" pitchFamily="34" charset="-122"/>
                    <a:cs typeface="Arial" pitchFamily="34" charset="0"/>
                  </a:rPr>
                  <a:t>（</a:t>
                </a:r>
                <a:r>
                  <a:rPr lang="en-US" altLang="zh-CN" sz="1600" b="1">
                    <a:solidFill>
                      <a:srgbClr val="BED62F"/>
                    </a:solidFill>
                    <a:latin typeface="微软雅黑" panose="020b0503020204020204" pitchFamily="34" charset="-122"/>
                    <a:ea typeface="微软雅黑" panose="020b0503020204020204" pitchFamily="34" charset="-122"/>
                    <a:cs typeface="Arial" pitchFamily="34" charset="0"/>
                  </a:rPr>
                  <a:t>n=218</a:t>
                </a:r>
                <a:r>
                  <a:rPr lang="zh-CN" altLang="en-US" sz="1600" b="1">
                    <a:solidFill>
                      <a:srgbClr val="BED62F"/>
                    </a:solidFill>
                    <a:latin typeface="微软雅黑" panose="020b0503020204020204" pitchFamily="34" charset="-122"/>
                    <a:ea typeface="微软雅黑" panose="020b0503020204020204" pitchFamily="34" charset="-122"/>
                    <a:cs typeface="Arial" pitchFamily="34" charset="0"/>
                  </a:rPr>
                  <a:t>）</a:t>
                </a:r>
              </a:p>
            </p:txBody>
          </p:sp>
          <p:sp>
            <p:nvSpPr>
              <p:cNvPr id="17" name="文本框 16"/>
              <p:cNvSpPr txBox="1"/>
              <p:nvPr/>
            </p:nvSpPr>
            <p:spPr>
              <a:xfrm>
                <a:off x="4092222" y="1904488"/>
                <a:ext cx="1428215" cy="58477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1600" b="1">
                    <a:solidFill>
                      <a:srgbClr val="BED62F"/>
                    </a:solidFill>
                    <a:latin typeface="微软雅黑" panose="020b0503020204020204" pitchFamily="34" charset="-122"/>
                    <a:ea typeface="微软雅黑" panose="020b0503020204020204" pitchFamily="34" charset="-122"/>
                    <a:cs typeface="Arial" pitchFamily="34" charset="0"/>
                  </a:rPr>
                  <a:t>MCI</a:t>
                </a:r>
                <a:r>
                  <a:rPr lang="zh-CN" altLang="en-US" sz="1600" b="1">
                    <a:solidFill>
                      <a:srgbClr val="BED62F"/>
                    </a:solidFill>
                    <a:latin typeface="微软雅黑" panose="020b0503020204020204" pitchFamily="34" charset="-122"/>
                    <a:ea typeface="微软雅黑" panose="020b0503020204020204" pitchFamily="34" charset="-122"/>
                    <a:cs typeface="Arial" pitchFamily="34" charset="0"/>
                  </a:rPr>
                  <a:t>组</a:t>
                </a:r>
                <a:endParaRPr lang="en-US" altLang="zh-CN" sz="1600" b="1">
                  <a:solidFill>
                    <a:srgbClr val="BED62F"/>
                  </a:solidFill>
                  <a:latin typeface="微软雅黑" panose="020b0503020204020204" pitchFamily="34" charset="-122"/>
                  <a:ea typeface="微软雅黑" panose="020b0503020204020204" pitchFamily="34" charset="-122"/>
                  <a:cs typeface="Arial" pitchFamily="34" charset="0"/>
                </a:endParaRPr>
              </a:p>
              <a:p>
                <a:pPr algn="ctr"/>
                <a:r>
                  <a:rPr lang="zh-CN" altLang="en-US" sz="1600" b="1">
                    <a:solidFill>
                      <a:srgbClr val="BED62F"/>
                    </a:solidFill>
                    <a:latin typeface="微软雅黑" panose="020b0503020204020204" pitchFamily="34" charset="-122"/>
                    <a:ea typeface="微软雅黑" panose="020b0503020204020204" pitchFamily="34" charset="-122"/>
                    <a:cs typeface="Arial" pitchFamily="34" charset="0"/>
                  </a:rPr>
                  <a:t>（</a:t>
                </a:r>
                <a:r>
                  <a:rPr lang="en-US" altLang="zh-CN" sz="1600" b="1">
                    <a:solidFill>
                      <a:srgbClr val="BED62F"/>
                    </a:solidFill>
                    <a:latin typeface="微软雅黑" panose="020b0503020204020204" pitchFamily="34" charset="-122"/>
                    <a:ea typeface="微软雅黑" panose="020b0503020204020204" pitchFamily="34" charset="-122"/>
                    <a:cs typeface="Arial" pitchFamily="34" charset="0"/>
                  </a:rPr>
                  <a:t>n=146</a:t>
                </a:r>
                <a:r>
                  <a:rPr lang="zh-CN" altLang="en-US" sz="1600" b="1">
                    <a:solidFill>
                      <a:srgbClr val="BED62F"/>
                    </a:solidFill>
                    <a:latin typeface="微软雅黑" panose="020b0503020204020204" pitchFamily="34" charset="-122"/>
                    <a:ea typeface="微软雅黑" panose="020b0503020204020204" pitchFamily="34" charset="-122"/>
                    <a:cs typeface="Arial" pitchFamily="34" charset="0"/>
                  </a:rPr>
                  <a:t>）</a:t>
                </a:r>
              </a:p>
            </p:txBody>
          </p:sp>
          <p:sp>
            <p:nvSpPr>
              <p:cNvPr id="18" name="文本框 17"/>
              <p:cNvSpPr txBox="1"/>
              <p:nvPr/>
            </p:nvSpPr>
            <p:spPr>
              <a:xfrm>
                <a:off x="6202798" y="1899933"/>
                <a:ext cx="1380672" cy="58477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1600" b="1">
                    <a:solidFill>
                      <a:srgbClr val="BED62F"/>
                    </a:solidFill>
                    <a:latin typeface="微软雅黑" panose="020b0503020204020204" pitchFamily="34" charset="-122"/>
                    <a:ea typeface="微软雅黑" panose="020b0503020204020204" pitchFamily="34" charset="-122"/>
                    <a:cs typeface="Arial" pitchFamily="34" charset="0"/>
                  </a:rPr>
                  <a:t>AD</a:t>
                </a:r>
                <a:r>
                  <a:rPr lang="zh-CN" altLang="en-US" sz="1600" b="1">
                    <a:solidFill>
                      <a:srgbClr val="BED62F"/>
                    </a:solidFill>
                    <a:latin typeface="微软雅黑" panose="020b0503020204020204" pitchFamily="34" charset="-122"/>
                    <a:ea typeface="微软雅黑" panose="020b0503020204020204" pitchFamily="34" charset="-122"/>
                    <a:cs typeface="Arial" pitchFamily="34" charset="0"/>
                  </a:rPr>
                  <a:t>组</a:t>
                </a:r>
                <a:endParaRPr lang="en-US" altLang="zh-CN" sz="1600" b="1">
                  <a:solidFill>
                    <a:srgbClr val="BED62F"/>
                  </a:solidFill>
                  <a:latin typeface="微软雅黑" panose="020b0503020204020204" pitchFamily="34" charset="-122"/>
                  <a:ea typeface="微软雅黑" panose="020b0503020204020204" pitchFamily="34" charset="-122"/>
                  <a:cs typeface="Arial" pitchFamily="34" charset="0"/>
                </a:endParaRPr>
              </a:p>
              <a:p>
                <a:pPr algn="ctr"/>
                <a:r>
                  <a:rPr lang="zh-CN" altLang="en-US" sz="1600" b="1">
                    <a:solidFill>
                      <a:srgbClr val="BED62F"/>
                    </a:solidFill>
                    <a:latin typeface="微软雅黑" panose="020b0503020204020204" pitchFamily="34" charset="-122"/>
                    <a:ea typeface="微软雅黑" panose="020b0503020204020204" pitchFamily="34" charset="-122"/>
                    <a:cs typeface="Arial" pitchFamily="34" charset="0"/>
                  </a:rPr>
                  <a:t>（</a:t>
                </a:r>
                <a:r>
                  <a:rPr lang="en-US" altLang="zh-CN" sz="1600" b="1">
                    <a:solidFill>
                      <a:srgbClr val="BED62F"/>
                    </a:solidFill>
                    <a:latin typeface="微软雅黑" panose="020b0503020204020204" pitchFamily="34" charset="-122"/>
                    <a:ea typeface="微软雅黑" panose="020b0503020204020204" pitchFamily="34" charset="-122"/>
                    <a:cs typeface="Arial" pitchFamily="34" charset="0"/>
                  </a:rPr>
                  <a:t>n=305</a:t>
                </a:r>
                <a:r>
                  <a:rPr lang="zh-CN" altLang="en-US" sz="1600" b="1">
                    <a:solidFill>
                      <a:srgbClr val="BED62F"/>
                    </a:solidFill>
                    <a:latin typeface="微软雅黑" panose="020b0503020204020204" pitchFamily="34" charset="-122"/>
                    <a:ea typeface="微软雅黑" panose="020b0503020204020204" pitchFamily="34" charset="-122"/>
                    <a:cs typeface="Arial" pitchFamily="34" charset="0"/>
                  </a:rPr>
                  <a:t>）</a:t>
                </a:r>
              </a:p>
            </p:txBody>
          </p:sp>
          <p:sp>
            <p:nvSpPr>
              <p:cNvPr id="21" name="文本框 20"/>
              <p:cNvSpPr txBox="1"/>
              <p:nvPr/>
            </p:nvSpPr>
            <p:spPr>
              <a:xfrm>
                <a:off x="849192" y="3428862"/>
                <a:ext cx="1688117"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000" b="1">
                    <a:latin typeface="微软雅黑" panose="020b0503020204020204" pitchFamily="34" charset="-122"/>
                    <a:ea typeface="微软雅黑" panose="020b0503020204020204" pitchFamily="34" charset="-122"/>
                    <a:cs typeface="Arial" pitchFamily="34" charset="0"/>
                  </a:rPr>
                  <a:t>ABS</a:t>
                </a:r>
                <a:r>
                  <a:rPr lang="zh-CN" altLang="en-US" sz="2000" b="1">
                    <a:latin typeface="微软雅黑" panose="020b0503020204020204" pitchFamily="34" charset="-122"/>
                    <a:ea typeface="微软雅黑" panose="020b0503020204020204" pitchFamily="34" charset="-122"/>
                    <a:cs typeface="Arial" pitchFamily="34" charset="0"/>
                  </a:rPr>
                  <a:t>*</a:t>
                </a:r>
              </a:p>
            </p:txBody>
          </p:sp>
        </p:grpSp>
        <p:grpSp>
          <p:nvGrpSpPr>
            <p:cNvPr id="34" name="组合 33"/>
            <p:cNvGrpSpPr/>
            <p:nvPr/>
          </p:nvGrpSpPr>
          <p:grpSpPr>
            <a:xfrm>
              <a:off x="3654269" y="4623210"/>
              <a:ext cx="3039616" cy="319003"/>
              <a:chOff x="1693250" y="4774709"/>
              <a:chExt cx="3039616" cy="319003"/>
            </a:xfrm>
          </p:grpSpPr>
          <p:grpSp>
            <p:nvGrpSpPr>
              <p:cNvPr id="30" name="组合 29"/>
              <p:cNvGrpSpPr/>
              <p:nvPr/>
            </p:nvGrpSpPr>
            <p:grpSpPr>
              <a:xfrm>
                <a:off x="1693250" y="4785935"/>
                <a:ext cx="1800661" cy="307777"/>
                <a:chOff x="1693250" y="4785935"/>
                <a:chExt cx="1800661" cy="307777"/>
              </a:xfrm>
            </p:grpSpPr>
            <p:sp>
              <p:nvSpPr>
                <p:cNvPr id="28" name="矩形 27"/>
                <p:cNvSpPr/>
                <p:nvPr/>
              </p:nvSpPr>
              <p:spPr>
                <a:xfrm>
                  <a:off x="1693250" y="4874598"/>
                  <a:ext cx="108000" cy="108000"/>
                </a:xfrm>
                <a:prstGeom prst="rect">
                  <a:avLst/>
                </a:prstGeom>
                <a:pattFill prst="pct90">
                  <a:fgClr>
                    <a:srgbClr val="0C1F5F"/>
                  </a:fgClr>
                  <a:bgClr>
                    <a:schemeClr val="bg1"/>
                  </a:bgClr>
                </a:patt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9" name="文本框 28"/>
                <p:cNvSpPr txBox="1"/>
                <p:nvPr/>
              </p:nvSpPr>
              <p:spPr>
                <a:xfrm>
                  <a:off x="1805794" y="4785935"/>
                  <a:ext cx="1688117" cy="30777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cs typeface="Arial" pitchFamily="34" charset="0"/>
                    </a:rPr>
                    <a:t>BPSD(+)</a:t>
                  </a:r>
                  <a:endParaRPr lang="zh-CN" altLang="en-US" sz="1400">
                    <a:latin typeface="微软雅黑" panose="020b0503020204020204" pitchFamily="34" charset="-122"/>
                    <a:ea typeface="微软雅黑" panose="020b0503020204020204" pitchFamily="34" charset="-122"/>
                    <a:cs typeface="Arial" pitchFamily="34" charset="0"/>
                  </a:endParaRPr>
                </a:p>
              </p:txBody>
            </p:sp>
          </p:grpSp>
          <p:grpSp>
            <p:nvGrpSpPr>
              <p:cNvPr id="31" name="组合 30"/>
              <p:cNvGrpSpPr/>
              <p:nvPr/>
            </p:nvGrpSpPr>
            <p:grpSpPr>
              <a:xfrm>
                <a:off x="2932205" y="4774709"/>
                <a:ext cx="1800661" cy="307777"/>
                <a:chOff x="1693250" y="4785935"/>
                <a:chExt cx="1800661" cy="307777"/>
              </a:xfrm>
            </p:grpSpPr>
            <p:sp>
              <p:nvSpPr>
                <p:cNvPr id="32" name="矩形 31"/>
                <p:cNvSpPr/>
                <p:nvPr/>
              </p:nvSpPr>
              <p:spPr>
                <a:xfrm>
                  <a:off x="1693250" y="4874598"/>
                  <a:ext cx="108000" cy="108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33" name="文本框 32"/>
                <p:cNvSpPr txBox="1"/>
                <p:nvPr/>
              </p:nvSpPr>
              <p:spPr>
                <a:xfrm>
                  <a:off x="1805794" y="4785935"/>
                  <a:ext cx="1688117" cy="30777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cs typeface="Arial" pitchFamily="34" charset="0"/>
                    </a:rPr>
                    <a:t>BPSD(-)</a:t>
                  </a:r>
                  <a:endParaRPr lang="zh-CN" altLang="en-US" sz="1400">
                    <a:latin typeface="微软雅黑" panose="020b0503020204020204" pitchFamily="34" charset="-122"/>
                    <a:ea typeface="微软雅黑" panose="020b0503020204020204" pitchFamily="34" charset="-122"/>
                    <a:cs typeface="Arial" pitchFamily="34" charset="0"/>
                  </a:endParaRPr>
                </a:p>
              </p:txBody>
            </p:sp>
          </p:grpSp>
        </p:grpSp>
      </p:grpSp>
      <p:sp>
        <p:nvSpPr>
          <p:cNvPr id="2" name="矩形 1"/>
          <p:cNvSpPr/>
          <p:nvPr/>
        </p:nvSpPr>
        <p:spPr>
          <a:xfrm>
            <a:off x="136813" y="6642556"/>
            <a:ext cx="4572000" cy="215444"/>
          </a:xfrm>
          <a:prstGeom prst="rect">
            <a:avLst/>
          </a:prstGeom>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latin typeface="微软雅黑" panose="020b0503020204020204" pitchFamily="34" charset="-122"/>
                <a:ea typeface="微软雅黑" panose="020b0503020204020204" pitchFamily="34" charset="-122"/>
              </a:rPr>
              <a:t>  </a:t>
            </a:r>
            <a:r>
              <a:rPr lang="zh-CN" altLang="en-US" sz="800">
                <a:latin typeface="微软雅黑" panose="020b0503020204020204" pitchFamily="34" charset="-122"/>
                <a:ea typeface="微软雅黑" panose="020b0503020204020204" pitchFamily="34" charset="-122"/>
              </a:rPr>
              <a:t>Tsunoda K, et al. J Alzheimers Dis. 2019</a:t>
            </a:r>
            <a:r>
              <a:rPr lang="en-US" altLang="zh-CN" sz="800">
                <a:latin typeface="微软雅黑" panose="020b0503020204020204" pitchFamily="34" charset="-122"/>
                <a:ea typeface="微软雅黑" panose="020b0503020204020204" pitchFamily="34" charset="-122"/>
              </a:rPr>
              <a:t>; Nov 19. </a:t>
            </a:r>
          </a:p>
        </p:txBody>
      </p:sp>
      <p:sp>
        <p:nvSpPr>
          <p:cNvPr id="25" name="标题 1"/>
          <p:cNvSpPr txBox="1"/>
          <p:nvPr/>
        </p:nvSpPr>
        <p:spPr>
          <a:xfrm>
            <a:off x="219550" y="102383"/>
            <a:ext cx="8782639" cy="779462"/>
          </a:xfrm>
          <a:prstGeom prst="rect">
            <a:avLst/>
          </a:prstGeom>
        </p:spPr>
        <p:txBody>
          <a:bodyPr vert="horz" lIns="91440" tIns="45720" rIns="91440" bIns="45720" rtlCol="0" anchor="ctr">
            <a:normAutofit/>
          </a:bodyPr>
          <a:lstStyle>
            <a:defPPr>
              <a:defRPr lang="en-US"/>
            </a:defPPr>
            <a:lvl1pPr marL="0" algn="ctr" defTabSz="914400" rtl="0" eaLnBrk="1" latinLnBrk="0" hangingPunct="1">
              <a:lnSpc>
                <a:spcPct val="90000"/>
              </a:lnSpc>
              <a:spcBef>
                <a:spcPct val="0"/>
              </a:spcBef>
              <a:buNone/>
              <a:defRPr sz="2800" b="1" kern="1200">
                <a:solidFill>
                  <a:srgbClr val="0C1F5F"/>
                </a:solidFill>
                <a:latin typeface="微软雅黑" panose="020b0503020204020204" pitchFamily="34" charset="-122"/>
                <a:ea typeface="微软雅黑" panose="020b0503020204020204" pitchFamily="34" charset="-122"/>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solidFill>
                  <a:srgbClr val="1F346C"/>
                </a:solidFill>
              </a:rPr>
              <a:t>认知正常和轻度认知障碍阶段已存在</a:t>
            </a:r>
            <a:r>
              <a:rPr lang="en-US" altLang="zh-CN">
                <a:solidFill>
                  <a:srgbClr val="1F346C"/>
                </a:solidFill>
              </a:rPr>
              <a:t>BPSD</a:t>
            </a:r>
            <a:endParaRPr lang="zh-CN" altLang="en-US">
              <a:solidFill>
                <a:srgbClr val="1F346C"/>
              </a:solidFill>
            </a:endParaRPr>
          </a:p>
        </p:txBody>
      </p:sp>
      <p:sp>
        <p:nvSpPr>
          <p:cNvPr id="5" name="矩形 4"/>
          <p:cNvSpPr/>
          <p:nvPr/>
        </p:nvSpPr>
        <p:spPr>
          <a:xfrm>
            <a:off x="526931" y="5225249"/>
            <a:ext cx="8212382" cy="64633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r>
              <a:rPr lang="en-US" altLang="zh-CN" sz="1200">
                <a:solidFill>
                  <a:srgbClr val="162866"/>
                </a:solidFill>
                <a:latin typeface="微软雅黑" panose="020b0503020204020204" pitchFamily="34" charset="-122"/>
                <a:ea typeface="微软雅黑" panose="020b0503020204020204" pitchFamily="34" charset="-122"/>
              </a:rPr>
              <a:t>*ABS</a:t>
            </a:r>
            <a:r>
              <a:rPr lang="zh-CN" altLang="en-US" sz="1200">
                <a:solidFill>
                  <a:srgbClr val="162866"/>
                </a:solidFill>
                <a:latin typeface="微软雅黑" panose="020b0503020204020204" pitchFamily="34" charset="-122"/>
                <a:ea typeface="微软雅黑" panose="020b0503020204020204" pitchFamily="34" charset="-122"/>
              </a:rPr>
              <a:t>是一种新的、简单且快速地用于评估轻中度</a:t>
            </a:r>
            <a:r>
              <a:rPr lang="en-US" altLang="zh-CN" sz="1200">
                <a:solidFill>
                  <a:srgbClr val="162866"/>
                </a:solidFill>
                <a:latin typeface="微软雅黑" panose="020b0503020204020204" pitchFamily="34" charset="-122"/>
                <a:ea typeface="微软雅黑" panose="020b0503020204020204" pitchFamily="34" charset="-122"/>
              </a:rPr>
              <a:t>AD</a:t>
            </a:r>
            <a:r>
              <a:rPr lang="zh-CN" altLang="en-US" sz="1200">
                <a:solidFill>
                  <a:srgbClr val="162866"/>
                </a:solidFill>
                <a:latin typeface="微软雅黑" panose="020b0503020204020204" pitchFamily="34" charset="-122"/>
                <a:ea typeface="微软雅黑" panose="020b0503020204020204" pitchFamily="34" charset="-122"/>
              </a:rPr>
              <a:t>和其他类型痴呆中</a:t>
            </a:r>
            <a:r>
              <a:rPr lang="en-US" altLang="zh-CN" sz="1200">
                <a:solidFill>
                  <a:srgbClr val="162866"/>
                </a:solidFill>
                <a:latin typeface="微软雅黑" panose="020b0503020204020204" pitchFamily="34" charset="-122"/>
                <a:ea typeface="微软雅黑" panose="020b0503020204020204" pitchFamily="34" charset="-122"/>
              </a:rPr>
              <a:t>BPSD</a:t>
            </a:r>
            <a:r>
              <a:rPr lang="zh-CN" altLang="en-US" sz="1200">
                <a:solidFill>
                  <a:srgbClr val="162866"/>
                </a:solidFill>
                <a:latin typeface="微软雅黑" panose="020b0503020204020204" pitchFamily="34" charset="-122"/>
                <a:ea typeface="微软雅黑" panose="020b0503020204020204" pitchFamily="34" charset="-122"/>
              </a:rPr>
              <a:t>的评分，分值</a:t>
            </a:r>
            <a:r>
              <a:rPr lang="en-US" altLang="zh-CN" sz="1200">
                <a:solidFill>
                  <a:srgbClr val="162866"/>
                </a:solidFill>
                <a:latin typeface="微软雅黑" panose="020b0503020204020204" pitchFamily="34" charset="-122"/>
                <a:ea typeface="微软雅黑" panose="020b0503020204020204" pitchFamily="34" charset="-122"/>
              </a:rPr>
              <a:t>0</a:t>
            </a:r>
            <a:r>
              <a:rPr lang="zh-CN" altLang="en-US" sz="1200">
                <a:solidFill>
                  <a:srgbClr val="162866"/>
                </a:solidFill>
                <a:latin typeface="微软雅黑" panose="020b0503020204020204" pitchFamily="34" charset="-122"/>
                <a:ea typeface="微软雅黑" panose="020b0503020204020204" pitchFamily="34" charset="-122"/>
              </a:rPr>
              <a:t>至</a:t>
            </a:r>
            <a:r>
              <a:rPr lang="en-US" altLang="zh-CN" sz="1200">
                <a:solidFill>
                  <a:srgbClr val="162866"/>
                </a:solidFill>
                <a:latin typeface="微软雅黑" panose="020b0503020204020204" pitchFamily="34" charset="-122"/>
                <a:ea typeface="微软雅黑" panose="020b0503020204020204" pitchFamily="34" charset="-122"/>
              </a:rPr>
              <a:t>44</a:t>
            </a:r>
            <a:r>
              <a:rPr lang="zh-CN" altLang="en-US" sz="1200">
                <a:solidFill>
                  <a:srgbClr val="162866"/>
                </a:solidFill>
                <a:latin typeface="微软雅黑" panose="020b0503020204020204" pitchFamily="34" charset="-122"/>
                <a:ea typeface="微软雅黑" panose="020b0503020204020204" pitchFamily="34" charset="-122"/>
              </a:rPr>
              <a:t>分，其中</a:t>
            </a:r>
            <a:r>
              <a:rPr lang="en-US" altLang="zh-CN" sz="1200">
                <a:solidFill>
                  <a:srgbClr val="162866"/>
                </a:solidFill>
                <a:latin typeface="微软雅黑" panose="020b0503020204020204" pitchFamily="34" charset="-122"/>
                <a:ea typeface="微软雅黑" panose="020b0503020204020204" pitchFamily="34" charset="-122"/>
              </a:rPr>
              <a:t>0</a:t>
            </a:r>
            <a:r>
              <a:rPr lang="zh-CN" altLang="en-US" sz="1200">
                <a:solidFill>
                  <a:srgbClr val="162866"/>
                </a:solidFill>
                <a:latin typeface="微软雅黑" panose="020b0503020204020204" pitchFamily="34" charset="-122"/>
                <a:ea typeface="微软雅黑" panose="020b0503020204020204" pitchFamily="34" charset="-122"/>
              </a:rPr>
              <a:t>表示无</a:t>
            </a:r>
            <a:r>
              <a:rPr lang="en-US" altLang="zh-CN" sz="1200">
                <a:solidFill>
                  <a:srgbClr val="162866"/>
                </a:solidFill>
                <a:latin typeface="微软雅黑" panose="020b0503020204020204" pitchFamily="34" charset="-122"/>
                <a:ea typeface="微软雅黑" panose="020b0503020204020204" pitchFamily="34" charset="-122"/>
              </a:rPr>
              <a:t>BPSD</a:t>
            </a:r>
            <a:r>
              <a:rPr lang="zh-CN" altLang="en-US" sz="1200">
                <a:solidFill>
                  <a:srgbClr val="162866"/>
                </a:solidFill>
                <a:latin typeface="微软雅黑" panose="020b0503020204020204" pitchFamily="34" charset="-122"/>
                <a:ea typeface="微软雅黑" panose="020b0503020204020204" pitchFamily="34" charset="-122"/>
              </a:rPr>
              <a:t>。</a:t>
            </a:r>
            <a:r>
              <a:rPr lang="en-US" altLang="zh-CN" sz="1200">
                <a:solidFill>
                  <a:srgbClr val="162866"/>
                </a:solidFill>
                <a:latin typeface="微软雅黑" panose="020b0503020204020204" pitchFamily="34" charset="-122"/>
                <a:ea typeface="微软雅黑" panose="020b0503020204020204" pitchFamily="34" charset="-122"/>
              </a:rPr>
              <a:t>ABS</a:t>
            </a:r>
            <a:r>
              <a:rPr lang="zh-CN" altLang="en-US" sz="1200">
                <a:solidFill>
                  <a:srgbClr val="162866"/>
                </a:solidFill>
                <a:latin typeface="微软雅黑" panose="020b0503020204020204" pitchFamily="34" charset="-122"/>
                <a:ea typeface="微软雅黑" panose="020b0503020204020204" pitchFamily="34" charset="-122"/>
              </a:rPr>
              <a:t>包括</a:t>
            </a:r>
            <a:r>
              <a:rPr lang="en-US" altLang="zh-CN" sz="1200">
                <a:solidFill>
                  <a:srgbClr val="162866"/>
                </a:solidFill>
                <a:latin typeface="微软雅黑" panose="020b0503020204020204" pitchFamily="34" charset="-122"/>
                <a:ea typeface="微软雅黑" panose="020b0503020204020204" pitchFamily="34" charset="-122"/>
              </a:rPr>
              <a:t>10</a:t>
            </a:r>
            <a:r>
              <a:rPr lang="zh-CN" altLang="en-US" sz="1200">
                <a:solidFill>
                  <a:srgbClr val="162866"/>
                </a:solidFill>
                <a:latin typeface="微软雅黑" panose="020b0503020204020204" pitchFamily="34" charset="-122"/>
                <a:ea typeface="微软雅黑" panose="020b0503020204020204" pitchFamily="34" charset="-122"/>
              </a:rPr>
              <a:t>项：游荡、饮食</a:t>
            </a:r>
            <a:r>
              <a:rPr lang="en-US" altLang="zh-CN" sz="1200">
                <a:solidFill>
                  <a:srgbClr val="162866"/>
                </a:solidFill>
                <a:latin typeface="微软雅黑" panose="020b0503020204020204" pitchFamily="34" charset="-122"/>
                <a:ea typeface="微软雅黑" panose="020b0503020204020204" pitchFamily="34" charset="-122"/>
              </a:rPr>
              <a:t>/</a:t>
            </a:r>
            <a:r>
              <a:rPr lang="zh-CN" altLang="en-US" sz="1200">
                <a:solidFill>
                  <a:srgbClr val="162866"/>
                </a:solidFill>
                <a:latin typeface="微软雅黑" panose="020b0503020204020204" pitchFamily="34" charset="-122"/>
                <a:ea typeface="微软雅黑" panose="020b0503020204020204" pitchFamily="34" charset="-122"/>
              </a:rPr>
              <a:t>如厕问题、妄想</a:t>
            </a:r>
            <a:r>
              <a:rPr lang="en-US" altLang="zh-CN" sz="1200">
                <a:solidFill>
                  <a:srgbClr val="162866"/>
                </a:solidFill>
                <a:latin typeface="微软雅黑" panose="020b0503020204020204" pitchFamily="34" charset="-122"/>
                <a:ea typeface="微软雅黑" panose="020b0503020204020204" pitchFamily="34" charset="-122"/>
              </a:rPr>
              <a:t>/</a:t>
            </a:r>
            <a:r>
              <a:rPr lang="zh-CN" altLang="en-US" sz="1200">
                <a:solidFill>
                  <a:srgbClr val="162866"/>
                </a:solidFill>
                <a:latin typeface="微软雅黑" panose="020b0503020204020204" pitchFamily="34" charset="-122"/>
                <a:ea typeface="微软雅黑" panose="020b0503020204020204" pitchFamily="34" charset="-122"/>
              </a:rPr>
              <a:t>幻觉、攻击性</a:t>
            </a:r>
            <a:r>
              <a:rPr lang="en-US" altLang="zh-CN" sz="1200">
                <a:solidFill>
                  <a:srgbClr val="162866"/>
                </a:solidFill>
                <a:latin typeface="微软雅黑" panose="020b0503020204020204" pitchFamily="34" charset="-122"/>
                <a:ea typeface="微软雅黑" panose="020b0503020204020204" pitchFamily="34" charset="-122"/>
              </a:rPr>
              <a:t>/</a:t>
            </a:r>
            <a:r>
              <a:rPr lang="zh-CN" altLang="en-US" sz="1200">
                <a:solidFill>
                  <a:srgbClr val="162866"/>
                </a:solidFill>
                <a:latin typeface="微软雅黑" panose="020b0503020204020204" pitchFamily="34" charset="-122"/>
                <a:ea typeface="微软雅黑" panose="020b0503020204020204" pitchFamily="34" charset="-122"/>
              </a:rPr>
              <a:t>辱骂性话语、昼夜颠倒、兴奋</a:t>
            </a:r>
            <a:r>
              <a:rPr lang="en-US" altLang="zh-CN" sz="1200">
                <a:solidFill>
                  <a:srgbClr val="162866"/>
                </a:solidFill>
                <a:latin typeface="微软雅黑" panose="020b0503020204020204" pitchFamily="34" charset="-122"/>
                <a:ea typeface="微软雅黑" panose="020b0503020204020204" pitchFamily="34" charset="-122"/>
              </a:rPr>
              <a:t>/</a:t>
            </a:r>
            <a:r>
              <a:rPr lang="zh-CN" altLang="en-US" sz="1200">
                <a:solidFill>
                  <a:srgbClr val="162866"/>
                </a:solidFill>
                <a:latin typeface="微软雅黑" panose="020b0503020204020204" pitchFamily="34" charset="-122"/>
                <a:ea typeface="微软雅黑" panose="020b0503020204020204" pitchFamily="34" charset="-122"/>
              </a:rPr>
              <a:t>激越、淡漠</a:t>
            </a:r>
            <a:r>
              <a:rPr lang="en-US" altLang="zh-CN" sz="1200">
                <a:solidFill>
                  <a:srgbClr val="162866"/>
                </a:solidFill>
                <a:latin typeface="微软雅黑" panose="020b0503020204020204" pitchFamily="34" charset="-122"/>
                <a:ea typeface="微软雅黑" panose="020b0503020204020204" pitchFamily="34" charset="-122"/>
              </a:rPr>
              <a:t>/</a:t>
            </a:r>
            <a:r>
              <a:rPr lang="zh-CN" altLang="en-US" sz="1200">
                <a:solidFill>
                  <a:srgbClr val="162866"/>
                </a:solidFill>
                <a:latin typeface="微软雅黑" panose="020b0503020204020204" pitchFamily="34" charset="-122"/>
                <a:ea typeface="微软雅黑" panose="020b0503020204020204" pitchFamily="34" charset="-122"/>
              </a:rPr>
              <a:t>漠不关心、抑郁</a:t>
            </a:r>
            <a:r>
              <a:rPr lang="en-US" altLang="zh-CN" sz="1200">
                <a:solidFill>
                  <a:srgbClr val="162866"/>
                </a:solidFill>
                <a:latin typeface="微软雅黑" panose="020b0503020204020204" pitchFamily="34" charset="-122"/>
                <a:ea typeface="微软雅黑" panose="020b0503020204020204" pitchFamily="34" charset="-122"/>
              </a:rPr>
              <a:t>/</a:t>
            </a:r>
            <a:r>
              <a:rPr lang="zh-CN" altLang="en-US" sz="1200">
                <a:solidFill>
                  <a:srgbClr val="162866"/>
                </a:solidFill>
                <a:latin typeface="微软雅黑" panose="020b0503020204020204" pitchFamily="34" charset="-122"/>
                <a:ea typeface="微软雅黑" panose="020b0503020204020204" pitchFamily="34" charset="-122"/>
              </a:rPr>
              <a:t>沮丧、暴力以及易激怒，并根据</a:t>
            </a:r>
            <a:r>
              <a:rPr lang="en-US" altLang="zh-CN" sz="1200">
                <a:solidFill>
                  <a:srgbClr val="162866"/>
                </a:solidFill>
                <a:latin typeface="微软雅黑" panose="020b0503020204020204" pitchFamily="34" charset="-122"/>
                <a:ea typeface="微软雅黑" panose="020b0503020204020204" pitchFamily="34" charset="-122"/>
              </a:rPr>
              <a:t>BPSD</a:t>
            </a:r>
            <a:r>
              <a:rPr lang="zh-CN" altLang="en-US" sz="1200">
                <a:solidFill>
                  <a:srgbClr val="162866"/>
                </a:solidFill>
                <a:latin typeface="微软雅黑" panose="020b0503020204020204" pitchFamily="34" charset="-122"/>
                <a:ea typeface="微软雅黑" panose="020b0503020204020204" pitchFamily="34" charset="-122"/>
              </a:rPr>
              <a:t>各项的频率和严重程度进行评分。</a:t>
            </a:r>
          </a:p>
        </p:txBody>
      </p:sp>
      <p:sp>
        <p:nvSpPr>
          <p:cNvPr id="36" name="圆角矩形 8">
            <a:extLst>
              <a:ext uri="{FF2B5EF4-FFF2-40B4-BE49-F238E27FC236}">
                <a16:creationId xmlns:a16="http://schemas.microsoft.com/office/drawing/2014/main" id="{4BA52031-5C9B-4353-8CF1-129D90E0A905}"/>
              </a:ext>
            </a:extLst>
          </p:cNvPr>
          <p:cNvSpPr/>
          <p:nvPr/>
        </p:nvSpPr>
        <p:spPr>
          <a:xfrm>
            <a:off x="493037" y="5160979"/>
            <a:ext cx="8295939" cy="723467"/>
          </a:xfrm>
          <a:prstGeom prst="roundRect">
            <a:avLst/>
          </a:prstGeom>
          <a:noFill/>
          <a:ln w="12700">
            <a:solidFill>
              <a:srgbClr val="0C1F5F"/>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Tree>
    <p:extLst>
      <p:ext uri="{BB962C8B-B14F-4D97-AF65-F5344CB8AC3E}">
        <p14:creationId xmlns:p14="http://schemas.microsoft.com/office/powerpoint/2010/main" val="3223990873"/>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p:cNvSpPr txBox="1"/>
          <p:nvPr/>
        </p:nvSpPr>
        <p:spPr>
          <a:xfrm>
            <a:off x="789194" y="3150342"/>
            <a:ext cx="7461068" cy="109260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25000"/>
              </a:lnSpc>
            </a:pP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Wingdings" panose="05000000000000000000" pitchFamily="2" charset="2"/>
              <a:buChar char="n"/>
            </a:pPr>
            <a:r>
              <a:rPr lang="zh-CN" altLang="en-US">
                <a:latin typeface="微软雅黑" panose="020b0503020204020204" pitchFamily="34" charset="-122"/>
                <a:ea typeface="微软雅黑" panose="020b0503020204020204" pitchFamily="34" charset="-122"/>
              </a:rPr>
              <a:t>一项</a:t>
            </a:r>
            <a:r>
              <a:rPr lang="en-US" altLang="zh-CN">
                <a:latin typeface="微软雅黑" panose="020b0503020204020204" pitchFamily="34" charset="-122"/>
                <a:ea typeface="微软雅黑" panose="020b0503020204020204" pitchFamily="34" charset="-122"/>
              </a:rPr>
              <a:t>40</a:t>
            </a:r>
            <a:r>
              <a:rPr lang="zh-CN" altLang="en-US">
                <a:latin typeface="微软雅黑" panose="020b0503020204020204" pitchFamily="34" charset="-122"/>
                <a:ea typeface="微软雅黑" panose="020b0503020204020204" pitchFamily="34" charset="-122"/>
              </a:rPr>
              <a:t>例</a:t>
            </a:r>
            <a:r>
              <a:rPr lang="en-US" altLang="zh-CN">
                <a:latin typeface="微软雅黑" panose="020b0503020204020204" pitchFamily="34" charset="-122"/>
                <a:ea typeface="微软雅黑" panose="020b0503020204020204" pitchFamily="34" charset="-122"/>
              </a:rPr>
              <a:t>AD</a:t>
            </a:r>
            <a:r>
              <a:rPr lang="zh-CN" altLang="en-US">
                <a:latin typeface="微软雅黑" panose="020b0503020204020204" pitchFamily="34" charset="-122"/>
                <a:ea typeface="微软雅黑" panose="020b0503020204020204" pitchFamily="34" charset="-122"/>
              </a:rPr>
              <a:t>的行为和精神症状研究中，有</a:t>
            </a:r>
            <a:r>
              <a:rPr lang="en-US" altLang="zh-CN">
                <a:latin typeface="微软雅黑" panose="020b0503020204020204" pitchFamily="34" charset="-122"/>
                <a:ea typeface="微软雅黑" panose="020b0503020204020204" pitchFamily="34" charset="-122"/>
              </a:rPr>
              <a:t>5</a:t>
            </a:r>
            <a:r>
              <a:rPr lang="zh-CN" altLang="en-US">
                <a:latin typeface="微软雅黑" panose="020b0503020204020204" pitchFamily="34" charset="-122"/>
                <a:ea typeface="微软雅黑" panose="020b0503020204020204" pitchFamily="34" charset="-122"/>
              </a:rPr>
              <a:t>例皆误诊为老年期精神分裂症，</a:t>
            </a:r>
            <a:r>
              <a:rPr lang="en-US" altLang="zh-CN">
                <a:latin typeface="微软雅黑" panose="020b0503020204020204" pitchFamily="34" charset="-122"/>
                <a:ea typeface="微软雅黑" panose="020b0503020204020204" pitchFamily="34" charset="-122"/>
              </a:rPr>
              <a:t>2</a:t>
            </a:r>
            <a:r>
              <a:rPr lang="zh-CN" altLang="en-US">
                <a:latin typeface="微软雅黑" panose="020b0503020204020204" pitchFamily="34" charset="-122"/>
                <a:ea typeface="微软雅黑" panose="020b0503020204020204" pitchFamily="34" charset="-122"/>
              </a:rPr>
              <a:t>例心因性精神障碍，</a:t>
            </a:r>
            <a:r>
              <a:rPr lang="en-US" altLang="zh-CN">
                <a:latin typeface="微软雅黑" panose="020b0503020204020204" pitchFamily="34" charset="-122"/>
                <a:ea typeface="微软雅黑" panose="020b0503020204020204" pitchFamily="34" charset="-122"/>
              </a:rPr>
              <a:t>2</a:t>
            </a:r>
            <a:r>
              <a:rPr lang="zh-CN" altLang="en-US">
                <a:latin typeface="微软雅黑" panose="020b0503020204020204" pitchFamily="34" charset="-122"/>
                <a:ea typeface="微软雅黑" panose="020b0503020204020204" pitchFamily="34" charset="-122"/>
              </a:rPr>
              <a:t>例老年期抑郁症，</a:t>
            </a:r>
            <a:r>
              <a:rPr lang="zh-CN" altLang="en-US" b="1">
                <a:solidFill>
                  <a:srgbClr val="C00000"/>
                </a:solidFill>
                <a:latin typeface="微软雅黑" panose="020b0503020204020204" pitchFamily="34" charset="-122"/>
                <a:ea typeface="微软雅黑" panose="020b0503020204020204" pitchFamily="34" charset="-122"/>
              </a:rPr>
              <a:t>误诊率为</a:t>
            </a:r>
            <a:r>
              <a:rPr lang="en-US" altLang="zh-CN" b="1">
                <a:solidFill>
                  <a:srgbClr val="C00000"/>
                </a:solidFill>
                <a:latin typeface="微软雅黑" panose="020b0503020204020204" pitchFamily="34" charset="-122"/>
                <a:ea typeface="微软雅黑" panose="020b0503020204020204" pitchFamily="34" charset="-122"/>
              </a:rPr>
              <a:t>22.5%</a:t>
            </a:r>
            <a:r>
              <a:rPr lang="en-US" altLang="zh-CN" b="1" baseline="30000">
                <a:solidFill>
                  <a:schemeClr val="tx1">
                    <a:lumMod val="95000"/>
                    <a:lumOff val="5000"/>
                  </a:schemeClr>
                </a:solidFill>
                <a:latin typeface="微软雅黑" panose="020b0503020204020204" pitchFamily="34" charset="-122"/>
                <a:ea typeface="微软雅黑" panose="020b0503020204020204" pitchFamily="34" charset="-122"/>
              </a:rPr>
              <a:t>1</a:t>
            </a:r>
            <a:r>
              <a:rPr lang="zh-CN" altLang="en-US">
                <a:latin typeface="微软雅黑" panose="020b0503020204020204" pitchFamily="34" charset="-122"/>
                <a:ea typeface="微软雅黑" panose="020b0503020204020204" pitchFamily="34" charset="-122"/>
              </a:rPr>
              <a:t>。</a:t>
            </a:r>
          </a:p>
        </p:txBody>
      </p:sp>
      <p:sp>
        <p:nvSpPr>
          <p:cNvPr id="20" name="矩形 19"/>
          <p:cNvSpPr/>
          <p:nvPr/>
        </p:nvSpPr>
        <p:spPr>
          <a:xfrm>
            <a:off x="194333" y="6523059"/>
            <a:ext cx="5362655" cy="46166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latin typeface="微软雅黑" panose="020b0503020204020204" pitchFamily="34" charset="-122"/>
                <a:ea typeface="微软雅黑" panose="020b0503020204020204" pitchFamily="34" charset="-122"/>
              </a:rPr>
              <a:t>1.</a:t>
            </a:r>
            <a:r>
              <a:rPr lang="zh-CN" altLang="en-US" sz="800">
                <a:latin typeface="微软雅黑" panose="020b0503020204020204" pitchFamily="34" charset="-122"/>
                <a:ea typeface="微软雅黑" panose="020b0503020204020204" pitchFamily="34" charset="-122"/>
              </a:rPr>
              <a:t>王锐等</a:t>
            </a:r>
            <a:r>
              <a:rPr lang="en-US" altLang="zh-CN" sz="800">
                <a:latin typeface="微软雅黑" panose="020b0503020204020204" pitchFamily="34" charset="-122"/>
                <a:ea typeface="微软雅黑" panose="020b0503020204020204" pitchFamily="34" charset="-122"/>
              </a:rPr>
              <a:t>. </a:t>
            </a:r>
            <a:r>
              <a:rPr lang="zh-CN" altLang="en-US" sz="800">
                <a:latin typeface="微软雅黑" panose="020b0503020204020204" pitchFamily="34" charset="-122"/>
                <a:ea typeface="微软雅黑" panose="020b0503020204020204" pitchFamily="34" charset="-122"/>
              </a:rPr>
              <a:t>中国老年学杂志</a:t>
            </a:r>
            <a:r>
              <a:rPr lang="en-US" altLang="zh-CN" sz="800">
                <a:latin typeface="微软雅黑" panose="020b0503020204020204" pitchFamily="34" charset="-122"/>
                <a:ea typeface="微软雅黑" panose="020b0503020204020204" pitchFamily="34" charset="-122"/>
              </a:rPr>
              <a:t>,2005,10:1261-1262.</a:t>
            </a:r>
          </a:p>
          <a:p>
            <a:r>
              <a:rPr lang="en-US" altLang="zh-CN" sz="800">
                <a:latin typeface="微软雅黑" panose="020b0503020204020204" pitchFamily="34" charset="-122"/>
                <a:ea typeface="微软雅黑" panose="020b0503020204020204" pitchFamily="34" charset="-122"/>
              </a:rPr>
              <a:t>2.Lin CH, et al. Front Pharmacol. 2019 May 22;10:540. </a:t>
            </a:r>
          </a:p>
          <a:p>
            <a:endParaRPr lang="zh-CN" altLang="en-US" sz="800">
              <a:latin typeface="微软雅黑" panose="020b0503020204020204" pitchFamily="34" charset="-122"/>
              <a:ea typeface="微软雅黑" panose="020b0503020204020204" pitchFamily="34" charset="-122"/>
            </a:endParaRPr>
          </a:p>
        </p:txBody>
      </p:sp>
      <p:grpSp>
        <p:nvGrpSpPr>
          <p:cNvPr id="8" name="组合 7">
            <a:extLst>
              <a:ext uri="{FF2B5EF4-FFF2-40B4-BE49-F238E27FC236}">
                <a16:creationId xmlns:a16="http://schemas.microsoft.com/office/drawing/2014/main" id="{E08E5B98-8CE4-483D-914E-5876D177157A}"/>
              </a:ext>
            </a:extLst>
          </p:cNvPr>
          <p:cNvGrpSpPr/>
          <p:nvPr/>
        </p:nvGrpSpPr>
        <p:grpSpPr>
          <a:xfrm>
            <a:off x="789195" y="1376935"/>
            <a:ext cx="7852953" cy="892552"/>
            <a:chOff x="958948" y="5283283"/>
            <a:chExt cx="7852953" cy="892552"/>
          </a:xfrm>
        </p:grpSpPr>
        <p:sp>
          <p:nvSpPr>
            <p:cNvPr id="9" name="圆角矩形 42">
              <a:extLst>
                <a:ext uri="{FF2B5EF4-FFF2-40B4-BE49-F238E27FC236}">
                  <a16:creationId xmlns:a16="http://schemas.microsoft.com/office/drawing/2014/main" id="{9718C6F7-F8BD-40DE-B4ED-6724B3FDA0C2}"/>
                </a:ext>
              </a:extLst>
            </p:cNvPr>
            <p:cNvSpPr/>
            <p:nvPr/>
          </p:nvSpPr>
          <p:spPr>
            <a:xfrm>
              <a:off x="958948" y="5449336"/>
              <a:ext cx="7654560" cy="552079"/>
            </a:xfrm>
            <a:prstGeom prst="roundRect">
              <a:avLst/>
            </a:prstGeom>
            <a:solidFill>
              <a:srgbClr val="0C1F5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矩形 10">
              <a:extLst>
                <a:ext uri="{FF2B5EF4-FFF2-40B4-BE49-F238E27FC236}">
                  <a16:creationId xmlns:a16="http://schemas.microsoft.com/office/drawing/2014/main" id="{3301C159-D933-4B22-8EB6-F28AA8FEC609}"/>
                </a:ext>
              </a:extLst>
            </p:cNvPr>
            <p:cNvSpPr/>
            <p:nvPr/>
          </p:nvSpPr>
          <p:spPr>
            <a:xfrm>
              <a:off x="1544326" y="5283283"/>
              <a:ext cx="7267575" cy="892552"/>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spcAft>
                  <a:spcPct val="0"/>
                </a:spcAft>
                <a:tabLst>
                  <a:tab pos="3552825"/>
                </a:tabLst>
              </a:pPr>
              <a:r>
                <a:rPr lang="en-US" altLang="zh-CN" kern="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 </a:t>
              </a:r>
              <a:endParaRPr lang="zh-CN" altLang="zh-CN"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a:p>
              <a:pPr algn="just">
                <a:spcAft>
                  <a:spcPct val="0"/>
                </a:spcAft>
                <a:tabLst>
                  <a:tab pos="3552825"/>
                </a:tabLst>
              </a:pPr>
              <a:r>
                <a:rPr lang="zh-CN" altLang="en-US" sz="1600" b="1" kern="100">
                  <a:solidFill>
                    <a:schemeClr val="bg1"/>
                  </a:solidFill>
                  <a:latin typeface="微软雅黑" panose="020b0503020204020204" pitchFamily="34" charset="-122"/>
                  <a:ea typeface="微软雅黑" panose="020b0503020204020204" pitchFamily="34" charset="-122"/>
                  <a:cs typeface="Arial" pitchFamily="34" charset="0"/>
                </a:rPr>
                <a:t>非认知症状是</a:t>
              </a:r>
              <a:r>
                <a:rPr lang="en-US" altLang="zh-CN" sz="1600" b="1" kern="100">
                  <a:solidFill>
                    <a:schemeClr val="bg1"/>
                  </a:solidFill>
                  <a:latin typeface="微软雅黑" panose="020b0503020204020204" pitchFamily="34" charset="-122"/>
                  <a:ea typeface="微软雅黑" panose="020b0503020204020204" pitchFamily="34" charset="-122"/>
                  <a:cs typeface="Arial" pitchFamily="34" charset="0"/>
                </a:rPr>
                <a:t>AD</a:t>
              </a:r>
              <a:r>
                <a:rPr lang="zh-CN" altLang="en-US" sz="1600" b="1" kern="100">
                  <a:solidFill>
                    <a:schemeClr val="bg1"/>
                  </a:solidFill>
                  <a:latin typeface="微软雅黑" panose="020b0503020204020204" pitchFamily="34" charset="-122"/>
                  <a:ea typeface="微软雅黑" panose="020b0503020204020204" pitchFamily="34" charset="-122"/>
                  <a:cs typeface="Arial" pitchFamily="34" charset="0"/>
                </a:rPr>
                <a:t>患者来精神科就诊的常见原因，易误诊为精神疾病</a:t>
              </a:r>
              <a:r>
                <a:rPr lang="en-US" altLang="zh-CN" sz="1600" b="1" kern="100" baseline="30000">
                  <a:solidFill>
                    <a:schemeClr val="bg1"/>
                  </a:solidFill>
                  <a:latin typeface="微软雅黑" panose="020b0503020204020204" pitchFamily="34" charset="-122"/>
                  <a:ea typeface="微软雅黑" panose="020b0503020204020204" pitchFamily="34" charset="-122"/>
                  <a:cs typeface="Arial" pitchFamily="34" charset="0"/>
                </a:rPr>
                <a:t>1</a:t>
              </a:r>
              <a:endParaRPr lang="zh-CN" altLang="en-US" sz="1600" b="1" kern="100">
                <a:solidFill>
                  <a:schemeClr val="bg1"/>
                </a:solidFill>
                <a:latin typeface="微软雅黑" panose="020b0503020204020204" pitchFamily="34" charset="-122"/>
                <a:ea typeface="微软雅黑" panose="020b0503020204020204" pitchFamily="34" charset="-122"/>
                <a:cs typeface="Arial" pitchFamily="34" charset="0"/>
              </a:endParaRPr>
            </a:p>
            <a:p>
              <a:pPr algn="just">
                <a:spcAft>
                  <a:spcPct val="0"/>
                </a:spcAft>
                <a:tabLst>
                  <a:tab pos="3552825"/>
                </a:tabLst>
              </a:pPr>
              <a:endParaRPr lang="zh-CN" altLang="zh-CN" b="1" kern="10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4" name="矩形 3">
            <a:extLst>
              <a:ext uri="{FF2B5EF4-FFF2-40B4-BE49-F238E27FC236}">
                <a16:creationId xmlns:a16="http://schemas.microsoft.com/office/drawing/2014/main" id="{33E17F9E-62AA-48B1-A37E-C32D104A5174}"/>
              </a:ext>
            </a:extLst>
          </p:cNvPr>
          <p:cNvSpPr/>
          <p:nvPr/>
        </p:nvSpPr>
        <p:spPr>
          <a:xfrm>
            <a:off x="789194" y="2506429"/>
            <a:ext cx="7609444" cy="40697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Wingdings" panose="05000000000000000000" pitchFamily="2" charset="2"/>
              <a:buChar char="n"/>
            </a:pPr>
            <a:r>
              <a:rPr lang="en-US" altLang="zh-CN">
                <a:latin typeface="微软雅黑" panose="020b0503020204020204" pitchFamily="34" charset="-122"/>
                <a:ea typeface="微软雅黑" panose="020b0503020204020204" pitchFamily="34" charset="-122"/>
              </a:rPr>
              <a:t>BPSD</a:t>
            </a:r>
            <a:r>
              <a:rPr lang="zh-CN" altLang="en-US">
                <a:latin typeface="微软雅黑" panose="020b0503020204020204" pitchFamily="34" charset="-122"/>
                <a:ea typeface="微软雅黑" panose="020b0503020204020204" pitchFamily="34" charset="-122"/>
              </a:rPr>
              <a:t>的某些临床表现与精神分裂症相似</a:t>
            </a:r>
            <a:r>
              <a:rPr lang="en-US" altLang="zh-CN" baseline="30000">
                <a:latin typeface="微软雅黑" panose="020b0503020204020204" pitchFamily="34" charset="-122"/>
                <a:ea typeface="微软雅黑" panose="020b0503020204020204" pitchFamily="34" charset="-122"/>
              </a:rPr>
              <a:t>2</a:t>
            </a:r>
            <a:r>
              <a:rPr lang="zh-CN" altLang="en-US">
                <a:latin typeface="微软雅黑" panose="020b0503020204020204" pitchFamily="34" charset="-122"/>
                <a:ea typeface="微软雅黑" panose="020b0503020204020204" pitchFamily="34" charset="-122"/>
              </a:rPr>
              <a:t>。</a:t>
            </a:r>
            <a:endParaRPr lang="en-US" altLang="zh-CN">
              <a:latin typeface="微软雅黑" panose="020b0503020204020204" pitchFamily="34" charset="-122"/>
              <a:ea typeface="微软雅黑" panose="020b0503020204020204" pitchFamily="34" charset="-122"/>
            </a:endParaRPr>
          </a:p>
        </p:txBody>
      </p:sp>
      <p:sp>
        <p:nvSpPr>
          <p:cNvPr id="12" name="Title 1"/>
          <p:cNvSpPr txBox="1"/>
          <p:nvPr/>
        </p:nvSpPr>
        <p:spPr>
          <a:xfrm>
            <a:off x="104568" y="112575"/>
            <a:ext cx="8978697" cy="779462"/>
          </a:xfrm>
          <a:prstGeom prst="rect">
            <a:avLst/>
          </a:prstGeom>
        </p:spPr>
        <p:txBody>
          <a:bodyPr vert="horz" lIns="91440" tIns="45720" rIns="91440" bIns="45720" rtlCol="0" anchor="ctr">
            <a:noAutofit/>
          </a:bodyPr>
          <a:lstStyle>
            <a:defPPr>
              <a:defRPr lang="en-US"/>
            </a:defPPr>
            <a:lvl1pPr marL="0" algn="ctr" defTabSz="914400" rtl="0" eaLnBrk="1" latinLnBrk="0" hangingPunct="1">
              <a:lnSpc>
                <a:spcPct val="90000"/>
              </a:lnSpc>
              <a:spcBef>
                <a:spcPct val="0"/>
              </a:spcBef>
              <a:buNone/>
              <a:defRPr sz="2800" b="1" kern="1200">
                <a:solidFill>
                  <a:srgbClr val="0C1F5F"/>
                </a:solidFill>
                <a:latin typeface="微软雅黑" panose="020b0503020204020204" pitchFamily="34" charset="-122"/>
                <a:ea typeface="微软雅黑" panose="020b0503020204020204" pitchFamily="34" charset="-122"/>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solidFill>
                  <a:srgbClr val="20356C"/>
                </a:solidFill>
              </a:rPr>
              <a:t>以精神症状就诊的</a:t>
            </a:r>
            <a:r>
              <a:rPr lang="en-US" altLang="zh-CN">
                <a:solidFill>
                  <a:srgbClr val="20356C"/>
                </a:solidFill>
              </a:rPr>
              <a:t>AD</a:t>
            </a:r>
            <a:r>
              <a:rPr lang="zh-CN" altLang="en-US">
                <a:solidFill>
                  <a:srgbClr val="20356C"/>
                </a:solidFill>
              </a:rPr>
              <a:t>易被误诊为精神疾病</a:t>
            </a:r>
            <a:endParaRPr lang="en-US" altLang="en-US">
              <a:solidFill>
                <a:srgbClr val="20356C"/>
              </a:solidFill>
            </a:endParaRPr>
          </a:p>
        </p:txBody>
      </p:sp>
    </p:spTree>
    <p:extLst>
      <p:ext uri="{BB962C8B-B14F-4D97-AF65-F5344CB8AC3E}">
        <p14:creationId xmlns:p14="http://schemas.microsoft.com/office/powerpoint/2010/main" val="362180773"/>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628650" y="109228"/>
            <a:ext cx="7886700" cy="779462"/>
          </a:xfrm>
        </p:spPr>
        <p:txBody>
          <a:bodyPr>
            <a:normAutofit/>
          </a:bodyPr>
          <a:lstStyle/>
          <a:p>
            <a:r>
              <a:rPr lang="zh-CN" altLang="en-US" sz="2800" b="1">
                <a:solidFill>
                  <a:srgbClr val="1F346C"/>
                </a:solidFill>
                <a:latin typeface="Arial" pitchFamily="34" charset="0"/>
                <a:ea typeface="微软雅黑" panose="020b0503020204020204" pitchFamily="34" charset="-122"/>
              </a:rPr>
              <a:t>目 录</a:t>
            </a:r>
          </a:p>
        </p:txBody>
      </p:sp>
      <p:sp>
        <p:nvSpPr>
          <p:cNvPr id="3" name="内容占位符 2"/>
          <p:cNvSpPr>
            <a:spLocks noGrp="1"/>
          </p:cNvSpPr>
          <p:nvPr>
            <p:ph idx="1"/>
          </p:nvPr>
        </p:nvSpPr>
        <p:spPr>
          <a:xfrm>
            <a:off x="2673659" y="2313383"/>
            <a:ext cx="7011308" cy="925736"/>
          </a:xfrm>
        </p:spPr>
        <p:txBody>
          <a:bodyPr>
            <a:normAutofit/>
          </a:bodyPr>
          <a:lstStyle/>
          <a:p>
            <a:pPr marL="0" indent="0">
              <a:lnSpc>
                <a:spcPct val="150000"/>
              </a:lnSpc>
              <a:buNone/>
            </a:pPr>
            <a:r>
              <a:rPr lang="zh-CN" altLang="en-US" b="1">
                <a:solidFill>
                  <a:schemeClr val="bg1">
                    <a:lumMod val="75000"/>
                  </a:schemeClr>
                </a:solidFill>
                <a:latin typeface="Arial" pitchFamily="34" charset="0"/>
                <a:ea typeface="微软雅黑" panose="020b0503020204020204" pitchFamily="34" charset="-122"/>
              </a:rPr>
              <a:t>痴呆患者的精神行为症状</a:t>
            </a:r>
          </a:p>
        </p:txBody>
      </p:sp>
      <p:grpSp>
        <p:nvGrpSpPr>
          <p:cNvPr id="4" name="组合 3"/>
          <p:cNvGrpSpPr/>
          <p:nvPr/>
        </p:nvGrpSpPr>
        <p:grpSpPr>
          <a:xfrm>
            <a:off x="1997309" y="2474875"/>
            <a:ext cx="504000" cy="526691"/>
            <a:chOff x="1669522" y="3187823"/>
            <a:chExt cx="405568" cy="436270"/>
          </a:xfrm>
        </p:grpSpPr>
        <p:sp>
          <p:nvSpPr>
            <p:cNvPr id="5" name="MH_Number_1" descr="#wm#_48_07_*Z"/>
            <p:cNvSpPr>
              <a:spLocks noChangeArrowheads="1"/>
            </p:cNvSpPr>
            <p:nvPr>
              <p:custDataLst>
                <p:tags r:id="rId2"/>
              </p:custDataLst>
            </p:nvPr>
          </p:nvSpPr>
          <p:spPr bwMode="auto">
            <a:xfrm>
              <a:off x="1698784" y="3187823"/>
              <a:ext cx="376306" cy="377107"/>
            </a:xfrm>
            <a:prstGeom prst="ellipse">
              <a:avLst/>
            </a:prstGeom>
            <a:solidFill>
              <a:srgbClr val="505784"/>
            </a:solidFill>
            <a:ln>
              <a:noFill/>
            </a:ln>
            <a:effectLst/>
          </p:spPr>
          <p:txBody>
            <a:bodyPr wrap="none" anchor="ctr">
              <a:noAutofit/>
            </a:bodyP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algn="ctr" defTabSz="914400" eaLnBrk="1" fontAlgn="base" latinLnBrk="0" hangingPunct="1">
                <a:lnSpc>
                  <a:spcPct val="100000"/>
                </a:lnSpc>
                <a:spcBef>
                  <a:spcPct val="0"/>
                </a:spcBef>
                <a:spcAft>
                  <a:spcPct val="0"/>
                </a:spcAft>
                <a:buClrTx/>
                <a:buSzTx/>
                <a:buFont typeface="Arial" pitchFamily="34" charset="0"/>
                <a:buNone/>
                <a:defRPr/>
              </a:pPr>
              <a:r>
                <a:rPr kumimoji="0" lang="en-US"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rPr>
                <a:t>1</a:t>
              </a:r>
              <a:endParaRPr kumimoji="0" lang="zh-CN"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endParaRPr>
            </a:p>
          </p:txBody>
        </p:sp>
        <p:sp>
          <p:nvSpPr>
            <p:cNvPr id="6" name="MH_Others_1" descr="#wm#_48_07_*Z"/>
            <p:cNvSpPr>
              <a:spLocks noChangeArrowheads="1"/>
            </p:cNvSpPr>
            <p:nvPr>
              <p:custDataLst>
                <p:tags r:id="rId3"/>
              </p:custDataLst>
            </p:nvPr>
          </p:nvSpPr>
          <p:spPr bwMode="auto">
            <a:xfrm>
              <a:off x="1669522" y="3454803"/>
              <a:ext cx="168930" cy="169290"/>
            </a:xfrm>
            <a:prstGeom prst="ellipse">
              <a:avLst/>
            </a:prstGeom>
            <a:solidFill>
              <a:srgbClr val="D9E785"/>
            </a:solidFill>
            <a:ln>
              <a:noFill/>
            </a:ln>
            <a:effectLst/>
          </p:spPr>
          <p:txBody>
            <a:bodyPr anchor="ct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defTabSz="914400" eaLnBrk="1" fontAlgn="base" latinLnBrk="0" hangingPunct="1">
                <a:lnSpc>
                  <a:spcPct val="100000"/>
                </a:lnSpc>
                <a:spcBef>
                  <a:spcPct val="0"/>
                </a:spcBef>
                <a:spcAft>
                  <a:spcPct val="0"/>
                </a:spcAft>
                <a:buClrTx/>
                <a:buSzTx/>
                <a:buFont typeface="Arial" pitchFamily="34" charset="0"/>
                <a:buNone/>
                <a:defRPr/>
              </a:pPr>
              <a:endParaRPr kumimoji="0" lang="zh-CN" altLang="zh-CN" sz="1050" b="0" i="0" u="none" strike="noStrike" kern="0" cap="none" spc="0" normalizeH="0" noProof="0">
                <a:ln>
                  <a:noFill/>
                </a:ln>
                <a:solidFill>
                  <a:srgbClr val="FFFFFF"/>
                </a:solidFill>
                <a:effectLst/>
                <a:uLnTx/>
                <a:uFillTx/>
                <a:ea typeface="微软雅黑" panose="020b0503020204020204" pitchFamily="34" charset="-122"/>
                <a:sym typeface="Arial" pitchFamily="34" charset="0"/>
              </a:endParaRPr>
            </a:p>
          </p:txBody>
        </p:sp>
      </p:grpSp>
      <p:sp>
        <p:nvSpPr>
          <p:cNvPr id="17" name="内容占位符 2"/>
          <p:cNvSpPr txBox="1"/>
          <p:nvPr/>
        </p:nvSpPr>
        <p:spPr>
          <a:xfrm>
            <a:off x="2673659" y="3201631"/>
            <a:ext cx="7011308" cy="925736"/>
          </a:xfrm>
          <a:prstGeom prst="rect">
            <a:avLst/>
          </a:prstGeom>
        </p:spPr>
        <p:txBody>
          <a:bodyPr>
            <a:normAutofit/>
          </a:bodyPr>
          <a:lstStyle>
            <a:defPPr>
              <a:defRPr lang="en-US"/>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Font typeface="Arial" pitchFamily="34" charset="0"/>
              <a:buNone/>
            </a:pPr>
            <a:r>
              <a:rPr lang="zh-CN" altLang="en-US" b="1">
                <a:latin typeface="Arial" pitchFamily="34" charset="0"/>
                <a:ea typeface="微软雅黑" panose="020b0503020204020204" pitchFamily="34" charset="-122"/>
              </a:rPr>
              <a:t>阿尔茨海默病的筛查和诊断</a:t>
            </a:r>
          </a:p>
        </p:txBody>
      </p:sp>
      <p:grpSp>
        <p:nvGrpSpPr>
          <p:cNvPr id="18" name="组合 17"/>
          <p:cNvGrpSpPr/>
          <p:nvPr/>
        </p:nvGrpSpPr>
        <p:grpSpPr>
          <a:xfrm>
            <a:off x="1997309" y="3374523"/>
            <a:ext cx="504000" cy="526691"/>
            <a:chOff x="1669522" y="3187823"/>
            <a:chExt cx="405568" cy="436270"/>
          </a:xfrm>
        </p:grpSpPr>
        <p:sp>
          <p:nvSpPr>
            <p:cNvPr id="19" name="MH_Number_1" descr="#wm#_48_07_*Z"/>
            <p:cNvSpPr>
              <a:spLocks noChangeArrowheads="1"/>
            </p:cNvSpPr>
            <p:nvPr>
              <p:custDataLst>
                <p:tags r:id="rId4"/>
              </p:custDataLst>
            </p:nvPr>
          </p:nvSpPr>
          <p:spPr bwMode="auto">
            <a:xfrm>
              <a:off x="1698784" y="3187823"/>
              <a:ext cx="376306" cy="377107"/>
            </a:xfrm>
            <a:prstGeom prst="ellipse">
              <a:avLst/>
            </a:prstGeom>
            <a:solidFill>
              <a:srgbClr val="162866"/>
            </a:solidFill>
            <a:ln>
              <a:noFill/>
            </a:ln>
            <a:effectLst/>
          </p:spPr>
          <p:txBody>
            <a:bodyPr wrap="none" anchor="ctr">
              <a:noAutofit/>
            </a:bodyP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algn="ctr" defTabSz="914400" eaLnBrk="1" fontAlgn="base" latinLnBrk="0" hangingPunct="1">
                <a:lnSpc>
                  <a:spcPct val="100000"/>
                </a:lnSpc>
                <a:spcBef>
                  <a:spcPct val="0"/>
                </a:spcBef>
                <a:spcAft>
                  <a:spcPct val="0"/>
                </a:spcAft>
                <a:buClrTx/>
                <a:buSzTx/>
                <a:buFont typeface="Arial" pitchFamily="34" charset="0"/>
                <a:buNone/>
                <a:defRPr/>
              </a:pPr>
              <a:r>
                <a:rPr kumimoji="0" lang="en-US"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rPr>
                <a:t>2</a:t>
              </a:r>
              <a:endParaRPr kumimoji="0" lang="zh-CN"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endParaRPr>
            </a:p>
          </p:txBody>
        </p:sp>
        <p:sp>
          <p:nvSpPr>
            <p:cNvPr id="20" name="MH_Others_1" descr="#wm#_48_07_*Z"/>
            <p:cNvSpPr>
              <a:spLocks noChangeArrowheads="1"/>
            </p:cNvSpPr>
            <p:nvPr>
              <p:custDataLst>
                <p:tags r:id="rId5"/>
              </p:custDataLst>
            </p:nvPr>
          </p:nvSpPr>
          <p:spPr bwMode="auto">
            <a:xfrm>
              <a:off x="1669522" y="3454803"/>
              <a:ext cx="168930" cy="169290"/>
            </a:xfrm>
            <a:prstGeom prst="ellipse">
              <a:avLst/>
            </a:prstGeom>
            <a:solidFill>
              <a:srgbClr val="BED62F"/>
            </a:solidFill>
            <a:ln>
              <a:noFill/>
            </a:ln>
            <a:effectLst/>
          </p:spPr>
          <p:txBody>
            <a:bodyPr anchor="ct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defTabSz="914400" eaLnBrk="1" fontAlgn="base" latinLnBrk="0" hangingPunct="1">
                <a:lnSpc>
                  <a:spcPct val="100000"/>
                </a:lnSpc>
                <a:spcBef>
                  <a:spcPct val="0"/>
                </a:spcBef>
                <a:spcAft>
                  <a:spcPct val="0"/>
                </a:spcAft>
                <a:buClrTx/>
                <a:buSzTx/>
                <a:buFont typeface="Arial" pitchFamily="34" charset="0"/>
                <a:buNone/>
                <a:defRPr/>
              </a:pPr>
              <a:endParaRPr kumimoji="0" lang="zh-CN" altLang="zh-CN" sz="1050" b="0" i="0" u="none" strike="noStrike" kern="0" cap="none" spc="0" normalizeH="0" noProof="0">
                <a:ln>
                  <a:noFill/>
                </a:ln>
                <a:solidFill>
                  <a:srgbClr val="FFFFFF"/>
                </a:solidFill>
                <a:effectLst/>
                <a:uLnTx/>
                <a:uFillTx/>
                <a:ea typeface="微软雅黑" panose="020b0503020204020204" pitchFamily="34" charset="-122"/>
                <a:sym typeface="Arial" pitchFamily="34" charset="0"/>
              </a:endParaRPr>
            </a:p>
          </p:txBody>
        </p:sp>
      </p:grpSp>
      <p:sp>
        <p:nvSpPr>
          <p:cNvPr id="21" name="内容占位符 2"/>
          <p:cNvSpPr txBox="1"/>
          <p:nvPr/>
        </p:nvSpPr>
        <p:spPr>
          <a:xfrm>
            <a:off x="2673659" y="4089880"/>
            <a:ext cx="7011308" cy="925736"/>
          </a:xfrm>
          <a:prstGeom prst="rect">
            <a:avLst/>
          </a:prstGeom>
        </p:spPr>
        <p:txBody>
          <a:bodyPr>
            <a:normAutofit/>
          </a:bodyPr>
          <a:lstStyle>
            <a:defPPr>
              <a:defRPr lang="en-US"/>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Font typeface="Arial" pitchFamily="34" charset="0"/>
              <a:buNone/>
            </a:pPr>
            <a:r>
              <a:rPr lang="zh-CN" altLang="en-US" b="1">
                <a:solidFill>
                  <a:schemeClr val="bg1">
                    <a:lumMod val="75000"/>
                  </a:schemeClr>
                </a:solidFill>
                <a:latin typeface="Arial" pitchFamily="34" charset="0"/>
                <a:ea typeface="微软雅黑" panose="020b0503020204020204" pitchFamily="34" charset="-122"/>
              </a:rPr>
              <a:t>阿尔茨海默病的治疗</a:t>
            </a:r>
          </a:p>
        </p:txBody>
      </p:sp>
      <p:grpSp>
        <p:nvGrpSpPr>
          <p:cNvPr id="22" name="组合 21"/>
          <p:cNvGrpSpPr/>
          <p:nvPr/>
        </p:nvGrpSpPr>
        <p:grpSpPr>
          <a:xfrm>
            <a:off x="1997309" y="4251372"/>
            <a:ext cx="504000" cy="526691"/>
            <a:chOff x="1669522" y="3187823"/>
            <a:chExt cx="405568" cy="436270"/>
          </a:xfrm>
        </p:grpSpPr>
        <p:sp>
          <p:nvSpPr>
            <p:cNvPr id="23" name="MH_Number_1" descr="#wm#_48_07_*Z"/>
            <p:cNvSpPr>
              <a:spLocks noChangeArrowheads="1"/>
            </p:cNvSpPr>
            <p:nvPr>
              <p:custDataLst>
                <p:tags r:id="rId6"/>
              </p:custDataLst>
            </p:nvPr>
          </p:nvSpPr>
          <p:spPr bwMode="auto">
            <a:xfrm>
              <a:off x="1698784" y="3187823"/>
              <a:ext cx="376306" cy="377107"/>
            </a:xfrm>
            <a:prstGeom prst="ellipse">
              <a:avLst/>
            </a:prstGeom>
            <a:solidFill>
              <a:srgbClr val="505784"/>
            </a:solidFill>
            <a:ln>
              <a:noFill/>
            </a:ln>
            <a:effectLst/>
          </p:spPr>
          <p:txBody>
            <a:bodyPr wrap="none" anchor="ctr">
              <a:noAutofit/>
            </a:bodyP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algn="ctr" defTabSz="914400" eaLnBrk="1" fontAlgn="base" latinLnBrk="0" hangingPunct="1">
                <a:lnSpc>
                  <a:spcPct val="100000"/>
                </a:lnSpc>
                <a:spcBef>
                  <a:spcPct val="0"/>
                </a:spcBef>
                <a:spcAft>
                  <a:spcPct val="0"/>
                </a:spcAft>
                <a:buClrTx/>
                <a:buSzTx/>
                <a:buFont typeface="Arial" pitchFamily="34" charset="0"/>
                <a:buNone/>
                <a:defRPr/>
              </a:pPr>
              <a:r>
                <a:rPr kumimoji="0" lang="en-US"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rPr>
                <a:t>3</a:t>
              </a:r>
              <a:endParaRPr kumimoji="0" lang="zh-CN" altLang="zh-CN" sz="2400" b="1" i="0" u="none" strike="noStrike" kern="0" cap="none" spc="0" normalizeH="0" noProof="0">
                <a:ln>
                  <a:noFill/>
                </a:ln>
                <a:solidFill>
                  <a:srgbClr val="FFFFFF"/>
                </a:solidFill>
                <a:effectLst/>
                <a:uLnTx/>
                <a:uFillTx/>
                <a:ea typeface="微软雅黑" panose="020b0503020204020204" pitchFamily="34" charset="-122"/>
                <a:cs typeface="Times New Roman" panose="02020603050405020304" pitchFamily="18" charset="0"/>
                <a:sym typeface="Arial" pitchFamily="34" charset="0"/>
              </a:endParaRPr>
            </a:p>
          </p:txBody>
        </p:sp>
        <p:sp>
          <p:nvSpPr>
            <p:cNvPr id="24" name="MH_Others_1" descr="#wm#_48_07_*Z"/>
            <p:cNvSpPr>
              <a:spLocks noChangeArrowheads="1"/>
            </p:cNvSpPr>
            <p:nvPr>
              <p:custDataLst>
                <p:tags r:id="rId7"/>
              </p:custDataLst>
            </p:nvPr>
          </p:nvSpPr>
          <p:spPr bwMode="auto">
            <a:xfrm>
              <a:off x="1669522" y="3454803"/>
              <a:ext cx="168930" cy="169290"/>
            </a:xfrm>
            <a:prstGeom prst="ellipse">
              <a:avLst/>
            </a:prstGeom>
            <a:solidFill>
              <a:srgbClr val="D9E785"/>
            </a:solidFill>
            <a:ln>
              <a:noFill/>
            </a:ln>
            <a:effectLst/>
          </p:spPr>
          <p:txBody>
            <a:bodyPr anchor="ctr"/>
            <a:lstStyle>
              <a:defPPr>
                <a:defRPr lang="en-US"/>
              </a:defPPr>
              <a:lvl1pPr marL="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1pPr>
              <a:lvl2pPr marL="742950" indent="-28575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2pPr>
              <a:lvl3pPr marL="11430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3pPr>
              <a:lvl4pPr marL="16002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4pPr>
              <a:lvl5pPr marL="2057400" indent="-228600" algn="l" defTabSz="457200" rtl="0" eaLnBrk="1" latinLnBrk="0" hangingPunct="1">
                <a:spcBef>
                  <a:spcPct val="20000"/>
                </a:spcBef>
                <a:buChar char="–"/>
                <a:defRPr sz="2000" kern="1200">
                  <a:solidFill>
                    <a:schemeClr val="bg1"/>
                  </a:solidFill>
                  <a:latin typeface="Arial" pitchFamily="34" charset="0"/>
                  <a:ea typeface="黑体" panose="02010609060101010101" pitchFamily="49" charset="-122"/>
                  <a:cs typeface="+mn-cs"/>
                  <a:sym typeface="Arial" pitchFamily="34" charset="0"/>
                </a:defRPr>
              </a:lvl5pPr>
              <a:lvl6pPr marL="25146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6pPr>
              <a:lvl7pPr marL="29718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7pPr>
              <a:lvl8pPr marL="34290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8pPr>
              <a:lvl9pPr marL="3886200" indent="-228600" algn="l" defTabSz="457200" rtl="0" eaLnBrk="0" fontAlgn="base" latinLnBrk="0" hangingPunct="0">
                <a:spcBef>
                  <a:spcPct val="20000"/>
                </a:spcBef>
                <a:spcAft>
                  <a:spcPct val="0"/>
                </a:spcAft>
                <a:buFont typeface="Arial" pitchFamily="34" charset="0"/>
                <a:buChar char="–"/>
                <a:defRPr sz="2000" kern="1200">
                  <a:solidFill>
                    <a:schemeClr val="bg1"/>
                  </a:solidFill>
                  <a:latin typeface="Arial" pitchFamily="34" charset="0"/>
                  <a:ea typeface="黑体" panose="02010609060101010101" pitchFamily="49" charset="-122"/>
                  <a:cs typeface="+mn-cs"/>
                  <a:sym typeface="Arial" pitchFamily="34" charset="0"/>
                </a:defRPr>
              </a:lvl9pPr>
            </a:lstStyle>
            <a:p>
              <a:pPr marL="0" marR="0" lvl="0" indent="0" defTabSz="914400" eaLnBrk="1" fontAlgn="base" latinLnBrk="0" hangingPunct="1">
                <a:lnSpc>
                  <a:spcPct val="100000"/>
                </a:lnSpc>
                <a:spcBef>
                  <a:spcPct val="0"/>
                </a:spcBef>
                <a:spcAft>
                  <a:spcPct val="0"/>
                </a:spcAft>
                <a:buClrTx/>
                <a:buSzTx/>
                <a:buFont typeface="Arial" pitchFamily="34" charset="0"/>
                <a:buNone/>
                <a:defRPr/>
              </a:pPr>
              <a:endParaRPr kumimoji="0" lang="zh-CN" altLang="zh-CN" sz="1050" b="0" i="0" u="none" strike="noStrike" kern="0" cap="none" spc="0" normalizeH="0" noProof="0">
                <a:ln>
                  <a:noFill/>
                </a:ln>
                <a:solidFill>
                  <a:srgbClr val="FFFFFF"/>
                </a:solidFill>
                <a:effectLst/>
                <a:uLnTx/>
                <a:uFillTx/>
                <a:ea typeface="微软雅黑" panose="020b0503020204020204" pitchFamily="34" charset="-122"/>
                <a:sym typeface="Arial" pitchFamily="34" charset="0"/>
              </a:endParaRPr>
            </a:p>
          </p:txBody>
        </p:sp>
      </p:grpSp>
    </p:spTree>
    <p:extLst>
      <p:ext uri="{BB962C8B-B14F-4D97-AF65-F5344CB8AC3E}">
        <p14:creationId xmlns:p14="http://schemas.microsoft.com/office/powerpoint/2010/main" val="1330993389"/>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987" y="1866795"/>
            <a:ext cx="3653430" cy="3055596"/>
          </a:xfrm>
          <a:prstGeom prst="ellipse">
            <a:avLst/>
          </a:prstGeom>
          <a:ln>
            <a:noFill/>
          </a:ln>
          <a:effectLst>
            <a:softEdge rad="112500"/>
          </a:effectLst>
        </p:spPr>
      </p:pic>
      <p:sp>
        <p:nvSpPr>
          <p:cNvPr id="16" name="Title 1"/>
          <p:cNvSpPr txBox="1"/>
          <p:nvPr/>
        </p:nvSpPr>
        <p:spPr>
          <a:xfrm>
            <a:off x="90960" y="168143"/>
            <a:ext cx="8962080" cy="77946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36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600" b="1">
                <a:solidFill>
                  <a:srgbClr val="20356C"/>
                </a:solidFill>
                <a:latin typeface="微软雅黑" panose="020b0503020204020204" pitchFamily="34" charset="-122"/>
                <a:ea typeface="微软雅黑" panose="020b0503020204020204" pitchFamily="34" charset="-122"/>
              </a:rPr>
              <a:t>老年期首发精神症状的患者应筛查认知功能</a:t>
            </a:r>
            <a:endParaRPr lang="en-US" altLang="zh-CN" sz="2600" b="1">
              <a:solidFill>
                <a:srgbClr val="20356C"/>
              </a:solidFill>
              <a:latin typeface="微软雅黑" panose="020b0503020204020204" pitchFamily="34" charset="-122"/>
              <a:ea typeface="微软雅黑" panose="020b0503020204020204" pitchFamily="34" charset="-122"/>
            </a:endParaRPr>
          </a:p>
        </p:txBody>
      </p:sp>
      <p:sp>
        <p:nvSpPr>
          <p:cNvPr id="7" name="矩形 6"/>
          <p:cNvSpPr/>
          <p:nvPr/>
        </p:nvSpPr>
        <p:spPr>
          <a:xfrm>
            <a:off x="5193631" y="2238131"/>
            <a:ext cx="1287532" cy="369332"/>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a:latin typeface="微软雅黑" panose="020b0503020204020204" pitchFamily="34" charset="-122"/>
                <a:ea typeface="微软雅黑" panose="020b0503020204020204" pitchFamily="34" charset="-122"/>
              </a:rPr>
              <a:t>65</a:t>
            </a:r>
            <a:r>
              <a:rPr lang="zh-CN" altLang="en-US">
                <a:latin typeface="微软雅黑" panose="020b0503020204020204" pitchFamily="34" charset="-122"/>
                <a:ea typeface="微软雅黑" panose="020b0503020204020204" pitchFamily="34" charset="-122"/>
              </a:rPr>
              <a:t>岁以上</a:t>
            </a:r>
            <a:r>
              <a:rPr lang="en-US" altLang="zh-CN" b="1" baseline="30000">
                <a:solidFill>
                  <a:srgbClr val="20356C"/>
                </a:solidFill>
                <a:latin typeface="微软雅黑" panose="020b0503020204020204" pitchFamily="34" charset="-122"/>
                <a:ea typeface="微软雅黑" panose="020b0503020204020204" pitchFamily="34" charset="-122"/>
              </a:rPr>
              <a:t>1 </a:t>
            </a:r>
            <a:endParaRPr lang="zh-CN" altLang="en-US">
              <a:latin typeface="微软雅黑" panose="020b0503020204020204" pitchFamily="34" charset="-122"/>
              <a:ea typeface="微软雅黑" panose="020b0503020204020204" pitchFamily="34" charset="-122"/>
            </a:endParaRPr>
          </a:p>
        </p:txBody>
      </p:sp>
      <p:sp>
        <p:nvSpPr>
          <p:cNvPr id="13" name="矩形 12"/>
          <p:cNvSpPr/>
          <p:nvPr/>
        </p:nvSpPr>
        <p:spPr>
          <a:xfrm>
            <a:off x="5193631" y="3311677"/>
            <a:ext cx="2862590" cy="75322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25000"/>
              </a:lnSpc>
            </a:pPr>
            <a:r>
              <a:rPr lang="zh-CN" altLang="en-US">
                <a:latin typeface="微软雅黑" panose="020b0503020204020204" pitchFamily="34" charset="-122"/>
                <a:ea typeface="微软雅黑" panose="020b0503020204020204" pitchFamily="34" charset="-122"/>
              </a:rPr>
              <a:t>失眠、焦虑、情感淡漠、</a:t>
            </a:r>
            <a:endParaRPr lang="en-US" altLang="zh-CN">
              <a:latin typeface="微软雅黑" panose="020b0503020204020204" pitchFamily="34" charset="-122"/>
              <a:ea typeface="微软雅黑" panose="020b0503020204020204" pitchFamily="34" charset="-122"/>
            </a:endParaRPr>
          </a:p>
          <a:p>
            <a:pPr>
              <a:lnSpc>
                <a:spcPct val="125000"/>
              </a:lnSpc>
            </a:pPr>
            <a:r>
              <a:rPr lang="zh-CN" altLang="en-US">
                <a:latin typeface="微软雅黑" panose="020b0503020204020204" pitchFamily="34" charset="-122"/>
                <a:ea typeface="微软雅黑" panose="020b0503020204020204" pitchFamily="34" charset="-122"/>
              </a:rPr>
              <a:t>常出现幻觉、激越等</a:t>
            </a:r>
          </a:p>
        </p:txBody>
      </p:sp>
      <p:sp>
        <p:nvSpPr>
          <p:cNvPr id="15" name="矩形 14"/>
          <p:cNvSpPr/>
          <p:nvPr/>
        </p:nvSpPr>
        <p:spPr>
          <a:xfrm>
            <a:off x="5183126" y="4553059"/>
            <a:ext cx="184731" cy="369332"/>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24" name="矩形 23"/>
          <p:cNvSpPr/>
          <p:nvPr/>
        </p:nvSpPr>
        <p:spPr>
          <a:xfrm>
            <a:off x="5183126" y="1833980"/>
            <a:ext cx="697627"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年龄</a:t>
            </a:r>
          </a:p>
        </p:txBody>
      </p:sp>
      <p:sp>
        <p:nvSpPr>
          <p:cNvPr id="25" name="矩形 24"/>
          <p:cNvSpPr/>
          <p:nvPr/>
        </p:nvSpPr>
        <p:spPr>
          <a:xfrm>
            <a:off x="5193631" y="2938304"/>
            <a:ext cx="697627"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症状</a:t>
            </a:r>
          </a:p>
        </p:txBody>
      </p:sp>
      <p:sp>
        <p:nvSpPr>
          <p:cNvPr id="26" name="矩形 25"/>
          <p:cNvSpPr/>
          <p:nvPr/>
        </p:nvSpPr>
        <p:spPr>
          <a:xfrm>
            <a:off x="5215892" y="4342937"/>
            <a:ext cx="121058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就诊情况</a:t>
            </a:r>
          </a:p>
        </p:txBody>
      </p:sp>
      <p:cxnSp>
        <p:nvCxnSpPr>
          <p:cNvPr id="28" name="直接连接符 27"/>
          <p:cNvCxnSpPr/>
          <p:nvPr/>
        </p:nvCxnSpPr>
        <p:spPr>
          <a:xfrm flipH="1" flipV="1">
            <a:off x="4572000" y="1642533"/>
            <a:ext cx="0" cy="3719597"/>
          </a:xfrm>
          <a:prstGeom prst="line">
            <a:avLst/>
          </a:prstGeom>
          <a:ln w="28575">
            <a:solidFill>
              <a:srgbClr val="0C1F5F"/>
            </a:solidFill>
            <a:prstDash val="sysDot"/>
          </a:ln>
        </p:spPr>
        <p:style>
          <a:lnRef idx="1">
            <a:schemeClr val="accent1"/>
          </a:lnRef>
          <a:fillRef idx="0">
            <a:schemeClr val="accent1"/>
          </a:fillRef>
          <a:effectRef idx="0">
            <a:schemeClr val="accent1"/>
          </a:effectRef>
          <a:fontRef idx="minor">
            <a:schemeClr val="tx1"/>
          </a:fontRef>
        </p:style>
      </p:cxnSp>
      <p:sp>
        <p:nvSpPr>
          <p:cNvPr id="12" name="等腰三角形 11"/>
          <p:cNvSpPr/>
          <p:nvPr/>
        </p:nvSpPr>
        <p:spPr>
          <a:xfrm rot="5400000">
            <a:off x="4922908" y="1916593"/>
            <a:ext cx="212797" cy="183445"/>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9" name="等腰三角形 28"/>
          <p:cNvSpPr/>
          <p:nvPr/>
        </p:nvSpPr>
        <p:spPr>
          <a:xfrm rot="5400000">
            <a:off x="4922908" y="3054807"/>
            <a:ext cx="212797" cy="183445"/>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30" name="等腰三角形 29"/>
          <p:cNvSpPr/>
          <p:nvPr/>
        </p:nvSpPr>
        <p:spPr>
          <a:xfrm rot="5400000">
            <a:off x="4922908" y="4451269"/>
            <a:ext cx="212797" cy="183445"/>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矩形 1"/>
          <p:cNvSpPr/>
          <p:nvPr/>
        </p:nvSpPr>
        <p:spPr>
          <a:xfrm>
            <a:off x="5193631" y="4772359"/>
            <a:ext cx="1107996" cy="369332"/>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未曾就诊</a:t>
            </a:r>
          </a:p>
        </p:txBody>
      </p:sp>
      <p:grpSp>
        <p:nvGrpSpPr>
          <p:cNvPr id="18" name="组合 17">
            <a:extLst>
              <a:ext uri="{FF2B5EF4-FFF2-40B4-BE49-F238E27FC236}">
                <a16:creationId xmlns:a16="http://schemas.microsoft.com/office/drawing/2014/main" id="{2032E217-718A-4E37-9652-DCCD643F5348}"/>
              </a:ext>
            </a:extLst>
          </p:cNvPr>
          <p:cNvGrpSpPr/>
          <p:nvPr/>
        </p:nvGrpSpPr>
        <p:grpSpPr>
          <a:xfrm>
            <a:off x="1338891" y="5431300"/>
            <a:ext cx="6717330" cy="688772"/>
            <a:chOff x="931028" y="5341166"/>
            <a:chExt cx="7896015" cy="701698"/>
          </a:xfrm>
        </p:grpSpPr>
        <p:sp>
          <p:nvSpPr>
            <p:cNvPr id="19" name="圆角矩形 46">
              <a:extLst>
                <a:ext uri="{FF2B5EF4-FFF2-40B4-BE49-F238E27FC236}">
                  <a16:creationId xmlns:a16="http://schemas.microsoft.com/office/drawing/2014/main" id="{212B25D3-7918-4D9D-8999-6DAB3926DF36}"/>
                </a:ext>
              </a:extLst>
            </p:cNvPr>
            <p:cNvSpPr/>
            <p:nvPr/>
          </p:nvSpPr>
          <p:spPr>
            <a:xfrm>
              <a:off x="931028" y="5571431"/>
              <a:ext cx="7443787" cy="471433"/>
            </a:xfrm>
            <a:prstGeom prst="roundRect">
              <a:avLst/>
            </a:prstGeom>
            <a:solidFill>
              <a:srgbClr val="0C1F5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0" name="矩形 19">
              <a:extLst>
                <a:ext uri="{FF2B5EF4-FFF2-40B4-BE49-F238E27FC236}">
                  <a16:creationId xmlns:a16="http://schemas.microsoft.com/office/drawing/2014/main" id="{CFE1B5A5-42BA-48D8-B398-DD3E36CE8E9A}"/>
                </a:ext>
              </a:extLst>
            </p:cNvPr>
            <p:cNvSpPr/>
            <p:nvPr/>
          </p:nvSpPr>
          <p:spPr>
            <a:xfrm>
              <a:off x="1559470" y="5341166"/>
              <a:ext cx="7267573" cy="65846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spcAft>
                  <a:spcPct val="0"/>
                </a:spcAft>
                <a:tabLst>
                  <a:tab pos="3552825"/>
                </a:tabLst>
              </a:pPr>
              <a:r>
                <a:rPr lang="en-US" altLang="zh-CN" kern="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rPr>
                <a:t> </a:t>
              </a:r>
              <a:endParaRPr lang="zh-CN" altLang="zh-CN" kern="100">
                <a:solidFill>
                  <a:schemeClr val="tx1">
                    <a:lumMod val="95000"/>
                    <a:lumOff val="5000"/>
                  </a:schemeClr>
                </a:solidFill>
                <a:latin typeface="微软雅黑" panose="020b0503020204020204" pitchFamily="34" charset="-122"/>
                <a:ea typeface="微软雅黑" panose="020b0503020204020204" pitchFamily="34" charset="-122"/>
                <a:cs typeface="Times New Roman" panose="02020603050405020304" pitchFamily="18" charset="0"/>
              </a:endParaRPr>
            </a:p>
            <a:p>
              <a:pPr algn="just">
                <a:spcAft>
                  <a:spcPct val="0"/>
                </a:spcAft>
                <a:tabLst>
                  <a:tab pos="3552825"/>
                </a:tabLst>
              </a:pPr>
              <a:r>
                <a:rPr lang="zh-CN" altLang="en-US" b="1" kern="100">
                  <a:solidFill>
                    <a:schemeClr val="bg1"/>
                  </a:solidFill>
                  <a:latin typeface="微软雅黑" panose="020b0503020204020204" pitchFamily="34" charset="-122"/>
                  <a:ea typeface="微软雅黑" panose="020b0503020204020204" pitchFamily="34" charset="-122"/>
                  <a:cs typeface="Arial" pitchFamily="34" charset="0"/>
                </a:rPr>
                <a:t>对于此类人群，医生应考虑认知障碍疾病的可能性</a:t>
              </a:r>
            </a:p>
          </p:txBody>
        </p:sp>
      </p:grpSp>
      <p:sp>
        <p:nvSpPr>
          <p:cNvPr id="22" name="矩形 21">
            <a:extLst>
              <a:ext uri="{FF2B5EF4-FFF2-40B4-BE49-F238E27FC236}">
                <a16:creationId xmlns:a16="http://schemas.microsoft.com/office/drawing/2014/main" id="{71F4E111-0744-4DE7-8953-7250748D9243}"/>
              </a:ext>
            </a:extLst>
          </p:cNvPr>
          <p:cNvSpPr/>
          <p:nvPr/>
        </p:nvSpPr>
        <p:spPr>
          <a:xfrm>
            <a:off x="136813" y="6642556"/>
            <a:ext cx="4572000" cy="215444"/>
          </a:xfrm>
          <a:prstGeom prst="rect">
            <a:avLst/>
          </a:prstGeom>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latin typeface="微软雅黑" panose="020b0503020204020204" pitchFamily="34" charset="-122"/>
                <a:ea typeface="微软雅黑" panose="020b0503020204020204" pitchFamily="34" charset="-122"/>
              </a:rPr>
              <a:t>  Kou X, Chen N. Nutrients. 2017;9(9).</a:t>
            </a:r>
          </a:p>
        </p:txBody>
      </p:sp>
      <p:sp>
        <p:nvSpPr>
          <p:cNvPr id="3" name="矩形 2">
            <a:extLst>
              <a:ext uri="{FF2B5EF4-FFF2-40B4-BE49-F238E27FC236}">
                <a16:creationId xmlns:a16="http://schemas.microsoft.com/office/drawing/2014/main" id="{01FD6904-E1FC-44BD-9B19-0A3DFD358E16}"/>
              </a:ext>
            </a:extLst>
          </p:cNvPr>
          <p:cNvSpPr/>
          <p:nvPr/>
        </p:nvSpPr>
        <p:spPr>
          <a:xfrm>
            <a:off x="5183126" y="2613060"/>
            <a:ext cx="2528256" cy="369332"/>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baseline="30000">
                <a:solidFill>
                  <a:srgbClr val="20356C"/>
                </a:solidFill>
                <a:latin typeface="微软雅黑" panose="020b0503020204020204" pitchFamily="34" charset="-122"/>
                <a:ea typeface="微软雅黑" panose="020b0503020204020204" pitchFamily="34" charset="-122"/>
              </a:rPr>
              <a:t>部分专家建议：可提早到</a:t>
            </a:r>
            <a:r>
              <a:rPr lang="en-US" altLang="zh-CN" b="1" baseline="30000">
                <a:solidFill>
                  <a:srgbClr val="20356C"/>
                </a:solidFill>
                <a:latin typeface="微软雅黑" panose="020b0503020204020204" pitchFamily="34" charset="-122"/>
                <a:ea typeface="微软雅黑" panose="020b0503020204020204" pitchFamily="34" charset="-122"/>
              </a:rPr>
              <a:t>55</a:t>
            </a:r>
            <a:r>
              <a:rPr lang="zh-CN" altLang="en-US" b="1" baseline="30000">
                <a:solidFill>
                  <a:srgbClr val="20356C"/>
                </a:solidFill>
                <a:latin typeface="微软雅黑" panose="020b0503020204020204" pitchFamily="34" charset="-122"/>
                <a:ea typeface="微软雅黑" panose="020b0503020204020204" pitchFamily="34" charset="-122"/>
              </a:rPr>
              <a:t>岁以上</a:t>
            </a:r>
            <a:endParaRPr lang="zh-CN" altLang="en-US"/>
          </a:p>
        </p:txBody>
      </p:sp>
    </p:spTree>
    <p:extLst>
      <p:ext uri="{BB962C8B-B14F-4D97-AF65-F5344CB8AC3E}">
        <p14:creationId xmlns:p14="http://schemas.microsoft.com/office/powerpoint/2010/main" val="2394839099"/>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标题 1"/>
          <p:cNvSpPr>
            <a:spLocks noGrp="1"/>
          </p:cNvSpPr>
          <p:nvPr>
            <p:ph type="title" idx="4294967295"/>
          </p:nvPr>
        </p:nvSpPr>
        <p:spPr>
          <a:xfrm>
            <a:off x="628650" y="187628"/>
            <a:ext cx="7886700" cy="685800"/>
          </a:xfrm>
        </p:spPr>
        <p:txBody>
          <a:bodyPr vert="horz" lIns="91440" tIns="45720" rIns="91440" bIns="45720" rtlCol="0" anchor="ctr">
            <a:normAutofit/>
          </a:bodyPr>
          <a:lstStyle/>
          <a:p>
            <a:pPr algn="ctr"/>
            <a:r>
              <a:rPr lang="en-US" altLang="zh-CN" sz="2800" b="1">
                <a:solidFill>
                  <a:srgbClr val="1F346C"/>
                </a:solidFill>
                <a:latin typeface="Arial" pitchFamily="34" charset="0"/>
                <a:ea typeface="微软雅黑" panose="020b0503020204020204" pitchFamily="34" charset="-122"/>
              </a:rPr>
              <a:t>AD</a:t>
            </a:r>
            <a:r>
              <a:rPr lang="zh-CN" altLang="en-US" sz="2800" b="1">
                <a:solidFill>
                  <a:srgbClr val="1F346C"/>
                </a:solidFill>
                <a:latin typeface="Arial" pitchFamily="34" charset="0"/>
                <a:ea typeface="微软雅黑" panose="020b0503020204020204" pitchFamily="34" charset="-122"/>
              </a:rPr>
              <a:t>的筛查与诊断</a:t>
            </a:r>
          </a:p>
        </p:txBody>
      </p:sp>
      <p:grpSp>
        <p:nvGrpSpPr>
          <p:cNvPr id="10" name="组合 9">
            <a:extLst>
              <a:ext uri="{FF2B5EF4-FFF2-40B4-BE49-F238E27FC236}">
                <a16:creationId xmlns:a16="http://schemas.microsoft.com/office/drawing/2014/main" id="{8FEBDB0A-DEFE-4404-B735-AD19ACEBDB1C}"/>
              </a:ext>
            </a:extLst>
          </p:cNvPr>
          <p:cNvGrpSpPr/>
          <p:nvPr/>
        </p:nvGrpSpPr>
        <p:grpSpPr>
          <a:xfrm>
            <a:off x="1472126" y="1770308"/>
            <a:ext cx="6199748" cy="3784441"/>
            <a:chOff x="1799507" y="2098375"/>
            <a:chExt cx="5042750" cy="3078188"/>
          </a:xfrm>
        </p:grpSpPr>
        <p:grpSp>
          <p:nvGrpSpPr>
            <p:cNvPr id="68" name="组合 2">
              <a:extLst>
                <a:ext uri="{FF2B5EF4-FFF2-40B4-BE49-F238E27FC236}">
                  <a16:creationId xmlns:a16="http://schemas.microsoft.com/office/drawing/2014/main" id="{531C0483-1E9E-494C-8C58-8B2FDC415892}"/>
                </a:ext>
              </a:extLst>
            </p:cNvPr>
            <p:cNvGrpSpPr/>
            <p:nvPr/>
          </p:nvGrpSpPr>
          <p:grpSpPr>
            <a:xfrm>
              <a:off x="1799507" y="2840782"/>
              <a:ext cx="1622042" cy="1461626"/>
              <a:chOff x="2975573" y="2990925"/>
              <a:chExt cx="2162723" cy="1948834"/>
            </a:xfrm>
          </p:grpSpPr>
          <p:sp>
            <p:nvSpPr>
              <p:cNvPr id="69" name="Oval 21">
                <a:extLst>
                  <a:ext uri="{FF2B5EF4-FFF2-40B4-BE49-F238E27FC236}">
                    <a16:creationId xmlns:a16="http://schemas.microsoft.com/office/drawing/2014/main" id="{10AA39A7-C2F7-47FA-BE6F-4412C1738203}"/>
                  </a:ext>
                </a:extLst>
              </p:cNvPr>
              <p:cNvSpPr>
                <a:spLocks noChangeArrowheads="1"/>
              </p:cNvSpPr>
              <p:nvPr/>
            </p:nvSpPr>
            <p:spPr bwMode="auto">
              <a:xfrm rot="17150482">
                <a:off x="2976315" y="3437573"/>
                <a:ext cx="1501444" cy="1502927"/>
              </a:xfrm>
              <a:prstGeom prst="ellipse">
                <a:avLst/>
              </a:prstGeom>
              <a:solidFill>
                <a:srgbClr val="162866"/>
              </a:solidFill>
              <a:ln w="9525" cmpd="sng">
                <a:solidFill>
                  <a:srgbClr val="000000"/>
                </a:solidFill>
                <a:beve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sp>
            <p:nvSpPr>
              <p:cNvPr id="70" name="Freeform 22">
                <a:extLst>
                  <a:ext uri="{FF2B5EF4-FFF2-40B4-BE49-F238E27FC236}">
                    <a16:creationId xmlns:a16="http://schemas.microsoft.com/office/drawing/2014/main" id="{4545D28C-5342-4922-A229-D4D6664B3233}"/>
                  </a:ext>
                </a:extLst>
              </p:cNvPr>
              <p:cNvSpPr>
                <a:spLocks noChangeArrowheads="1"/>
              </p:cNvSpPr>
              <p:nvPr/>
            </p:nvSpPr>
            <p:spPr bwMode="auto">
              <a:xfrm rot="17150482">
                <a:off x="4052090" y="3000787"/>
                <a:ext cx="1096068" cy="1076344"/>
              </a:xfrm>
              <a:custGeom>
                <a:gdLst>
                  <a:gd name="T0" fmla="*/ 175 w 453"/>
                  <a:gd name="T1" fmla="*/ 0 h 445"/>
                  <a:gd name="T2" fmla="*/ 453 w 453"/>
                  <a:gd name="T3" fmla="*/ 200 h 445"/>
                  <a:gd name="T4" fmla="*/ 266 w 453"/>
                  <a:gd name="T5" fmla="*/ 445 h 445"/>
                  <a:gd name="T6" fmla="*/ 0 w 453"/>
                  <a:gd name="T7" fmla="*/ 230 h 445"/>
                  <a:gd name="T8" fmla="*/ 175 w 453"/>
                  <a:gd name="T9" fmla="*/ 0 h 445"/>
                  <a:gd name="T10" fmla="*/ 0 60000 65536"/>
                  <a:gd name="T11" fmla="*/ 0 60000 65536"/>
                  <a:gd name="T12" fmla="*/ 0 60000 65536"/>
                  <a:gd name="T13" fmla="*/ 0 60000 65536"/>
                  <a:gd name="T14" fmla="*/ 0 60000 65536"/>
                  <a:gd name="T15" fmla="*/ 0 w 453"/>
                  <a:gd name="T16" fmla="*/ 0 h 445"/>
                  <a:gd name="T17" fmla="*/ 453 w 453"/>
                  <a:gd name="T18" fmla="*/ 445 h 445"/>
                </a:gdLst>
                <a:cxnLst>
                  <a:cxn ang="T10">
                    <a:pos x="T0" y="T1"/>
                  </a:cxn>
                  <a:cxn ang="T11">
                    <a:pos x="T2" y="T3"/>
                  </a:cxn>
                  <a:cxn ang="T12">
                    <a:pos x="T4" y="T5"/>
                  </a:cxn>
                  <a:cxn ang="T13">
                    <a:pos x="T6" y="T7"/>
                  </a:cxn>
                  <a:cxn ang="T14">
                    <a:pos x="T8" y="T9"/>
                  </a:cxn>
                </a:cxnLst>
                <a:rect l="T15" t="T16" r="T17" b="T18"/>
                <a:pathLst>
                  <a:path w="452" h="445">
                    <a:moveTo>
                      <a:pt x="175" y="0"/>
                    </a:moveTo>
                    <a:cubicBezTo>
                      <a:pt x="148" y="159"/>
                      <a:pt x="291" y="280"/>
                      <a:pt x="453" y="200"/>
                    </a:cubicBezTo>
                    <a:cubicBezTo>
                      <a:pt x="266" y="445"/>
                      <a:pt x="266" y="445"/>
                      <a:pt x="266" y="445"/>
                    </a:cubicBezTo>
                    <a:cubicBezTo>
                      <a:pt x="300" y="268"/>
                      <a:pt x="146" y="162"/>
                      <a:pt x="0" y="230"/>
                    </a:cubicBezTo>
                    <a:lnTo>
                      <a:pt x="175" y="0"/>
                    </a:lnTo>
                    <a:close/>
                  </a:path>
                </a:pathLst>
              </a:custGeom>
              <a:solidFill>
                <a:srgbClr val="162866"/>
              </a:solidFill>
              <a:ln w="9525" cmpd="sng">
                <a:solidFill>
                  <a:srgbClr val="000000"/>
                </a:solidFill>
                <a:beve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sp>
            <p:nvSpPr>
              <p:cNvPr id="71" name="Oval 28">
                <a:extLst>
                  <a:ext uri="{FF2B5EF4-FFF2-40B4-BE49-F238E27FC236}">
                    <a16:creationId xmlns:a16="http://schemas.microsoft.com/office/drawing/2014/main" id="{1119C8E0-737B-45A5-937B-81D4C7F765A3}"/>
                  </a:ext>
                </a:extLst>
              </p:cNvPr>
              <p:cNvSpPr>
                <a:spLocks noChangeArrowheads="1"/>
              </p:cNvSpPr>
              <p:nvPr/>
            </p:nvSpPr>
            <p:spPr bwMode="auto">
              <a:xfrm rot="17150482">
                <a:off x="3082597" y="3545384"/>
                <a:ext cx="1286750" cy="1289635"/>
              </a:xfrm>
              <a:prstGeom prst="ellipse">
                <a:avLst/>
              </a:prstGeom>
              <a:solidFill>
                <a:srgbClr val="FFFFFF"/>
              </a:solidFill>
              <a:ln>
                <a:noFill/>
              </a:ln>
              <a:extLst>
                <a:ext uri="{91240B29-F687-4F45-9708-019B960494DF}">
                  <a14:hiddenLine xmlns:a14="http://schemas.microsoft.com/office/drawing/2010/main" w="9525" cmpd="sng">
                    <a:solidFill>
                      <a:srgbClr val="000000"/>
                    </a:solidFill>
                    <a:bevel/>
                    <a:headEnd/>
                    <a:tailEnd/>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grpSp>
        <p:grpSp>
          <p:nvGrpSpPr>
            <p:cNvPr id="72" name="组合 3">
              <a:extLst>
                <a:ext uri="{FF2B5EF4-FFF2-40B4-BE49-F238E27FC236}">
                  <a16:creationId xmlns:a16="http://schemas.microsoft.com/office/drawing/2014/main" id="{4BD0481B-A273-4F33-8AA6-18C39A4F81BA}"/>
                </a:ext>
              </a:extLst>
            </p:cNvPr>
            <p:cNvGrpSpPr/>
            <p:nvPr/>
          </p:nvGrpSpPr>
          <p:grpSpPr>
            <a:xfrm>
              <a:off x="3080711" y="2098375"/>
              <a:ext cx="1410725" cy="1945709"/>
              <a:chOff x="4683845" y="2001050"/>
              <a:chExt cx="1880966" cy="2594278"/>
            </a:xfrm>
          </p:grpSpPr>
          <p:sp>
            <p:nvSpPr>
              <p:cNvPr id="73" name="Freeform 23">
                <a:extLst>
                  <a:ext uri="{FF2B5EF4-FFF2-40B4-BE49-F238E27FC236}">
                    <a16:creationId xmlns:a16="http://schemas.microsoft.com/office/drawing/2014/main" id="{CF9F0A7C-E9E9-4F08-9AFC-709FDEB66C87}"/>
                  </a:ext>
                </a:extLst>
              </p:cNvPr>
              <p:cNvSpPr>
                <a:spLocks noChangeArrowheads="1"/>
              </p:cNvSpPr>
              <p:nvPr/>
            </p:nvSpPr>
            <p:spPr bwMode="auto">
              <a:xfrm rot="17150482">
                <a:off x="5353600" y="3384116"/>
                <a:ext cx="1224602" cy="1197821"/>
              </a:xfrm>
              <a:custGeom>
                <a:gdLst>
                  <a:gd name="T0" fmla="*/ 506 w 506"/>
                  <a:gd name="T1" fmla="*/ 258 h 495"/>
                  <a:gd name="T2" fmla="*/ 204 w 506"/>
                  <a:gd name="T3" fmla="*/ 495 h 495"/>
                  <a:gd name="T4" fmla="*/ 0 w 506"/>
                  <a:gd name="T5" fmla="*/ 222 h 495"/>
                  <a:gd name="T6" fmla="*/ 313 w 506"/>
                  <a:gd name="T7" fmla="*/ 0 h 495"/>
                  <a:gd name="T8" fmla="*/ 506 w 506"/>
                  <a:gd name="T9" fmla="*/ 258 h 495"/>
                  <a:gd name="T10" fmla="*/ 0 60000 65536"/>
                  <a:gd name="T11" fmla="*/ 0 60000 65536"/>
                  <a:gd name="T12" fmla="*/ 0 60000 65536"/>
                  <a:gd name="T13" fmla="*/ 0 60000 65536"/>
                  <a:gd name="T14" fmla="*/ 0 60000 65536"/>
                  <a:gd name="T15" fmla="*/ 0 w 506"/>
                  <a:gd name="T16" fmla="*/ 0 h 495"/>
                  <a:gd name="T17" fmla="*/ 506 w 506"/>
                  <a:gd name="T18" fmla="*/ 495 h 495"/>
                </a:gdLst>
                <a:cxnLst>
                  <a:cxn ang="T10">
                    <a:pos x="T0" y="T1"/>
                  </a:cxn>
                  <a:cxn ang="T11">
                    <a:pos x="T2" y="T3"/>
                  </a:cxn>
                  <a:cxn ang="T12">
                    <a:pos x="T4" y="T5"/>
                  </a:cxn>
                  <a:cxn ang="T13">
                    <a:pos x="T6" y="T7"/>
                  </a:cxn>
                  <a:cxn ang="T14">
                    <a:pos x="T8" y="T9"/>
                  </a:cxn>
                </a:cxnLst>
                <a:rect l="T15" t="T16" r="T17" b="T18"/>
                <a:pathLst>
                  <a:path w="506" h="495">
                    <a:moveTo>
                      <a:pt x="506" y="258"/>
                    </a:moveTo>
                    <a:cubicBezTo>
                      <a:pt x="341" y="178"/>
                      <a:pt x="168" y="297"/>
                      <a:pt x="204" y="495"/>
                    </a:cubicBezTo>
                    <a:cubicBezTo>
                      <a:pt x="0" y="222"/>
                      <a:pt x="0" y="222"/>
                      <a:pt x="0" y="222"/>
                    </a:cubicBezTo>
                    <a:cubicBezTo>
                      <a:pt x="179" y="313"/>
                      <a:pt x="342" y="180"/>
                      <a:pt x="313" y="0"/>
                    </a:cubicBezTo>
                    <a:lnTo>
                      <a:pt x="506" y="258"/>
                    </a:lnTo>
                    <a:close/>
                  </a:path>
                </a:pathLst>
              </a:custGeom>
              <a:solidFill>
                <a:srgbClr val="BED731"/>
              </a:solidFill>
              <a:ln w="9525" cmpd="sng">
                <a:noFill/>
                <a:beve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sp>
            <p:nvSpPr>
              <p:cNvPr id="74" name="Oval 24">
                <a:extLst>
                  <a:ext uri="{FF2B5EF4-FFF2-40B4-BE49-F238E27FC236}">
                    <a16:creationId xmlns:a16="http://schemas.microsoft.com/office/drawing/2014/main" id="{CEEB5B4B-18E8-496C-996D-098019138BA0}"/>
                  </a:ext>
                </a:extLst>
              </p:cNvPr>
              <p:cNvSpPr>
                <a:spLocks noChangeArrowheads="1"/>
              </p:cNvSpPr>
              <p:nvPr/>
            </p:nvSpPr>
            <p:spPr bwMode="auto">
              <a:xfrm rot="17150482">
                <a:off x="4683178" y="2001717"/>
                <a:ext cx="1685063" cy="1683730"/>
              </a:xfrm>
              <a:prstGeom prst="ellipse">
                <a:avLst/>
              </a:prstGeom>
              <a:solidFill>
                <a:srgbClr val="BED731"/>
              </a:solidFill>
              <a:ln w="9525" cmpd="sng">
                <a:noFill/>
                <a:beve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sp>
            <p:nvSpPr>
              <p:cNvPr id="75" name="Oval 29">
                <a:extLst>
                  <a:ext uri="{FF2B5EF4-FFF2-40B4-BE49-F238E27FC236}">
                    <a16:creationId xmlns:a16="http://schemas.microsoft.com/office/drawing/2014/main" id="{AF64A738-B212-4095-9909-7577D747C81E}"/>
                  </a:ext>
                </a:extLst>
              </p:cNvPr>
              <p:cNvSpPr>
                <a:spLocks noChangeArrowheads="1"/>
              </p:cNvSpPr>
              <p:nvPr/>
            </p:nvSpPr>
            <p:spPr bwMode="auto">
              <a:xfrm rot="17150482">
                <a:off x="4801878" y="2121396"/>
                <a:ext cx="1444945" cy="1443601"/>
              </a:xfrm>
              <a:prstGeom prst="ellipse">
                <a:avLst/>
              </a:prstGeom>
              <a:solidFill>
                <a:srgbClr val="FFFFFF"/>
              </a:solidFill>
              <a:ln>
                <a:noFill/>
              </a:ln>
              <a:extLst>
                <a:ext uri="{91240B29-F687-4F45-9708-019B960494DF}">
                  <a14:hiddenLine xmlns:a14="http://schemas.microsoft.com/office/drawing/2010/main" w="9525" cmpd="sng">
                    <a:solidFill>
                      <a:srgbClr val="000000"/>
                    </a:solidFill>
                    <a:bevel/>
                    <a:headEnd/>
                    <a:tailEnd/>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grpSp>
        <p:grpSp>
          <p:nvGrpSpPr>
            <p:cNvPr id="76" name="组合 4">
              <a:extLst>
                <a:ext uri="{FF2B5EF4-FFF2-40B4-BE49-F238E27FC236}">
                  <a16:creationId xmlns:a16="http://schemas.microsoft.com/office/drawing/2014/main" id="{D584A187-E429-47FA-BBED-C6A8B8857F9A}"/>
                </a:ext>
              </a:extLst>
            </p:cNvPr>
            <p:cNvGrpSpPr/>
            <p:nvPr/>
          </p:nvGrpSpPr>
          <p:grpSpPr>
            <a:xfrm>
              <a:off x="3689196" y="3371122"/>
              <a:ext cx="1978853" cy="1805441"/>
              <a:chOff x="5495158" y="3698044"/>
              <a:chExt cx="2638470" cy="2407255"/>
            </a:xfrm>
          </p:grpSpPr>
          <p:sp>
            <p:nvSpPr>
              <p:cNvPr id="77" name="Freeform 25">
                <a:extLst>
                  <a:ext uri="{FF2B5EF4-FFF2-40B4-BE49-F238E27FC236}">
                    <a16:creationId xmlns:a16="http://schemas.microsoft.com/office/drawing/2014/main" id="{678D18E3-93FF-41DE-8DC2-2CC023B31579}"/>
                  </a:ext>
                </a:extLst>
              </p:cNvPr>
              <p:cNvSpPr>
                <a:spLocks noChangeArrowheads="1"/>
              </p:cNvSpPr>
              <p:nvPr/>
            </p:nvSpPr>
            <p:spPr bwMode="auto">
              <a:xfrm rot="17150482">
                <a:off x="6806592" y="3705782"/>
                <a:ext cx="1334773" cy="1319298"/>
              </a:xfrm>
              <a:custGeom>
                <a:gdLst>
                  <a:gd name="T0" fmla="*/ 211 w 552"/>
                  <a:gd name="T1" fmla="*/ 0 h 545"/>
                  <a:gd name="T2" fmla="*/ 552 w 552"/>
                  <a:gd name="T3" fmla="*/ 227 h 545"/>
                  <a:gd name="T4" fmla="*/ 320 w 552"/>
                  <a:gd name="T5" fmla="*/ 545 h 545"/>
                  <a:gd name="T6" fmla="*/ 0 w 552"/>
                  <a:gd name="T7" fmla="*/ 289 h 545"/>
                  <a:gd name="T8" fmla="*/ 211 w 552"/>
                  <a:gd name="T9" fmla="*/ 0 h 545"/>
                  <a:gd name="T10" fmla="*/ 0 60000 65536"/>
                  <a:gd name="T11" fmla="*/ 0 60000 65536"/>
                  <a:gd name="T12" fmla="*/ 0 60000 65536"/>
                  <a:gd name="T13" fmla="*/ 0 60000 65536"/>
                  <a:gd name="T14" fmla="*/ 0 60000 65536"/>
                  <a:gd name="T15" fmla="*/ 0 w 552"/>
                  <a:gd name="T16" fmla="*/ 0 h 545"/>
                  <a:gd name="T17" fmla="*/ 552 w 552"/>
                  <a:gd name="T18" fmla="*/ 545 h 545"/>
                </a:gdLst>
                <a:cxnLst>
                  <a:cxn ang="T10">
                    <a:pos x="T0" y="T1"/>
                  </a:cxn>
                  <a:cxn ang="T11">
                    <a:pos x="T2" y="T3"/>
                  </a:cxn>
                  <a:cxn ang="T12">
                    <a:pos x="T4" y="T5"/>
                  </a:cxn>
                  <a:cxn ang="T13">
                    <a:pos x="T6" y="T7"/>
                  </a:cxn>
                  <a:cxn ang="T14">
                    <a:pos x="T8" y="T9"/>
                  </a:cxn>
                </a:cxnLst>
                <a:rect l="T15" t="T16" r="T17" b="T18"/>
                <a:pathLst>
                  <a:path w="552" h="545">
                    <a:moveTo>
                      <a:pt x="211" y="0"/>
                    </a:moveTo>
                    <a:cubicBezTo>
                      <a:pt x="185" y="186"/>
                      <a:pt x="357" y="331"/>
                      <a:pt x="552" y="227"/>
                    </a:cubicBezTo>
                    <a:cubicBezTo>
                      <a:pt x="320" y="545"/>
                      <a:pt x="320" y="545"/>
                      <a:pt x="320" y="545"/>
                    </a:cubicBezTo>
                    <a:cubicBezTo>
                      <a:pt x="359" y="327"/>
                      <a:pt x="169" y="207"/>
                      <a:pt x="0" y="289"/>
                    </a:cubicBezTo>
                    <a:lnTo>
                      <a:pt x="211" y="0"/>
                    </a:lnTo>
                    <a:close/>
                  </a:path>
                </a:pathLst>
              </a:custGeom>
              <a:solidFill>
                <a:schemeClr val="accent3"/>
              </a:solidFill>
              <a:ln>
                <a:noFill/>
              </a:ln>
              <a:extLst>
                <a:ext uri="{91240B29-F687-4F45-9708-019B960494DF}">
                  <a14:hiddenLine xmlns:a14="http://schemas.microsoft.com/office/drawing/2010/main" w="9525" cmpd="sng">
                    <a:solidFill>
                      <a:srgbClr val="000000"/>
                    </a:solidFill>
                    <a:bevel/>
                    <a:headEnd/>
                    <a:tailEnd/>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sp>
            <p:nvSpPr>
              <p:cNvPr id="78" name="Oval 26">
                <a:extLst>
                  <a:ext uri="{FF2B5EF4-FFF2-40B4-BE49-F238E27FC236}">
                    <a16:creationId xmlns:a16="http://schemas.microsoft.com/office/drawing/2014/main" id="{83EF7D6A-5EBA-4640-A733-1D4FC2BD8AB7}"/>
                  </a:ext>
                </a:extLst>
              </p:cNvPr>
              <p:cNvSpPr>
                <a:spLocks noChangeArrowheads="1"/>
              </p:cNvSpPr>
              <p:nvPr/>
            </p:nvSpPr>
            <p:spPr bwMode="auto">
              <a:xfrm rot="17150482">
                <a:off x="5495908" y="4255641"/>
                <a:ext cx="1848908" cy="1850408"/>
              </a:xfrm>
              <a:prstGeom prst="ellipse">
                <a:avLst/>
              </a:prstGeom>
              <a:solidFill>
                <a:schemeClr val="accent3"/>
              </a:solidFill>
              <a:ln>
                <a:noFill/>
              </a:ln>
              <a:extLst>
                <a:ext uri="{91240B29-F687-4F45-9708-019B960494DF}">
                  <a14:hiddenLine xmlns:a14="http://schemas.microsoft.com/office/drawing/2010/main" w="9525" cmpd="sng">
                    <a:solidFill>
                      <a:srgbClr val="000000"/>
                    </a:solidFill>
                    <a:bevel/>
                    <a:headEnd/>
                    <a:tailEnd/>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sp>
            <p:nvSpPr>
              <p:cNvPr id="79" name="Oval 30">
                <a:extLst>
                  <a:ext uri="{FF2B5EF4-FFF2-40B4-BE49-F238E27FC236}">
                    <a16:creationId xmlns:a16="http://schemas.microsoft.com/office/drawing/2014/main" id="{7D132D77-F879-4AA6-B92A-45A104742518}"/>
                  </a:ext>
                </a:extLst>
              </p:cNvPr>
              <p:cNvSpPr>
                <a:spLocks noChangeArrowheads="1"/>
              </p:cNvSpPr>
              <p:nvPr/>
            </p:nvSpPr>
            <p:spPr bwMode="auto">
              <a:xfrm rot="17150482">
                <a:off x="5627267" y="4388419"/>
                <a:ext cx="1586191" cy="1584853"/>
              </a:xfrm>
              <a:prstGeom prst="ellipse">
                <a:avLst/>
              </a:prstGeom>
              <a:solidFill>
                <a:srgbClr val="FFFFFF"/>
              </a:solidFill>
              <a:ln>
                <a:noFill/>
              </a:ln>
              <a:extLst>
                <a:ext uri="{91240B29-F687-4F45-9708-019B960494DF}">
                  <a14:hiddenLine xmlns:a14="http://schemas.microsoft.com/office/drawing/2010/main" w="9525" cmpd="sng">
                    <a:solidFill>
                      <a:srgbClr val="000000"/>
                    </a:solidFill>
                    <a:bevel/>
                    <a:headEnd/>
                    <a:tailEnd/>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grpSp>
        <p:grpSp>
          <p:nvGrpSpPr>
            <p:cNvPr id="80" name="组合 5">
              <a:extLst>
                <a:ext uri="{FF2B5EF4-FFF2-40B4-BE49-F238E27FC236}">
                  <a16:creationId xmlns:a16="http://schemas.microsoft.com/office/drawing/2014/main" id="{C480817C-F366-41EB-91FF-601871E28F15}"/>
                </a:ext>
              </a:extLst>
            </p:cNvPr>
            <p:cNvGrpSpPr/>
            <p:nvPr/>
          </p:nvGrpSpPr>
          <p:grpSpPr>
            <a:xfrm>
              <a:off x="5212909" y="2382708"/>
              <a:ext cx="1629348" cy="1629271"/>
              <a:chOff x="7526776" y="2380159"/>
              <a:chExt cx="2172464" cy="2172361"/>
            </a:xfrm>
          </p:grpSpPr>
          <p:sp>
            <p:nvSpPr>
              <p:cNvPr id="81" name="Oval 27">
                <a:extLst>
                  <a:ext uri="{FF2B5EF4-FFF2-40B4-BE49-F238E27FC236}">
                    <a16:creationId xmlns:a16="http://schemas.microsoft.com/office/drawing/2014/main" id="{035E4846-283D-4621-A3F1-6AE1022FB7C8}"/>
                  </a:ext>
                </a:extLst>
              </p:cNvPr>
              <p:cNvSpPr>
                <a:spLocks noChangeArrowheads="1"/>
              </p:cNvSpPr>
              <p:nvPr/>
            </p:nvSpPr>
            <p:spPr bwMode="auto">
              <a:xfrm rot="17150482">
                <a:off x="7526827" y="2380108"/>
                <a:ext cx="2172361" cy="2172464"/>
              </a:xfrm>
              <a:prstGeom prst="ellipse">
                <a:avLst/>
              </a:prstGeom>
              <a:solidFill>
                <a:srgbClr val="C55A11"/>
              </a:solidFill>
              <a:ln w="9525" cmpd="sng">
                <a:noFill/>
                <a:bevel/>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sp>
            <p:nvSpPr>
              <p:cNvPr id="82" name="Oval 31">
                <a:extLst>
                  <a:ext uri="{FF2B5EF4-FFF2-40B4-BE49-F238E27FC236}">
                    <a16:creationId xmlns:a16="http://schemas.microsoft.com/office/drawing/2014/main" id="{7A95C729-6BEC-4B1C-9DAA-9446D89986DF}"/>
                  </a:ext>
                </a:extLst>
              </p:cNvPr>
              <p:cNvSpPr>
                <a:spLocks noChangeArrowheads="1"/>
              </p:cNvSpPr>
              <p:nvPr/>
            </p:nvSpPr>
            <p:spPr bwMode="auto">
              <a:xfrm rot="17150482">
                <a:off x="7681978" y="2535651"/>
                <a:ext cx="1863033" cy="1863121"/>
              </a:xfrm>
              <a:prstGeom prst="ellipse">
                <a:avLst/>
              </a:prstGeom>
              <a:solidFill>
                <a:srgbClr val="FFFFFF"/>
              </a:solidFill>
              <a:ln>
                <a:noFill/>
              </a:ln>
              <a:extLst>
                <a:ext uri="{91240B29-F687-4F45-9708-019B960494DF}">
                  <a14:hiddenLine xmlns:a14="http://schemas.microsoft.com/office/drawing/2010/main" w="9525" cmpd="sng">
                    <a:solidFill>
                      <a:srgbClr val="000000"/>
                    </a:solidFill>
                    <a:bevel/>
                    <a:headEnd/>
                    <a:tailEnd/>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itchFamily="34" charset="0"/>
                  <a:sym typeface="宋体" pitchFamily="2" charset="-122"/>
                </a:endParaRPr>
              </a:p>
            </p:txBody>
          </p:sp>
        </p:grpSp>
        <p:sp>
          <p:nvSpPr>
            <p:cNvPr id="84" name="TextBox 8">
              <a:extLst>
                <a:ext uri="{FF2B5EF4-FFF2-40B4-BE49-F238E27FC236}">
                  <a16:creationId xmlns:a16="http://schemas.microsoft.com/office/drawing/2014/main" id="{5812BC27-7A75-4F4C-91DE-935B3A276BA8}"/>
                </a:ext>
              </a:extLst>
            </p:cNvPr>
            <p:cNvSpPr>
              <a:spLocks noChangeArrowheads="1"/>
            </p:cNvSpPr>
            <p:nvPr/>
          </p:nvSpPr>
          <p:spPr bwMode="auto">
            <a:xfrm>
              <a:off x="1911695" y="3607200"/>
              <a:ext cx="901222" cy="300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mpd="sng">
                  <a:solidFill>
                    <a:srgbClr val="000000"/>
                  </a:solidFill>
                  <a:bevel/>
                  <a:headEnd/>
                  <a:tailEnd/>
                </a14:hiddenLine>
              </a:ext>
            </a:extLst>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b="1">
                  <a:solidFill>
                    <a:srgbClr val="162866"/>
                  </a:solidFill>
                  <a:latin typeface="微软雅黑" panose="020b0503020204020204" pitchFamily="34" charset="-122"/>
                  <a:ea typeface="微软雅黑" panose="020b0503020204020204" pitchFamily="34" charset="-122"/>
                  <a:sym typeface="微软雅黑" panose="020b0503020204020204" pitchFamily="34" charset="-122"/>
                </a:rPr>
                <a:t>病史询问</a:t>
              </a:r>
              <a:endParaRPr lang="en-US" b="1">
                <a:solidFill>
                  <a:srgbClr val="162866"/>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87" name="TextBox 8">
              <a:extLst>
                <a:ext uri="{FF2B5EF4-FFF2-40B4-BE49-F238E27FC236}">
                  <a16:creationId xmlns:a16="http://schemas.microsoft.com/office/drawing/2014/main" id="{C2A40AB0-6058-4FA4-948B-CD821D8E155C}"/>
                </a:ext>
              </a:extLst>
            </p:cNvPr>
            <p:cNvSpPr>
              <a:spLocks noChangeArrowheads="1"/>
            </p:cNvSpPr>
            <p:nvPr/>
          </p:nvSpPr>
          <p:spPr bwMode="auto">
            <a:xfrm>
              <a:off x="3262028" y="2483354"/>
              <a:ext cx="898124" cy="52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mpd="sng">
                  <a:solidFill>
                    <a:srgbClr val="000000"/>
                  </a:solidFill>
                  <a:bevel/>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b="1">
                  <a:solidFill>
                    <a:srgbClr val="BED731"/>
                  </a:solidFill>
                  <a:latin typeface="微软雅黑" panose="020b0503020204020204" pitchFamily="34" charset="-122"/>
                  <a:ea typeface="微软雅黑" panose="020b0503020204020204" pitchFamily="34" charset="-122"/>
                  <a:sym typeface="微软雅黑" panose="020b0503020204020204" pitchFamily="34" charset="-122"/>
                </a:rPr>
                <a:t>神经心理学评估</a:t>
              </a:r>
              <a:endParaRPr lang="en-US" b="1">
                <a:solidFill>
                  <a:srgbClr val="BED731"/>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90" name="TextBox 8">
              <a:extLst>
                <a:ext uri="{FF2B5EF4-FFF2-40B4-BE49-F238E27FC236}">
                  <a16:creationId xmlns:a16="http://schemas.microsoft.com/office/drawing/2014/main" id="{89D759A7-C749-4B24-A188-F8B74023B551}"/>
                </a:ext>
              </a:extLst>
            </p:cNvPr>
            <p:cNvSpPr>
              <a:spLocks noChangeArrowheads="1"/>
            </p:cNvSpPr>
            <p:nvPr/>
          </p:nvSpPr>
          <p:spPr bwMode="auto">
            <a:xfrm>
              <a:off x="3874525" y="4325182"/>
              <a:ext cx="984669" cy="325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mpd="sng">
                  <a:solidFill>
                    <a:srgbClr val="000000"/>
                  </a:solidFill>
                  <a:bevel/>
                  <a:headEnd/>
                  <a:tailEnd/>
                </a14:hiddenLine>
              </a:ext>
            </a:extLst>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000" b="1">
                  <a:solidFill>
                    <a:schemeClr val="bg1">
                      <a:lumMod val="50000"/>
                    </a:schemeClr>
                  </a:solidFill>
                  <a:latin typeface="微软雅黑" panose="020b0503020204020204" pitchFamily="34" charset="-122"/>
                  <a:ea typeface="微软雅黑" panose="020b0503020204020204" pitchFamily="34" charset="-122"/>
                  <a:sym typeface="微软雅黑" panose="020b0503020204020204" pitchFamily="34" charset="-122"/>
                </a:rPr>
                <a:t>辅助检查</a:t>
              </a:r>
              <a:endParaRPr lang="en-US" sz="2000" b="1">
                <a:solidFill>
                  <a:schemeClr val="bg1">
                    <a:lumMod val="50000"/>
                  </a:scheme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93" name="TextBox 8">
              <a:extLst>
                <a:ext uri="{FF2B5EF4-FFF2-40B4-BE49-F238E27FC236}">
                  <a16:creationId xmlns:a16="http://schemas.microsoft.com/office/drawing/2014/main" id="{DE7DE2A5-4507-4E7E-B949-4790332406EB}"/>
                </a:ext>
              </a:extLst>
            </p:cNvPr>
            <p:cNvSpPr>
              <a:spLocks noChangeArrowheads="1"/>
            </p:cNvSpPr>
            <p:nvPr/>
          </p:nvSpPr>
          <p:spPr bwMode="auto">
            <a:xfrm>
              <a:off x="5451802" y="3043859"/>
              <a:ext cx="1151561" cy="375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mpd="sng">
                  <a:solidFill>
                    <a:srgbClr val="000000"/>
                  </a:solidFill>
                  <a:bevel/>
                  <a:headEnd/>
                  <a:tailEnd/>
                </a14:hiddenLine>
              </a:ext>
            </a:extLst>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400" b="1">
                  <a:solidFill>
                    <a:srgbClr val="C55A11"/>
                  </a:solidFill>
                  <a:latin typeface="微软雅黑" panose="020b0503020204020204" pitchFamily="34" charset="-122"/>
                  <a:ea typeface="微软雅黑" panose="020b0503020204020204" pitchFamily="34" charset="-122"/>
                  <a:sym typeface="微软雅黑" panose="020b0503020204020204" pitchFamily="34" charset="-122"/>
                </a:rPr>
                <a:t>诊断标准</a:t>
              </a:r>
              <a:endParaRPr lang="en-US" sz="2400" b="1">
                <a:solidFill>
                  <a:srgbClr val="C55A11"/>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spTree>
    <p:extLst>
      <p:ext uri="{BB962C8B-B14F-4D97-AF65-F5344CB8AC3E}">
        <p14:creationId xmlns:p14="http://schemas.microsoft.com/office/powerpoint/2010/main" val="2297661625"/>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标题 1"/>
          <p:cNvSpPr txBox="1"/>
          <p:nvPr/>
        </p:nvSpPr>
        <p:spPr>
          <a:xfrm>
            <a:off x="55315" y="173496"/>
            <a:ext cx="9144000" cy="77946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36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600" b="1">
                <a:solidFill>
                  <a:srgbClr val="20356C"/>
                </a:solidFill>
                <a:latin typeface="微软雅黑" panose="020b0503020204020204" pitchFamily="34" charset="-122"/>
                <a:ea typeface="微软雅黑" panose="020b0503020204020204" pitchFamily="34" charset="-122"/>
              </a:rPr>
              <a:t>病史询问：评估有精神症状患者的认知功能</a:t>
            </a:r>
          </a:p>
        </p:txBody>
      </p:sp>
      <p:sp>
        <p:nvSpPr>
          <p:cNvPr id="23" name="矩形 22">
            <a:extLst>
              <a:ext uri="{FF2B5EF4-FFF2-40B4-BE49-F238E27FC236}">
                <a16:creationId xmlns:a16="http://schemas.microsoft.com/office/drawing/2014/main" id="{88E08B97-A009-435F-B44B-8F0A659111F1}"/>
              </a:ext>
            </a:extLst>
          </p:cNvPr>
          <p:cNvSpPr/>
          <p:nvPr/>
        </p:nvSpPr>
        <p:spPr>
          <a:xfrm>
            <a:off x="627799" y="1218099"/>
            <a:ext cx="8098692" cy="2721066"/>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50000"/>
              </a:lnSpc>
            </a:pPr>
            <a:r>
              <a:rPr lang="zh-CN" altLang="en-US" b="1">
                <a:latin typeface="微软雅黑" panose="020b0503020204020204" pitchFamily="34" charset="-122"/>
                <a:ea typeface="微软雅黑" panose="020b0503020204020204" pitchFamily="34" charset="-122"/>
              </a:rPr>
              <a:t>医生可采取下列其中一项或多项措施，判断有精神行为症状的患者的认知功能</a:t>
            </a:r>
            <a:r>
              <a:rPr lang="en-US" altLang="zh-CN" b="1">
                <a:latin typeface="微软雅黑" panose="020b0503020204020204" pitchFamily="34" charset="-122"/>
                <a:ea typeface="微软雅黑" panose="020b0503020204020204" pitchFamily="34" charset="-122"/>
              </a:rPr>
              <a:t>:</a:t>
            </a:r>
          </a:p>
          <a:p>
            <a:pPr marL="342900" indent="-342900">
              <a:lnSpc>
                <a:spcPct val="150000"/>
              </a:lnSpc>
              <a:buFont typeface="+mj-lt"/>
              <a:buAutoNum type="arabicPeriod"/>
            </a:pPr>
            <a:r>
              <a:rPr lang="zh-CN" altLang="en-US" sz="1600">
                <a:latin typeface="微软雅黑" panose="020b0503020204020204" pitchFamily="34" charset="-122"/>
                <a:ea typeface="微软雅黑" panose="020b0503020204020204" pitchFamily="34" charset="-122"/>
              </a:rPr>
              <a:t>直接询问病人的认知问题</a:t>
            </a:r>
            <a:endParaRPr lang="en-US" altLang="zh-CN" sz="1600">
              <a:latin typeface="微软雅黑" panose="020b0503020204020204" pitchFamily="34" charset="-122"/>
              <a:ea typeface="微软雅黑" panose="020b0503020204020204" pitchFamily="34" charset="-122"/>
            </a:endParaRPr>
          </a:p>
          <a:p>
            <a:pPr marL="342900" indent="-342900">
              <a:lnSpc>
                <a:spcPct val="150000"/>
              </a:lnSpc>
              <a:buFont typeface="+mj-lt"/>
              <a:buAutoNum type="arabicPeriod"/>
            </a:pPr>
            <a:r>
              <a:rPr lang="zh-CN" altLang="en-US" sz="1600">
                <a:latin typeface="微软雅黑" panose="020b0503020204020204" pitchFamily="34" charset="-122"/>
                <a:ea typeface="微软雅黑" panose="020b0503020204020204" pitchFamily="34" charset="-122"/>
              </a:rPr>
              <a:t>在问诊过程中直接观察患者的互动和认知功能</a:t>
            </a:r>
            <a:endParaRPr lang="en-US" altLang="zh-CN" sz="1600">
              <a:latin typeface="微软雅黑" panose="020b0503020204020204" pitchFamily="34" charset="-122"/>
              <a:ea typeface="微软雅黑" panose="020b0503020204020204" pitchFamily="34" charset="-122"/>
            </a:endParaRPr>
          </a:p>
          <a:p>
            <a:pPr marL="342900" indent="-342900">
              <a:lnSpc>
                <a:spcPct val="150000"/>
              </a:lnSpc>
              <a:buFont typeface="+mj-lt"/>
              <a:buAutoNum type="arabicPeriod"/>
            </a:pPr>
            <a:r>
              <a:rPr lang="zh-CN" altLang="en-US" sz="1600">
                <a:latin typeface="微软雅黑" panose="020b0503020204020204" pitchFamily="34" charset="-122"/>
                <a:ea typeface="微软雅黑" panose="020b0503020204020204" pitchFamily="34" charset="-122"/>
              </a:rPr>
              <a:t>向患者家属或朋友询问有关认知功能的信息</a:t>
            </a:r>
            <a:endParaRPr lang="en-US" altLang="zh-CN" sz="1600">
              <a:latin typeface="微软雅黑" panose="020b0503020204020204" pitchFamily="34" charset="-122"/>
              <a:ea typeface="微软雅黑" panose="020b0503020204020204" pitchFamily="34" charset="-122"/>
            </a:endParaRPr>
          </a:p>
          <a:p>
            <a:pPr marL="342900" indent="-342900">
              <a:lnSpc>
                <a:spcPct val="150000"/>
              </a:lnSpc>
              <a:buFont typeface="+mj-lt"/>
              <a:buAutoNum type="arabicPeriod"/>
            </a:pPr>
            <a:r>
              <a:rPr lang="zh-CN" altLang="en-US" sz="1600">
                <a:latin typeface="微软雅黑" panose="020b0503020204020204" pitchFamily="34" charset="-122"/>
                <a:ea typeface="微软雅黑" panose="020b0503020204020204" pitchFamily="34" charset="-122"/>
              </a:rPr>
              <a:t>考虑体检结果、病史和家族史</a:t>
            </a:r>
            <a:endParaRPr lang="en-US" altLang="zh-CN" sz="1600">
              <a:latin typeface="微软雅黑" panose="020b0503020204020204" pitchFamily="34" charset="-122"/>
              <a:ea typeface="微软雅黑" panose="020b0503020204020204" pitchFamily="34" charset="-122"/>
            </a:endParaRPr>
          </a:p>
          <a:p>
            <a:pPr marL="342900" indent="-342900">
              <a:lnSpc>
                <a:spcPct val="150000"/>
              </a:lnSpc>
              <a:buFont typeface="+mj-lt"/>
              <a:buAutoNum type="arabicPeriod"/>
            </a:pPr>
            <a:r>
              <a:rPr lang="zh-CN" altLang="en-US" sz="1600">
                <a:latin typeface="微软雅黑" panose="020b0503020204020204" pitchFamily="34" charset="-122"/>
                <a:ea typeface="微软雅黑" panose="020b0503020204020204" pitchFamily="34" charset="-122"/>
              </a:rPr>
              <a:t>使用一个或多个简单的结构化评估工具来客观测量认知功能</a:t>
            </a:r>
            <a:endParaRPr lang="en-US" altLang="zh-CN" sz="1600">
              <a:latin typeface="微软雅黑" panose="020b0503020204020204" pitchFamily="34" charset="-122"/>
              <a:ea typeface="微软雅黑" panose="020b0503020204020204" pitchFamily="34" charset="-122"/>
            </a:endParaRPr>
          </a:p>
          <a:p>
            <a:pPr>
              <a:lnSpc>
                <a:spcPct val="150000"/>
              </a:lnSpc>
            </a:pPr>
            <a:endParaRPr lang="zh-CN" altLang="en-US">
              <a:latin typeface="微软雅黑" panose="020b0503020204020204" pitchFamily="34" charset="-122"/>
              <a:ea typeface="微软雅黑" panose="020b0503020204020204" pitchFamily="34" charset="-122"/>
            </a:endParaRPr>
          </a:p>
        </p:txBody>
      </p:sp>
      <p:sp>
        <p:nvSpPr>
          <p:cNvPr id="25" name="矩形 24">
            <a:extLst>
              <a:ext uri="{FF2B5EF4-FFF2-40B4-BE49-F238E27FC236}">
                <a16:creationId xmlns:a16="http://schemas.microsoft.com/office/drawing/2014/main" id="{D61BD2A8-6012-466E-B6F1-A0FE43696349}"/>
              </a:ext>
            </a:extLst>
          </p:cNvPr>
          <p:cNvSpPr/>
          <p:nvPr/>
        </p:nvSpPr>
        <p:spPr>
          <a:xfrm>
            <a:off x="8641022" y="6631231"/>
            <a:ext cx="253596" cy="369332"/>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r>
              <a:rPr lang="zh-CN" altLang="en-US" b="1">
                <a:solidFill>
                  <a:srgbClr val="FFFFFF"/>
                </a:solidFill>
                <a:latin typeface="微软雅黑" panose="020b0503020204020204" pitchFamily="34" charset="-122"/>
                <a:ea typeface="微软雅黑" panose="020b0503020204020204" pitchFamily="34" charset="-122"/>
              </a:rPr>
              <a:t> </a:t>
            </a:r>
            <a:endParaRPr lang="zh-CN" altLang="en-US">
              <a:latin typeface="微软雅黑" panose="020b0503020204020204" pitchFamily="34" charset="-122"/>
              <a:ea typeface="微软雅黑" panose="020b0503020204020204" pitchFamily="34" charset="-122"/>
            </a:endParaRPr>
          </a:p>
        </p:txBody>
      </p:sp>
      <p:grpSp>
        <p:nvGrpSpPr>
          <p:cNvPr id="3" name="组合 2">
            <a:extLst>
              <a:ext uri="{FF2B5EF4-FFF2-40B4-BE49-F238E27FC236}">
                <a16:creationId xmlns:a16="http://schemas.microsoft.com/office/drawing/2014/main" id="{E827A9D0-41DF-497F-BF09-995827ED05F7}"/>
              </a:ext>
            </a:extLst>
          </p:cNvPr>
          <p:cNvGrpSpPr/>
          <p:nvPr/>
        </p:nvGrpSpPr>
        <p:grpSpPr>
          <a:xfrm>
            <a:off x="1851131" y="3827122"/>
            <a:ext cx="4316110" cy="2585725"/>
            <a:chOff x="4248537" y="3978983"/>
            <a:chExt cx="4427151" cy="2652248"/>
          </a:xfrm>
        </p:grpSpPr>
        <p:pic>
          <p:nvPicPr>
            <p:cNvPr id="24" name="图片 23">
              <a:extLst>
                <a:ext uri="{FF2B5EF4-FFF2-40B4-BE49-F238E27FC236}">
                  <a16:creationId xmlns:a16="http://schemas.microsoft.com/office/drawing/2014/main" id="{CC057DF9-4A61-4C07-B3A6-83B6A8654AF0}"/>
                </a:ext>
              </a:extLst>
            </p:cNvPr>
            <p:cNvPicPr>
              <a:picLocks noChangeAspect="1"/>
            </p:cNvPicPr>
            <p:nvPr/>
          </p:nvPicPr>
          <p:blipFill>
            <a:blip r:embed="rId3">
              <a:extLst>
                <a:ext uri="{28A0092B-C50C-407E-A947-70E740481C1C}">
                  <a14:useLocalDpi xmlns:a14="http://schemas.microsoft.com/office/drawing/2010/main" val="0"/>
                </a:ext>
              </a:extLst>
            </a:blip>
            <a:srcRect b="1143"/>
            <a:stretch>
              <a:fillRect/>
            </a:stretch>
          </p:blipFill>
          <p:spPr>
            <a:xfrm>
              <a:off x="5516601" y="4317910"/>
              <a:ext cx="3159087" cy="2313321"/>
            </a:xfrm>
            <a:prstGeom prst="rect">
              <a:avLst/>
            </a:prstGeom>
          </p:spPr>
        </p:pic>
        <p:grpSp>
          <p:nvGrpSpPr>
            <p:cNvPr id="27" name="组合 26">
              <a:extLst>
                <a:ext uri="{FF2B5EF4-FFF2-40B4-BE49-F238E27FC236}">
                  <a16:creationId xmlns:a16="http://schemas.microsoft.com/office/drawing/2014/main" id="{9645B523-7E0F-4084-9CAA-102C66843768}"/>
                </a:ext>
              </a:extLst>
            </p:cNvPr>
            <p:cNvGrpSpPr/>
            <p:nvPr/>
          </p:nvGrpSpPr>
          <p:grpSpPr>
            <a:xfrm>
              <a:off x="4248537" y="4744300"/>
              <a:ext cx="1593273" cy="503041"/>
              <a:chOff x="7209986" y="2820152"/>
              <a:chExt cx="1593273" cy="503041"/>
            </a:xfrm>
          </p:grpSpPr>
          <p:sp>
            <p:nvSpPr>
              <p:cNvPr id="28" name="云形 27">
                <a:extLst>
                  <a:ext uri="{FF2B5EF4-FFF2-40B4-BE49-F238E27FC236}">
                    <a16:creationId xmlns:a16="http://schemas.microsoft.com/office/drawing/2014/main" id="{0CC320F7-3D47-44E6-8431-A7CEF6DFD0FF}"/>
                  </a:ext>
                </a:extLst>
              </p:cNvPr>
              <p:cNvSpPr/>
              <p:nvPr/>
            </p:nvSpPr>
            <p:spPr>
              <a:xfrm>
                <a:off x="7209986" y="2820152"/>
                <a:ext cx="1593273" cy="503041"/>
              </a:xfrm>
              <a:prstGeom prst="cloud">
                <a:avLst/>
              </a:prstGeom>
              <a:solidFill>
                <a:schemeClr val="bg1">
                  <a:lumMod val="7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9" name="矩形 28">
                <a:extLst>
                  <a:ext uri="{FF2B5EF4-FFF2-40B4-BE49-F238E27FC236}">
                    <a16:creationId xmlns:a16="http://schemas.microsoft.com/office/drawing/2014/main" id="{C5DC2143-C7BD-420B-BC69-F979DE1F9B53}"/>
                  </a:ext>
                </a:extLst>
              </p:cNvPr>
              <p:cNvSpPr/>
              <p:nvPr/>
            </p:nvSpPr>
            <p:spPr>
              <a:xfrm>
                <a:off x="7399223" y="2834975"/>
                <a:ext cx="1294348" cy="387121"/>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defTabSz="914400">
                  <a:lnSpc>
                    <a:spcPct val="150000"/>
                  </a:lnSpc>
                  <a:defRPr/>
                </a:pPr>
                <a:r>
                  <a:rPr lang="zh-CN" altLang="en-US" sz="1400" b="1" i="1">
                    <a:latin typeface="微软雅黑" panose="020b0503020204020204" pitchFamily="34" charset="-122"/>
                    <a:ea typeface="微软雅黑" panose="020b0503020204020204" pitchFamily="34" charset="-122"/>
                  </a:rPr>
                  <a:t>今天是几号？</a:t>
                </a:r>
                <a:endParaRPr lang="en-US" altLang="zh-CN" sz="1400" b="1" i="1">
                  <a:latin typeface="微软雅黑" panose="020b0503020204020204" pitchFamily="34" charset="-122"/>
                  <a:ea typeface="微软雅黑" panose="020b0503020204020204" pitchFamily="34" charset="-122"/>
                </a:endParaRPr>
              </a:p>
            </p:txBody>
          </p:sp>
        </p:grpSp>
        <p:grpSp>
          <p:nvGrpSpPr>
            <p:cNvPr id="30" name="组合 29">
              <a:extLst>
                <a:ext uri="{FF2B5EF4-FFF2-40B4-BE49-F238E27FC236}">
                  <a16:creationId xmlns:a16="http://schemas.microsoft.com/office/drawing/2014/main" id="{E6528B7F-D4CF-4367-AA96-5C67874400A1}"/>
                </a:ext>
              </a:extLst>
            </p:cNvPr>
            <p:cNvGrpSpPr/>
            <p:nvPr/>
          </p:nvGrpSpPr>
          <p:grpSpPr>
            <a:xfrm>
              <a:off x="4928436" y="3978983"/>
              <a:ext cx="2086492" cy="503042"/>
              <a:chOff x="7256513" y="2847563"/>
              <a:chExt cx="1593273" cy="373030"/>
            </a:xfrm>
          </p:grpSpPr>
          <p:sp>
            <p:nvSpPr>
              <p:cNvPr id="31" name="云形 30">
                <a:extLst>
                  <a:ext uri="{FF2B5EF4-FFF2-40B4-BE49-F238E27FC236}">
                    <a16:creationId xmlns:a16="http://schemas.microsoft.com/office/drawing/2014/main" id="{9E9249CC-5BCF-41BB-92FC-0CF4E34911BB}"/>
                  </a:ext>
                </a:extLst>
              </p:cNvPr>
              <p:cNvSpPr/>
              <p:nvPr/>
            </p:nvSpPr>
            <p:spPr>
              <a:xfrm>
                <a:off x="7256513" y="2847563"/>
                <a:ext cx="1593273" cy="373030"/>
              </a:xfrm>
              <a:prstGeom prst="cloud">
                <a:avLst/>
              </a:prstGeom>
              <a:solidFill>
                <a:schemeClr val="bg1">
                  <a:lumMod val="7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32" name="矩形 31">
                <a:extLst>
                  <a:ext uri="{FF2B5EF4-FFF2-40B4-BE49-F238E27FC236}">
                    <a16:creationId xmlns:a16="http://schemas.microsoft.com/office/drawing/2014/main" id="{5E7A3BE9-F49F-42C0-8E06-4BEBA7997421}"/>
                  </a:ext>
                </a:extLst>
              </p:cNvPr>
              <p:cNvSpPr/>
              <p:nvPr/>
            </p:nvSpPr>
            <p:spPr>
              <a:xfrm>
                <a:off x="7481518" y="2858181"/>
                <a:ext cx="1269629" cy="287069"/>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defTabSz="914400">
                  <a:lnSpc>
                    <a:spcPct val="150000"/>
                  </a:lnSpc>
                  <a:defRPr/>
                </a:pPr>
                <a:r>
                  <a:rPr lang="zh-CN" altLang="en-US" sz="1400" b="1" i="1">
                    <a:latin typeface="微软雅黑" panose="020b0503020204020204" pitchFamily="34" charset="-122"/>
                    <a:ea typeface="微软雅黑" panose="020b0503020204020204" pitchFamily="34" charset="-122"/>
                  </a:rPr>
                  <a:t>您昨晚吃的什么？</a:t>
                </a:r>
              </a:p>
            </p:txBody>
          </p:sp>
        </p:grpSp>
      </p:grpSp>
      <p:sp>
        <p:nvSpPr>
          <p:cNvPr id="15" name="圆角矩形 8">
            <a:extLst>
              <a:ext uri="{FF2B5EF4-FFF2-40B4-BE49-F238E27FC236}">
                <a16:creationId xmlns:a16="http://schemas.microsoft.com/office/drawing/2014/main" id="{4BA52031-5C9B-4353-8CF1-129D90E0A905}"/>
              </a:ext>
            </a:extLst>
          </p:cNvPr>
          <p:cNvSpPr/>
          <p:nvPr/>
        </p:nvSpPr>
        <p:spPr>
          <a:xfrm>
            <a:off x="522143" y="1201675"/>
            <a:ext cx="8099714" cy="2407064"/>
          </a:xfrm>
          <a:prstGeom prst="roundRect">
            <a:avLst/>
          </a:prstGeom>
          <a:noFill/>
          <a:ln w="38100">
            <a:solidFill>
              <a:srgbClr val="0C1F5F"/>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矩形 1"/>
          <p:cNvSpPr/>
          <p:nvPr/>
        </p:nvSpPr>
        <p:spPr>
          <a:xfrm>
            <a:off x="189250" y="6655922"/>
            <a:ext cx="8417367" cy="215444"/>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latin typeface="微软雅黑" panose="020b0503020204020204" pitchFamily="34" charset="-122"/>
                <a:ea typeface="微软雅黑" panose="020b0503020204020204" pitchFamily="34" charset="-122"/>
              </a:rPr>
              <a:t>Alzheimer’s Association. Alzheimers Dement 2019;15(3):321-87. </a:t>
            </a:r>
            <a:endParaRPr lang="zh-CN" altLang="en-US" sz="8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893363171"/>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标题 1">
            <a:extLst>
              <a:ext uri="{FF2B5EF4-FFF2-40B4-BE49-F238E27FC236}">
                <a16:creationId xmlns:a16="http://schemas.microsoft.com/office/drawing/2014/main" id="{17A3C4E6-E696-4D3A-AF61-380C8EC8E913}"/>
              </a:ext>
            </a:extLst>
          </p:cNvPr>
          <p:cNvSpPr txBox="1"/>
          <p:nvPr/>
        </p:nvSpPr>
        <p:spPr>
          <a:xfrm>
            <a:off x="628650" y="109228"/>
            <a:ext cx="7886700" cy="77946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36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800" b="1">
                <a:solidFill>
                  <a:srgbClr val="20356C"/>
                </a:solidFill>
                <a:latin typeface="微软雅黑" panose="020b0503020204020204" pitchFamily="34" charset="-122"/>
                <a:ea typeface="微软雅黑" panose="020b0503020204020204" pitchFamily="34" charset="-122"/>
              </a:rPr>
              <a:t>借助神经心理学评估工具进一步识别</a:t>
            </a:r>
            <a:r>
              <a:rPr lang="en-US" altLang="zh-CN" sz="2800" b="1">
                <a:solidFill>
                  <a:srgbClr val="20356C"/>
                </a:solidFill>
                <a:latin typeface="微软雅黑" panose="020b0503020204020204" pitchFamily="34" charset="-122"/>
                <a:ea typeface="微软雅黑" panose="020b0503020204020204" pitchFamily="34" charset="-122"/>
              </a:rPr>
              <a:t>AD</a:t>
            </a:r>
            <a:endParaRPr lang="zh-CN" altLang="en-US" sz="2800" b="1">
              <a:solidFill>
                <a:srgbClr val="20356C"/>
              </a:solidFill>
              <a:latin typeface="微软雅黑" panose="020b0503020204020204" pitchFamily="34" charset="-122"/>
              <a:ea typeface="微软雅黑" panose="020b0503020204020204" pitchFamily="34" charset="-122"/>
            </a:endParaRPr>
          </a:p>
        </p:txBody>
      </p:sp>
      <p:pic>
        <p:nvPicPr>
          <p:cNvPr id="20" name="图片 19">
            <a:extLst>
              <a:ext uri="{FF2B5EF4-FFF2-40B4-BE49-F238E27FC236}">
                <a16:creationId xmlns:a16="http://schemas.microsoft.com/office/drawing/2014/main" id="{4A51F1A0-DB17-4DC8-BFCC-FBEB26D8350A}"/>
              </a:ext>
            </a:extLst>
          </p:cNvPr>
          <p:cNvPicPr>
            <a:picLocks noChangeAspect="1"/>
          </p:cNvPicPr>
          <p:nvPr/>
        </p:nvPicPr>
        <p:blipFill>
          <a:blip r:embed="rId2">
            <a:extLst>
              <a:ext uri="{28A0092B-C50C-407E-A947-70E740481C1C}">
                <a14:useLocalDpi xmlns:a14="http://schemas.microsoft.com/office/drawing/2010/main" val="0"/>
              </a:ext>
            </a:extLst>
          </a:blip>
          <a:srcRect b="1309"/>
          <a:stretch>
            <a:fillRect/>
          </a:stretch>
        </p:blipFill>
        <p:spPr>
          <a:xfrm flipH="1">
            <a:off x="938621" y="1500055"/>
            <a:ext cx="2381065" cy="2832292"/>
          </a:xfrm>
          <a:prstGeom prst="rect">
            <a:avLst/>
          </a:prstGeom>
        </p:spPr>
      </p:pic>
      <p:sp>
        <p:nvSpPr>
          <p:cNvPr id="26" name="文本框 25"/>
          <p:cNvSpPr txBox="1"/>
          <p:nvPr/>
        </p:nvSpPr>
        <p:spPr>
          <a:xfrm>
            <a:off x="5345340" y="1435573"/>
            <a:ext cx="2867484" cy="105413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25000"/>
              </a:lnSpc>
            </a:pPr>
            <a:r>
              <a:rPr lang="zh-CN" altLang="en-US" b="1">
                <a:solidFill>
                  <a:srgbClr val="00264D"/>
                </a:solidFill>
                <a:latin typeface="微软雅黑" panose="020b0503020204020204" pitchFamily="34" charset="-122"/>
                <a:ea typeface="微软雅黑" panose="020b0503020204020204" pitchFamily="34" charset="-122"/>
              </a:rPr>
              <a:t>日常生活能力评估</a:t>
            </a:r>
            <a:r>
              <a:rPr lang="en-US" altLang="zh-CN" b="1" baseline="30000">
                <a:solidFill>
                  <a:srgbClr val="00264D"/>
                </a:solidFill>
                <a:latin typeface="微软雅黑" panose="020b0503020204020204" pitchFamily="34" charset="-122"/>
                <a:ea typeface="微软雅黑" panose="020b0503020204020204" pitchFamily="34" charset="-122"/>
              </a:rPr>
              <a:t>2</a:t>
            </a:r>
            <a:endParaRPr lang="en-US" altLang="zh-CN" b="1">
              <a:solidFill>
                <a:srgbClr val="00264D"/>
              </a:solidFill>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日常能力量表</a:t>
            </a:r>
            <a:r>
              <a:rPr lang="en-US" altLang="zh-CN" sz="1600">
                <a:latin typeface="微软雅黑" panose="020b0503020204020204" pitchFamily="34" charset="-122"/>
                <a:ea typeface="微软雅黑" panose="020b0503020204020204" pitchFamily="34" charset="-122"/>
              </a:rPr>
              <a:t>(ADL)</a:t>
            </a: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社会功能问卷</a:t>
            </a:r>
            <a:r>
              <a:rPr lang="en-US" altLang="zh-CN" sz="1600">
                <a:latin typeface="微软雅黑" panose="020b0503020204020204" pitchFamily="34" charset="-122"/>
                <a:ea typeface="微软雅黑" panose="020b0503020204020204" pitchFamily="34" charset="-122"/>
              </a:rPr>
              <a:t>(FAQ</a:t>
            </a:r>
            <a:r>
              <a:rPr lang="en-US" altLang="zh-CN" sz="1400">
                <a:latin typeface="微软雅黑" panose="020b0503020204020204" pitchFamily="34" charset="-122"/>
                <a:ea typeface="微软雅黑" panose="020b0503020204020204" pitchFamily="34" charset="-122"/>
              </a:rPr>
              <a:t>)</a:t>
            </a:r>
            <a:endParaRPr lang="zh-CN" altLang="en-US" sz="1400">
              <a:latin typeface="微软雅黑" panose="020b0503020204020204" pitchFamily="34" charset="-122"/>
              <a:ea typeface="微软雅黑" panose="020b0503020204020204" pitchFamily="34" charset="-122"/>
            </a:endParaRPr>
          </a:p>
        </p:txBody>
      </p:sp>
      <p:sp>
        <p:nvSpPr>
          <p:cNvPr id="27" name="文本框 26"/>
          <p:cNvSpPr txBox="1"/>
          <p:nvPr/>
        </p:nvSpPr>
        <p:spPr>
          <a:xfrm>
            <a:off x="5345341" y="2841224"/>
            <a:ext cx="4075090" cy="197746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25000"/>
              </a:lnSpc>
            </a:pPr>
            <a:r>
              <a:rPr lang="zh-CN" altLang="en-US" b="1">
                <a:solidFill>
                  <a:srgbClr val="00264D"/>
                </a:solidFill>
                <a:latin typeface="微软雅黑" panose="020b0503020204020204" pitchFamily="34" charset="-122"/>
                <a:ea typeface="微软雅黑" panose="020b0503020204020204" pitchFamily="34" charset="-122"/>
              </a:rPr>
              <a:t>精神行为评估</a:t>
            </a:r>
            <a:endParaRPr lang="en-US" altLang="zh-CN" b="1">
              <a:solidFill>
                <a:srgbClr val="00264D"/>
              </a:solidFill>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神经精神科问卷（</a:t>
            </a:r>
            <a:r>
              <a:rPr lang="en-US" altLang="zh-CN" sz="1600">
                <a:latin typeface="微软雅黑" panose="020b0503020204020204" pitchFamily="34" charset="-122"/>
                <a:ea typeface="微软雅黑" panose="020b0503020204020204" pitchFamily="34" charset="-122"/>
              </a:rPr>
              <a:t>NPI</a:t>
            </a:r>
            <a:r>
              <a:rPr lang="zh-CN" altLang="en-US" sz="1600">
                <a:latin typeface="微软雅黑" panose="020b0503020204020204" pitchFamily="34" charset="-122"/>
                <a:ea typeface="微软雅黑" panose="020b0503020204020204" pitchFamily="34" charset="-122"/>
              </a:rPr>
              <a:t>）</a:t>
            </a:r>
            <a:r>
              <a:rPr lang="en-US" altLang="zh-CN" sz="1600" baseline="30000">
                <a:latin typeface="微软雅黑" panose="020b0503020204020204" pitchFamily="34" charset="-122"/>
                <a:ea typeface="微软雅黑" panose="020b0503020204020204" pitchFamily="34" charset="-122"/>
              </a:rPr>
              <a:t>3</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b="1">
                <a:solidFill>
                  <a:srgbClr val="C00000"/>
                </a:solidFill>
                <a:latin typeface="微软雅黑" panose="020b0503020204020204" pitchFamily="34" charset="-122"/>
                <a:ea typeface="微软雅黑" panose="020b0503020204020204" pitchFamily="34" charset="-122"/>
              </a:rPr>
              <a:t>神经精神科问卷知情者版（</a:t>
            </a:r>
            <a:r>
              <a:rPr lang="en-US" altLang="zh-CN" sz="1600" b="1">
                <a:solidFill>
                  <a:srgbClr val="C00000"/>
                </a:solidFill>
                <a:latin typeface="微软雅黑" panose="020b0503020204020204" pitchFamily="34" charset="-122"/>
                <a:ea typeface="微软雅黑" panose="020b0503020204020204" pitchFamily="34" charset="-122"/>
              </a:rPr>
              <a:t>NPI-Q</a:t>
            </a:r>
            <a:r>
              <a:rPr lang="zh-CN" altLang="en-US" sz="1600" b="1">
                <a:solidFill>
                  <a:srgbClr val="C00000"/>
                </a:solidFill>
                <a:latin typeface="微软雅黑" panose="020b0503020204020204" pitchFamily="34" charset="-122"/>
                <a:ea typeface="微软雅黑" panose="020b0503020204020204" pitchFamily="34" charset="-122"/>
              </a:rPr>
              <a:t>）</a:t>
            </a:r>
            <a:r>
              <a:rPr lang="en-US" altLang="zh-CN" sz="1600" b="1" baseline="30000">
                <a:solidFill>
                  <a:srgbClr val="C00000"/>
                </a:solidFill>
                <a:latin typeface="微软雅黑" panose="020b0503020204020204" pitchFamily="34" charset="-122"/>
                <a:ea typeface="微软雅黑" panose="020b0503020204020204" pitchFamily="34" charset="-122"/>
              </a:rPr>
              <a:t>3</a:t>
            </a:r>
            <a:endParaRPr lang="en-US" altLang="zh-CN" sz="1600" b="1">
              <a:solidFill>
                <a:srgbClr val="C00000"/>
              </a:solidFill>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阿尔茨海默病行为病理学评定量表</a:t>
            </a:r>
            <a:endParaRPr lang="en-US" altLang="zh-CN" sz="1600">
              <a:latin typeface="微软雅黑" panose="020b0503020204020204" pitchFamily="34" charset="-122"/>
              <a:ea typeface="微软雅黑" panose="020b0503020204020204" pitchFamily="34" charset="-122"/>
            </a:endParaRPr>
          </a:p>
          <a:p>
            <a:pPr>
              <a:lnSpc>
                <a:spcPct val="125000"/>
              </a:lnSpc>
            </a:pPr>
            <a:r>
              <a:rPr lang="zh-CN" altLang="en-US" sz="1600">
                <a:latin typeface="微软雅黑" panose="020b0503020204020204" pitchFamily="34" charset="-122"/>
                <a:ea typeface="微软雅黑" panose="020b0503020204020204" pitchFamily="34" charset="-122"/>
              </a:rPr>
              <a:t>    （</a:t>
            </a:r>
            <a:r>
              <a:rPr lang="en-US" altLang="zh-CN" sz="1600">
                <a:latin typeface="微软雅黑" panose="020b0503020204020204" pitchFamily="34" charset="-122"/>
                <a:ea typeface="微软雅黑" panose="020b0503020204020204" pitchFamily="34" charset="-122"/>
              </a:rPr>
              <a:t>BEHAVE-AD</a:t>
            </a:r>
            <a:r>
              <a:rPr lang="zh-CN" altLang="en-US" sz="1600">
                <a:latin typeface="微软雅黑" panose="020b0503020204020204" pitchFamily="34" charset="-122"/>
                <a:ea typeface="微软雅黑" panose="020b0503020204020204" pitchFamily="34" charset="-122"/>
              </a:rPr>
              <a:t>）</a:t>
            </a:r>
            <a:r>
              <a:rPr lang="en-US" altLang="zh-CN" sz="1600" baseline="30000">
                <a:latin typeface="微软雅黑" panose="020b0503020204020204" pitchFamily="34" charset="-122"/>
                <a:ea typeface="微软雅黑" panose="020b0503020204020204" pitchFamily="34" charset="-122"/>
              </a:rPr>
              <a:t>4</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endParaRPr lang="zh-CN" altLang="en-US" sz="1600" b="1">
              <a:solidFill>
                <a:srgbClr val="C00000"/>
              </a:solidFill>
              <a:latin typeface="微软雅黑" panose="020b0503020204020204" pitchFamily="34" charset="-122"/>
              <a:ea typeface="微软雅黑" panose="020b0503020204020204" pitchFamily="34" charset="-122"/>
            </a:endParaRPr>
          </a:p>
        </p:txBody>
      </p:sp>
      <p:sp>
        <p:nvSpPr>
          <p:cNvPr id="28" name="文本框 27"/>
          <p:cNvSpPr txBox="1"/>
          <p:nvPr/>
        </p:nvSpPr>
        <p:spPr>
          <a:xfrm>
            <a:off x="5345340" y="4890513"/>
            <a:ext cx="3425371" cy="133113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25000"/>
              </a:lnSpc>
            </a:pPr>
            <a:r>
              <a:rPr lang="zh-CN" altLang="en-US" b="1">
                <a:solidFill>
                  <a:srgbClr val="00264D"/>
                </a:solidFill>
                <a:latin typeface="微软雅黑" panose="020b0503020204020204" pitchFamily="34" charset="-122"/>
                <a:ea typeface="微软雅黑" panose="020b0503020204020204" pitchFamily="34" charset="-122"/>
              </a:rPr>
              <a:t>认知功能评估</a:t>
            </a:r>
            <a:r>
              <a:rPr lang="en-US" altLang="zh-CN" b="1" baseline="30000">
                <a:solidFill>
                  <a:srgbClr val="00264D"/>
                </a:solidFill>
                <a:latin typeface="微软雅黑" panose="020b0503020204020204" pitchFamily="34" charset="-122"/>
                <a:ea typeface="微软雅黑" panose="020b0503020204020204" pitchFamily="34" charset="-122"/>
              </a:rPr>
              <a:t>1</a:t>
            </a:r>
            <a:endParaRPr lang="en-US" altLang="zh-CN" b="1">
              <a:solidFill>
                <a:srgbClr val="00264D"/>
              </a:solidFill>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b="1">
                <a:solidFill>
                  <a:srgbClr val="C00000"/>
                </a:solidFill>
                <a:latin typeface="微软雅黑" panose="020b0503020204020204" pitchFamily="34" charset="-122"/>
                <a:ea typeface="微软雅黑" panose="020b0503020204020204" pitchFamily="34" charset="-122"/>
              </a:rPr>
              <a:t>简易精神状态检查（</a:t>
            </a:r>
            <a:r>
              <a:rPr lang="en-US" altLang="zh-CN" sz="1600" b="1">
                <a:solidFill>
                  <a:srgbClr val="C00000"/>
                </a:solidFill>
                <a:latin typeface="微软雅黑" panose="020b0503020204020204" pitchFamily="34" charset="-122"/>
                <a:ea typeface="微软雅黑" panose="020b0503020204020204" pitchFamily="34" charset="-122"/>
              </a:rPr>
              <a:t>MMSE</a:t>
            </a:r>
            <a:r>
              <a:rPr lang="zh-CN" altLang="en-US" sz="1600" b="1">
                <a:solidFill>
                  <a:srgbClr val="C00000"/>
                </a:solidFill>
                <a:latin typeface="微软雅黑" panose="020b0503020204020204" pitchFamily="34" charset="-122"/>
                <a:ea typeface="微软雅黑" panose="020b0503020204020204" pitchFamily="34" charset="-122"/>
              </a:rPr>
              <a:t>）</a:t>
            </a:r>
            <a:endParaRPr lang="en-US" altLang="zh-CN" sz="1600" b="1">
              <a:solidFill>
                <a:srgbClr val="C00000"/>
              </a:solidFill>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b="1">
                <a:solidFill>
                  <a:srgbClr val="C00000"/>
                </a:solidFill>
                <a:latin typeface="微软雅黑" panose="020b0503020204020204" pitchFamily="34" charset="-122"/>
                <a:ea typeface="微软雅黑" panose="020b0503020204020204" pitchFamily="34" charset="-122"/>
              </a:rPr>
              <a:t>画钟测验（</a:t>
            </a:r>
            <a:r>
              <a:rPr lang="en-US" altLang="zh-CN" sz="1600" b="1">
                <a:solidFill>
                  <a:srgbClr val="C00000"/>
                </a:solidFill>
                <a:latin typeface="微软雅黑" panose="020b0503020204020204" pitchFamily="34" charset="-122"/>
                <a:ea typeface="微软雅黑" panose="020b0503020204020204" pitchFamily="34" charset="-122"/>
              </a:rPr>
              <a:t>CDT</a:t>
            </a:r>
            <a:r>
              <a:rPr lang="zh-CN" altLang="en-US" sz="1600" b="1">
                <a:solidFill>
                  <a:srgbClr val="C00000"/>
                </a:solidFill>
                <a:latin typeface="微软雅黑" panose="020b0503020204020204" pitchFamily="34" charset="-122"/>
                <a:ea typeface="微软雅黑" panose="020b0503020204020204" pitchFamily="34" charset="-122"/>
              </a:rPr>
              <a:t>）</a:t>
            </a:r>
            <a:endParaRPr lang="en-US" altLang="zh-CN" sz="1600" b="1">
              <a:solidFill>
                <a:srgbClr val="C00000"/>
              </a:solidFill>
              <a:latin typeface="微软雅黑" panose="020b0503020204020204" pitchFamily="34" charset="-122"/>
              <a:ea typeface="微软雅黑" panose="020b0503020204020204" pitchFamily="34" charset="-122"/>
            </a:endParaRPr>
          </a:p>
          <a:p>
            <a:endParaRPr lang="zh-CN" altLang="en-US">
              <a:latin typeface="微软雅黑" panose="020b0503020204020204" pitchFamily="34" charset="-122"/>
              <a:ea typeface="微软雅黑" panose="020b0503020204020204" pitchFamily="34" charset="-122"/>
            </a:endParaRPr>
          </a:p>
        </p:txBody>
      </p:sp>
      <p:sp>
        <p:nvSpPr>
          <p:cNvPr id="29" name="圆角矩形 28"/>
          <p:cNvSpPr/>
          <p:nvPr/>
        </p:nvSpPr>
        <p:spPr>
          <a:xfrm>
            <a:off x="4344113" y="1552688"/>
            <a:ext cx="754735" cy="754735"/>
          </a:xfrm>
          <a:prstGeom prst="roundRect">
            <a:avLst/>
          </a:prstGeom>
          <a:solidFill>
            <a:srgbClr val="0C1F5F"/>
          </a:solidFill>
          <a:ln>
            <a:solidFill>
              <a:srgbClr val="0C1F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altLang="zh-CN" sz="3200" b="1">
                <a:latin typeface="微软雅黑" panose="020b0503020204020204" pitchFamily="34" charset="-122"/>
                <a:ea typeface="微软雅黑" panose="020b0503020204020204" pitchFamily="34" charset="-122"/>
              </a:rPr>
              <a:t>A</a:t>
            </a:r>
            <a:endParaRPr lang="zh-CN" altLang="en-US" sz="3200" b="1">
              <a:latin typeface="微软雅黑" panose="020b0503020204020204" pitchFamily="34" charset="-122"/>
              <a:ea typeface="微软雅黑" panose="020b0503020204020204" pitchFamily="34" charset="-122"/>
            </a:endParaRPr>
          </a:p>
        </p:txBody>
      </p:sp>
      <p:sp>
        <p:nvSpPr>
          <p:cNvPr id="30" name="圆角矩形 29"/>
          <p:cNvSpPr/>
          <p:nvPr/>
        </p:nvSpPr>
        <p:spPr>
          <a:xfrm>
            <a:off x="4344112" y="3283857"/>
            <a:ext cx="754735" cy="754735"/>
          </a:xfrm>
          <a:prstGeom prst="roundRect">
            <a:avLst/>
          </a:prstGeom>
          <a:solidFill>
            <a:srgbClr val="BFD7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altLang="zh-CN" sz="3200" b="1">
                <a:latin typeface="微软雅黑" panose="020b0503020204020204" pitchFamily="34" charset="-122"/>
                <a:ea typeface="微软雅黑" panose="020b0503020204020204" pitchFamily="34" charset="-122"/>
              </a:rPr>
              <a:t>B</a:t>
            </a:r>
            <a:endParaRPr lang="zh-CN" altLang="en-US" sz="3200" b="1">
              <a:latin typeface="微软雅黑" panose="020b0503020204020204" pitchFamily="34" charset="-122"/>
              <a:ea typeface="微软雅黑" panose="020b0503020204020204" pitchFamily="34" charset="-122"/>
            </a:endParaRPr>
          </a:p>
        </p:txBody>
      </p:sp>
      <p:sp>
        <p:nvSpPr>
          <p:cNvPr id="31" name="圆角矩形 30"/>
          <p:cNvSpPr/>
          <p:nvPr/>
        </p:nvSpPr>
        <p:spPr>
          <a:xfrm>
            <a:off x="4346410" y="5165692"/>
            <a:ext cx="754735" cy="754735"/>
          </a:xfrm>
          <a:prstGeom prst="roundRect">
            <a:avLst/>
          </a:prstGeom>
          <a:solidFill>
            <a:srgbClr val="C55A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altLang="zh-CN" sz="3200" b="1">
                <a:latin typeface="微软雅黑" panose="020b0503020204020204" pitchFamily="34" charset="-122"/>
                <a:ea typeface="微软雅黑" panose="020b0503020204020204" pitchFamily="34" charset="-122"/>
              </a:rPr>
              <a:t>C</a:t>
            </a:r>
            <a:endParaRPr lang="zh-CN" altLang="en-US" sz="3200" b="1">
              <a:latin typeface="微软雅黑" panose="020b0503020204020204" pitchFamily="34" charset="-122"/>
              <a:ea typeface="微软雅黑" panose="020b0503020204020204" pitchFamily="34" charset="-122"/>
            </a:endParaRPr>
          </a:p>
        </p:txBody>
      </p:sp>
      <p:sp>
        <p:nvSpPr>
          <p:cNvPr id="3" name="矩形 2"/>
          <p:cNvSpPr/>
          <p:nvPr/>
        </p:nvSpPr>
        <p:spPr>
          <a:xfrm>
            <a:off x="177349" y="6239933"/>
            <a:ext cx="6778150" cy="58477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solidFill>
                  <a:srgbClr val="000000"/>
                </a:solidFill>
                <a:latin typeface="微软雅黑" panose="020b0503020204020204" pitchFamily="34" charset="-122"/>
                <a:ea typeface="微软雅黑" panose="020b0503020204020204" pitchFamily="34" charset="-122"/>
              </a:rPr>
              <a:t>1.</a:t>
            </a:r>
            <a:r>
              <a:rPr lang="zh-CN" altLang="en-US" sz="800">
                <a:solidFill>
                  <a:srgbClr val="000000"/>
                </a:solidFill>
                <a:latin typeface="微软雅黑" panose="020b0503020204020204" pitchFamily="34" charset="-122"/>
                <a:ea typeface="微软雅黑" panose="020b0503020204020204" pitchFamily="34" charset="-122"/>
              </a:rPr>
              <a:t>李涛</a:t>
            </a:r>
            <a:r>
              <a:rPr lang="en-US" altLang="zh-CN" sz="800">
                <a:solidFill>
                  <a:srgbClr val="000000"/>
                </a:solidFill>
                <a:latin typeface="微软雅黑" panose="020b0503020204020204" pitchFamily="34" charset="-122"/>
                <a:ea typeface="微软雅黑" panose="020b0503020204020204" pitchFamily="34" charset="-122"/>
              </a:rPr>
              <a:t>,</a:t>
            </a:r>
            <a:r>
              <a:rPr lang="zh-CN" altLang="en-US" sz="800">
                <a:solidFill>
                  <a:srgbClr val="000000"/>
                </a:solidFill>
                <a:latin typeface="微软雅黑" panose="020b0503020204020204" pitchFamily="34" charset="-122"/>
                <a:ea typeface="微软雅黑" panose="020b0503020204020204" pitchFamily="34" charset="-122"/>
              </a:rPr>
              <a:t>等</a:t>
            </a:r>
            <a:r>
              <a:rPr lang="en-US" altLang="zh-CN" sz="800">
                <a:solidFill>
                  <a:srgbClr val="000000"/>
                </a:solidFill>
                <a:latin typeface="微软雅黑" panose="020b0503020204020204" pitchFamily="34" charset="-122"/>
                <a:ea typeface="微软雅黑" panose="020b0503020204020204" pitchFamily="34" charset="-122"/>
              </a:rPr>
              <a:t>. </a:t>
            </a:r>
            <a:r>
              <a:rPr lang="zh-CN" altLang="en-US" sz="800">
                <a:solidFill>
                  <a:srgbClr val="000000"/>
                </a:solidFill>
                <a:latin typeface="微软雅黑" panose="020b0503020204020204" pitchFamily="34" charset="-122"/>
                <a:ea typeface="微软雅黑" panose="020b0503020204020204" pitchFamily="34" charset="-122"/>
              </a:rPr>
              <a:t>中华内科杂志</a:t>
            </a:r>
            <a:r>
              <a:rPr lang="en-US" altLang="zh-CN" sz="800">
                <a:solidFill>
                  <a:srgbClr val="000000"/>
                </a:solidFill>
                <a:latin typeface="微软雅黑" panose="020b0503020204020204" pitchFamily="34" charset="-122"/>
                <a:ea typeface="微软雅黑" panose="020b0503020204020204" pitchFamily="34" charset="-122"/>
              </a:rPr>
              <a:t>, 2012, 51(10):777-780.</a:t>
            </a:r>
          </a:p>
          <a:p>
            <a:r>
              <a:rPr lang="en-US" altLang="zh-CN" sz="800">
                <a:solidFill>
                  <a:srgbClr val="000000"/>
                </a:solidFill>
                <a:latin typeface="微软雅黑" panose="020b0503020204020204" pitchFamily="34" charset="-122"/>
                <a:ea typeface="微软雅黑" panose="020b0503020204020204" pitchFamily="34" charset="-122"/>
              </a:rPr>
              <a:t>2.</a:t>
            </a:r>
            <a:r>
              <a:rPr lang="zh-CN" altLang="en-US" sz="800">
                <a:solidFill>
                  <a:srgbClr val="000000"/>
                </a:solidFill>
                <a:latin typeface="微软雅黑" panose="020b0503020204020204" pitchFamily="34" charset="-122"/>
                <a:ea typeface="微软雅黑" panose="020b0503020204020204" pitchFamily="34" charset="-122"/>
              </a:rPr>
              <a:t>中国痴呆与认知障碍诊治指南写作组</a:t>
            </a:r>
            <a:r>
              <a:rPr lang="en-US" altLang="zh-CN" sz="800">
                <a:solidFill>
                  <a:srgbClr val="000000"/>
                </a:solidFill>
                <a:latin typeface="微软雅黑" panose="020b0503020204020204" pitchFamily="34" charset="-122"/>
                <a:ea typeface="微软雅黑" panose="020b0503020204020204" pitchFamily="34" charset="-122"/>
              </a:rPr>
              <a:t>.</a:t>
            </a:r>
            <a:r>
              <a:rPr lang="zh-CN" altLang="en-US" sz="800">
                <a:solidFill>
                  <a:srgbClr val="000000"/>
                </a:solidFill>
                <a:latin typeface="微软雅黑" panose="020b0503020204020204" pitchFamily="34" charset="-122"/>
                <a:ea typeface="微软雅黑" panose="020b0503020204020204" pitchFamily="34" charset="-122"/>
              </a:rPr>
              <a:t>中华医学志</a:t>
            </a:r>
            <a:r>
              <a:rPr lang="en-US" altLang="zh-CN" sz="800">
                <a:solidFill>
                  <a:srgbClr val="000000"/>
                </a:solidFill>
                <a:latin typeface="微软雅黑" panose="020b0503020204020204" pitchFamily="34" charset="-122"/>
                <a:ea typeface="微软雅黑" panose="020b0503020204020204" pitchFamily="34" charset="-122"/>
              </a:rPr>
              <a:t>.2018;98(15):1125-1129</a:t>
            </a:r>
          </a:p>
          <a:p>
            <a:r>
              <a:rPr lang="en-US" altLang="zh-CN" sz="800">
                <a:solidFill>
                  <a:srgbClr val="000000"/>
                </a:solidFill>
                <a:latin typeface="微软雅黑" panose="020b0503020204020204" pitchFamily="34" charset="-122"/>
                <a:ea typeface="微软雅黑" panose="020b0503020204020204" pitchFamily="34" charset="-122"/>
              </a:rPr>
              <a:t>3.</a:t>
            </a:r>
            <a:r>
              <a:rPr lang="zh-CN" altLang="en-US" sz="800">
                <a:solidFill>
                  <a:srgbClr val="000000"/>
                </a:solidFill>
                <a:latin typeface="微软雅黑" panose="020b0503020204020204" pitchFamily="34" charset="-122"/>
                <a:ea typeface="微软雅黑" panose="020b0503020204020204" pitchFamily="34" charset="-122"/>
              </a:rPr>
              <a:t>马万欣</a:t>
            </a:r>
            <a:r>
              <a:rPr lang="en-US" altLang="zh-CN" sz="800">
                <a:solidFill>
                  <a:srgbClr val="000000"/>
                </a:solidFill>
                <a:latin typeface="微软雅黑" panose="020b0503020204020204" pitchFamily="34" charset="-122"/>
                <a:ea typeface="微软雅黑" panose="020b0503020204020204" pitchFamily="34" charset="-122"/>
              </a:rPr>
              <a:t>,</a:t>
            </a:r>
            <a:r>
              <a:rPr lang="zh-CN" altLang="en-US" sz="800">
                <a:solidFill>
                  <a:srgbClr val="000000"/>
                </a:solidFill>
                <a:latin typeface="微软雅黑" panose="020b0503020204020204" pitchFamily="34" charset="-122"/>
                <a:ea typeface="微软雅黑" panose="020b0503020204020204" pitchFamily="34" charset="-122"/>
              </a:rPr>
              <a:t>等</a:t>
            </a:r>
            <a:r>
              <a:rPr lang="en-US" altLang="zh-CN" sz="800">
                <a:solidFill>
                  <a:srgbClr val="000000"/>
                </a:solidFill>
                <a:latin typeface="微软雅黑" panose="020b0503020204020204" pitchFamily="34" charset="-122"/>
                <a:ea typeface="微软雅黑" panose="020b0503020204020204" pitchFamily="34" charset="-122"/>
              </a:rPr>
              <a:t>. </a:t>
            </a:r>
            <a:r>
              <a:rPr lang="zh-CN" altLang="en-US" sz="800">
                <a:solidFill>
                  <a:srgbClr val="000000"/>
                </a:solidFill>
                <a:latin typeface="微软雅黑" panose="020b0503020204020204" pitchFamily="34" charset="-122"/>
                <a:ea typeface="微软雅黑" panose="020b0503020204020204" pitchFamily="34" charset="-122"/>
              </a:rPr>
              <a:t>中国心理卫生杂志</a:t>
            </a:r>
            <a:r>
              <a:rPr lang="en-US" altLang="zh-CN" sz="800">
                <a:solidFill>
                  <a:srgbClr val="000000"/>
                </a:solidFill>
                <a:latin typeface="微软雅黑" panose="020b0503020204020204" pitchFamily="34" charset="-122"/>
                <a:ea typeface="微软雅黑" panose="020b0503020204020204" pitchFamily="34" charset="-122"/>
              </a:rPr>
              <a:t>,2010,05:338-342+361.</a:t>
            </a:r>
          </a:p>
          <a:p>
            <a:r>
              <a:rPr lang="en-US" altLang="zh-CN" sz="800">
                <a:solidFill>
                  <a:srgbClr val="000000"/>
                </a:solidFill>
                <a:latin typeface="微软雅黑" panose="020b0503020204020204" pitchFamily="34" charset="-122"/>
                <a:ea typeface="微软雅黑" panose="020b0503020204020204" pitchFamily="34" charset="-122"/>
              </a:rPr>
              <a:t>4.</a:t>
            </a:r>
            <a:r>
              <a:rPr lang="zh-CN" altLang="en-US" sz="800">
                <a:solidFill>
                  <a:srgbClr val="000000"/>
                </a:solidFill>
                <a:latin typeface="微软雅黑" panose="020b0503020204020204" pitchFamily="34" charset="-122"/>
                <a:ea typeface="微软雅黑" panose="020b0503020204020204" pitchFamily="34" charset="-122"/>
              </a:rPr>
              <a:t>中华医学会精神病学分会老年精神医学组</a:t>
            </a:r>
            <a:r>
              <a:rPr lang="en-US" altLang="zh-CN" sz="800">
                <a:solidFill>
                  <a:srgbClr val="000000"/>
                </a:solidFill>
                <a:latin typeface="微软雅黑" panose="020b0503020204020204" pitchFamily="34" charset="-122"/>
                <a:ea typeface="微软雅黑" panose="020b0503020204020204" pitchFamily="34" charset="-122"/>
              </a:rPr>
              <a:t>.</a:t>
            </a:r>
            <a:r>
              <a:rPr lang="zh-CN" altLang="en-US" sz="800">
                <a:solidFill>
                  <a:srgbClr val="000000"/>
                </a:solidFill>
                <a:latin typeface="微软雅黑" panose="020b0503020204020204" pitchFamily="34" charset="-122"/>
                <a:ea typeface="微软雅黑" panose="020b0503020204020204" pitchFamily="34" charset="-122"/>
              </a:rPr>
              <a:t>中华精神科杂志</a:t>
            </a:r>
            <a:r>
              <a:rPr lang="en-US" altLang="zh-CN" sz="800">
                <a:solidFill>
                  <a:srgbClr val="000000"/>
                </a:solidFill>
                <a:latin typeface="微软雅黑" panose="020b0503020204020204" pitchFamily="34" charset="-122"/>
                <a:ea typeface="微软雅黑" panose="020b0503020204020204" pitchFamily="34" charset="-122"/>
              </a:rPr>
              <a:t>,2017,50(5) :335-339.</a:t>
            </a:r>
          </a:p>
        </p:txBody>
      </p:sp>
      <p:sp>
        <p:nvSpPr>
          <p:cNvPr id="298" name="文本框 297"/>
          <p:cNvSpPr txBox="1"/>
          <p:nvPr/>
        </p:nvSpPr>
        <p:spPr>
          <a:xfrm>
            <a:off x="994671" y="4818688"/>
            <a:ext cx="2178225" cy="746358"/>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125000"/>
              </a:lnSpc>
            </a:pPr>
            <a:r>
              <a:rPr lang="zh-CN" altLang="en-US" b="1">
                <a:solidFill>
                  <a:srgbClr val="00264D"/>
                </a:solidFill>
                <a:latin typeface="微软雅黑" panose="020b0503020204020204" pitchFamily="34" charset="-122"/>
                <a:ea typeface="微软雅黑" panose="020b0503020204020204" pitchFamily="34" charset="-122"/>
              </a:rPr>
              <a:t>早期痴呆症筛查</a:t>
            </a:r>
            <a:r>
              <a:rPr lang="en-US" altLang="zh-CN" b="1" baseline="30000">
                <a:solidFill>
                  <a:srgbClr val="00264D"/>
                </a:solidFill>
                <a:latin typeface="微软雅黑" panose="020b0503020204020204" pitchFamily="34" charset="-122"/>
                <a:ea typeface="微软雅黑" panose="020b0503020204020204" pitchFamily="34" charset="-122"/>
              </a:rPr>
              <a:t>1</a:t>
            </a:r>
            <a:endParaRPr lang="en-US" altLang="zh-CN" b="1">
              <a:solidFill>
                <a:srgbClr val="00264D"/>
              </a:solidFill>
              <a:latin typeface="微软雅黑" panose="020b0503020204020204" pitchFamily="34" charset="-122"/>
              <a:ea typeface="微软雅黑" panose="020b0503020204020204" pitchFamily="34" charset="-122"/>
            </a:endParaRPr>
          </a:p>
          <a:p>
            <a:pPr marL="285750" indent="-285750" algn="ctr">
              <a:lnSpc>
                <a:spcPct val="125000"/>
              </a:lnSpc>
              <a:buFont typeface="Arial" pitchFamily="34" charset="0"/>
              <a:buChar char="•"/>
            </a:pPr>
            <a:r>
              <a:rPr lang="en-US" altLang="zh-CN" sz="1600" b="1">
                <a:solidFill>
                  <a:srgbClr val="C00000"/>
                </a:solidFill>
                <a:latin typeface="微软雅黑" panose="020b0503020204020204" pitchFamily="34" charset="-122"/>
                <a:ea typeface="微软雅黑" panose="020b0503020204020204" pitchFamily="34" charset="-122"/>
              </a:rPr>
              <a:t>《AD8》</a:t>
            </a:r>
            <a:r>
              <a:rPr lang="zh-CN" altLang="en-US" sz="1600" b="1">
                <a:solidFill>
                  <a:srgbClr val="C00000"/>
                </a:solidFill>
                <a:latin typeface="微软雅黑" panose="020b0503020204020204" pitchFamily="34" charset="-122"/>
                <a:ea typeface="微软雅黑" panose="020b0503020204020204" pitchFamily="34" charset="-122"/>
              </a:rPr>
              <a:t>量表</a:t>
            </a:r>
          </a:p>
        </p:txBody>
      </p:sp>
      <p:sp>
        <p:nvSpPr>
          <p:cNvPr id="299" name="圆角矩形 8">
            <a:extLst>
              <a:ext uri="{FF2B5EF4-FFF2-40B4-BE49-F238E27FC236}">
                <a16:creationId xmlns:a16="http://schemas.microsoft.com/office/drawing/2014/main" id="{4BA52031-5C9B-4353-8CF1-129D90E0A905}"/>
              </a:ext>
            </a:extLst>
          </p:cNvPr>
          <p:cNvSpPr/>
          <p:nvPr/>
        </p:nvSpPr>
        <p:spPr>
          <a:xfrm>
            <a:off x="897056" y="4692325"/>
            <a:ext cx="2373457" cy="991266"/>
          </a:xfrm>
          <a:prstGeom prst="roundRect">
            <a:avLst/>
          </a:prstGeom>
          <a:noFill/>
          <a:ln w="38100">
            <a:solidFill>
              <a:srgbClr val="0C1F5F"/>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Tree>
    <p:extLst>
      <p:ext uri="{BB962C8B-B14F-4D97-AF65-F5344CB8AC3E}">
        <p14:creationId xmlns:p14="http://schemas.microsoft.com/office/powerpoint/2010/main" val="3423651134"/>
      </p:ext>
    </p:extLst>
  </p:cSld>
  <p:clrMapOvr>
    <a:masterClrMapping/>
  </p:clrMapOvr>
  <p:transition spd="slow"/>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5160771" y="2023264"/>
            <a:ext cx="3481976" cy="37202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以≥</a:t>
            </a:r>
            <a:r>
              <a:rPr lang="en-US" altLang="zh-CN" sz="1600">
                <a:latin typeface="微软雅黑" panose="020b0503020204020204" pitchFamily="34" charset="-122"/>
                <a:ea typeface="微软雅黑" panose="020b0503020204020204" pitchFamily="34" charset="-122"/>
              </a:rPr>
              <a:t>2</a:t>
            </a:r>
            <a:r>
              <a:rPr lang="zh-CN" altLang="en-US" sz="1600">
                <a:latin typeface="微软雅黑" panose="020b0503020204020204" pitchFamily="34" charset="-122"/>
                <a:ea typeface="微软雅黑" panose="020b0503020204020204" pitchFamily="34" charset="-122"/>
              </a:rPr>
              <a:t>为认知功能损害的界限值</a:t>
            </a:r>
            <a:endParaRPr lang="en-US" altLang="zh-CN" sz="1600">
              <a:latin typeface="微软雅黑" panose="020b0503020204020204" pitchFamily="34" charset="-122"/>
              <a:ea typeface="微软雅黑" panose="020b0503020204020204" pitchFamily="34" charset="-122"/>
            </a:endParaRPr>
          </a:p>
        </p:txBody>
      </p:sp>
      <p:sp>
        <p:nvSpPr>
          <p:cNvPr id="8" name="矩形 7"/>
          <p:cNvSpPr/>
          <p:nvPr/>
        </p:nvSpPr>
        <p:spPr>
          <a:xfrm>
            <a:off x="5164428" y="3071334"/>
            <a:ext cx="3664034" cy="1938992"/>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简单易行，耗时短</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具有良好的信度效度和鉴别能力，适用于我国文化背景的患者</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无需专业培训，可应用于社区、初级保健门诊和非记忆障碍专业门诊</a:t>
            </a:r>
            <a:endParaRPr lang="en-US" altLang="zh-CN" sz="1600">
              <a:latin typeface="微软雅黑" panose="020b0503020204020204" pitchFamily="34" charset="-122"/>
              <a:ea typeface="微软雅黑" panose="020b0503020204020204" pitchFamily="34" charset="-122"/>
            </a:endParaRPr>
          </a:p>
          <a:p>
            <a:pPr>
              <a:lnSpc>
                <a:spcPct val="125000"/>
              </a:lnSpc>
            </a:pPr>
            <a:endParaRPr lang="en-US" altLang="zh-CN" sz="1600">
              <a:latin typeface="微软雅黑" panose="020b0503020204020204" pitchFamily="34" charset="-122"/>
              <a:ea typeface="微软雅黑" panose="020b0503020204020204" pitchFamily="34" charset="-122"/>
            </a:endParaRPr>
          </a:p>
        </p:txBody>
      </p:sp>
      <p:sp>
        <p:nvSpPr>
          <p:cNvPr id="9" name="矩形 8"/>
          <p:cNvSpPr/>
          <p:nvPr/>
        </p:nvSpPr>
        <p:spPr>
          <a:xfrm>
            <a:off x="5160770" y="5568068"/>
            <a:ext cx="3667691" cy="707886"/>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仅作为认知下降的筛查工具，并不代表确定诊断</a:t>
            </a:r>
            <a:endParaRPr lang="en-US" altLang="zh-CN" sz="1600">
              <a:latin typeface="微软雅黑" panose="020b0503020204020204" pitchFamily="34" charset="-122"/>
              <a:ea typeface="微软雅黑" panose="020b0503020204020204" pitchFamily="34" charset="-122"/>
            </a:endParaRPr>
          </a:p>
        </p:txBody>
      </p:sp>
      <p:sp>
        <p:nvSpPr>
          <p:cNvPr id="14" name="标题 1">
            <a:extLst>
              <a:ext uri="{FF2B5EF4-FFF2-40B4-BE49-F238E27FC236}">
                <a16:creationId xmlns:a16="http://schemas.microsoft.com/office/drawing/2014/main" id="{17A3C4E6-E696-4D3A-AF61-380C8EC8E913}"/>
              </a:ext>
            </a:extLst>
          </p:cNvPr>
          <p:cNvSpPr txBox="1"/>
          <p:nvPr/>
        </p:nvSpPr>
        <p:spPr>
          <a:xfrm>
            <a:off x="628650" y="109228"/>
            <a:ext cx="7886700" cy="77946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36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800" b="1">
                <a:solidFill>
                  <a:srgbClr val="20356C"/>
                </a:solidFill>
                <a:latin typeface="微软雅黑" panose="020b0503020204020204" pitchFamily="34" charset="-122"/>
                <a:ea typeface="微软雅黑" panose="020b0503020204020204" pitchFamily="34" charset="-122"/>
              </a:rPr>
              <a:t>整体印象评估</a:t>
            </a:r>
            <a:r>
              <a:rPr lang="en-US" altLang="zh-CN" sz="2800" b="1">
                <a:solidFill>
                  <a:srgbClr val="20356C"/>
                </a:solidFill>
                <a:latin typeface="微软雅黑" panose="020b0503020204020204" pitchFamily="34" charset="-122"/>
                <a:ea typeface="微软雅黑" panose="020b0503020204020204" pitchFamily="34" charset="-122"/>
              </a:rPr>
              <a:t>——《AD8》</a:t>
            </a:r>
            <a:r>
              <a:rPr lang="zh-CN" altLang="en-US" sz="2800" b="1">
                <a:solidFill>
                  <a:srgbClr val="20356C"/>
                </a:solidFill>
                <a:latin typeface="微软雅黑" panose="020b0503020204020204" pitchFamily="34" charset="-122"/>
                <a:ea typeface="微软雅黑" panose="020b0503020204020204" pitchFamily="34" charset="-122"/>
              </a:rPr>
              <a:t>中文版</a:t>
            </a:r>
          </a:p>
        </p:txBody>
      </p:sp>
      <p:sp>
        <p:nvSpPr>
          <p:cNvPr id="15" name="矩形 14"/>
          <p:cNvSpPr/>
          <p:nvPr/>
        </p:nvSpPr>
        <p:spPr>
          <a:xfrm>
            <a:off x="860900" y="1588807"/>
            <a:ext cx="30476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000" b="1">
                <a:solidFill>
                  <a:srgbClr val="0C1F5F"/>
                </a:solidFill>
                <a:latin typeface="微软雅黑" panose="020b0503020204020204" pitchFamily="34" charset="-122"/>
                <a:ea typeface="微软雅黑" panose="020b0503020204020204" pitchFamily="34" charset="-122"/>
              </a:rPr>
              <a:t>《AD8》</a:t>
            </a:r>
            <a:r>
              <a:rPr lang="zh-CN" altLang="en-US" sz="2000" b="1">
                <a:solidFill>
                  <a:srgbClr val="0C1F5F"/>
                </a:solidFill>
                <a:latin typeface="微软雅黑" panose="020b0503020204020204" pitchFamily="34" charset="-122"/>
                <a:ea typeface="微软雅黑" panose="020b0503020204020204" pitchFamily="34" charset="-122"/>
              </a:rPr>
              <a:t>中文版评估内容</a:t>
            </a:r>
          </a:p>
        </p:txBody>
      </p:sp>
      <p:sp>
        <p:nvSpPr>
          <p:cNvPr id="16" name="等腰三角形 15"/>
          <p:cNvSpPr/>
          <p:nvPr/>
        </p:nvSpPr>
        <p:spPr>
          <a:xfrm rot="5400000">
            <a:off x="456354" y="1653013"/>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p:nvPr/>
        </p:nvSpPr>
        <p:spPr>
          <a:xfrm>
            <a:off x="5407395" y="1588807"/>
            <a:ext cx="121058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判断标准</a:t>
            </a:r>
          </a:p>
        </p:txBody>
      </p:sp>
      <p:sp>
        <p:nvSpPr>
          <p:cNvPr id="18" name="等腰三角形 17"/>
          <p:cNvSpPr/>
          <p:nvPr/>
        </p:nvSpPr>
        <p:spPr>
          <a:xfrm rot="5400000">
            <a:off x="5002849" y="1653013"/>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矩形 18"/>
          <p:cNvSpPr/>
          <p:nvPr/>
        </p:nvSpPr>
        <p:spPr>
          <a:xfrm>
            <a:off x="5407395" y="2657529"/>
            <a:ext cx="697627"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优点</a:t>
            </a:r>
          </a:p>
        </p:txBody>
      </p:sp>
      <p:sp>
        <p:nvSpPr>
          <p:cNvPr id="20" name="等腰三角形 19"/>
          <p:cNvSpPr/>
          <p:nvPr/>
        </p:nvSpPr>
        <p:spPr>
          <a:xfrm rot="5400000">
            <a:off x="5002849" y="2721735"/>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2" name="矩形 21"/>
          <p:cNvSpPr/>
          <p:nvPr/>
        </p:nvSpPr>
        <p:spPr>
          <a:xfrm>
            <a:off x="5407395" y="5167958"/>
            <a:ext cx="954107"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局限性</a:t>
            </a:r>
          </a:p>
        </p:txBody>
      </p:sp>
      <p:sp>
        <p:nvSpPr>
          <p:cNvPr id="23" name="等腰三角形 22"/>
          <p:cNvSpPr/>
          <p:nvPr/>
        </p:nvSpPr>
        <p:spPr>
          <a:xfrm rot="5400000">
            <a:off x="5002849" y="5232164"/>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24" name="直接连接符 23"/>
          <p:cNvCxnSpPr/>
          <p:nvPr/>
        </p:nvCxnSpPr>
        <p:spPr>
          <a:xfrm flipH="1" flipV="1">
            <a:off x="4572000" y="1377143"/>
            <a:ext cx="0" cy="4970864"/>
          </a:xfrm>
          <a:prstGeom prst="line">
            <a:avLst/>
          </a:prstGeom>
          <a:ln w="12700">
            <a:solidFill>
              <a:srgbClr val="0C1F5F"/>
            </a:solidFill>
            <a:prstDash val="sysDash"/>
          </a:ln>
        </p:spPr>
        <p:style>
          <a:lnRef idx="1">
            <a:schemeClr val="accent1"/>
          </a:lnRef>
          <a:fillRef idx="0">
            <a:schemeClr val="accent1"/>
          </a:fillRef>
          <a:effectRef idx="0">
            <a:schemeClr val="accent1"/>
          </a:effectRef>
          <a:fontRef idx="minor">
            <a:schemeClr val="tx1"/>
          </a:fontRef>
        </p:style>
      </p:cxnSp>
      <p:sp>
        <p:nvSpPr>
          <p:cNvPr id="21" name="矩形 20"/>
          <p:cNvSpPr/>
          <p:nvPr/>
        </p:nvSpPr>
        <p:spPr>
          <a:xfrm>
            <a:off x="699999" y="2435755"/>
            <a:ext cx="3481976" cy="2862322"/>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判断力有困难</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对业余爱好、活动的兴趣下降</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反复重复相同的事情</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学习使用工具等存在困难</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忘记正确的月份和年份</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处理复杂的财务问题存在困难</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记住约定的时间有困难</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每天都有思考和（或）记忆方面的问题</a:t>
            </a:r>
            <a:endParaRPr lang="en-US" altLang="zh-CN" sz="1600">
              <a:latin typeface="微软雅黑" panose="020b0503020204020204" pitchFamily="34" charset="-122"/>
              <a:ea typeface="微软雅黑" panose="020b0503020204020204" pitchFamily="34" charset="-122"/>
            </a:endParaRPr>
          </a:p>
        </p:txBody>
      </p:sp>
      <p:sp>
        <p:nvSpPr>
          <p:cNvPr id="4" name="矩形 3"/>
          <p:cNvSpPr/>
          <p:nvPr/>
        </p:nvSpPr>
        <p:spPr>
          <a:xfrm>
            <a:off x="114300" y="6589489"/>
            <a:ext cx="4572000" cy="215444"/>
          </a:xfrm>
          <a:prstGeom prst="rect">
            <a:avLst/>
          </a:prstGeom>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800">
                <a:latin typeface="微软雅黑" panose="020b0503020204020204" pitchFamily="34" charset="-122"/>
                <a:ea typeface="微软雅黑" panose="020b0503020204020204" pitchFamily="34" charset="-122"/>
              </a:rPr>
              <a:t>李涛</a:t>
            </a:r>
            <a:r>
              <a:rPr lang="en-US" altLang="zh-CN" sz="800">
                <a:latin typeface="微软雅黑" panose="020b0503020204020204" pitchFamily="34" charset="-122"/>
                <a:ea typeface="微软雅黑" panose="020b0503020204020204" pitchFamily="34" charset="-122"/>
              </a:rPr>
              <a:t>,</a:t>
            </a:r>
            <a:r>
              <a:rPr lang="zh-CN" altLang="en-US" sz="800">
                <a:latin typeface="微软雅黑" panose="020b0503020204020204" pitchFamily="34" charset="-122"/>
                <a:ea typeface="微软雅黑" panose="020b0503020204020204" pitchFamily="34" charset="-122"/>
              </a:rPr>
              <a:t>等</a:t>
            </a:r>
            <a:r>
              <a:rPr lang="en-US" altLang="zh-CN" sz="800">
                <a:latin typeface="微软雅黑" panose="020b0503020204020204" pitchFamily="34" charset="-122"/>
                <a:ea typeface="微软雅黑" panose="020b0503020204020204" pitchFamily="34" charset="-122"/>
              </a:rPr>
              <a:t>. </a:t>
            </a:r>
            <a:r>
              <a:rPr lang="zh-CN" altLang="en-US" sz="800">
                <a:latin typeface="微软雅黑" panose="020b0503020204020204" pitchFamily="34" charset="-122"/>
                <a:ea typeface="微软雅黑" panose="020b0503020204020204" pitchFamily="34" charset="-122"/>
              </a:rPr>
              <a:t>中华内科杂志</a:t>
            </a:r>
            <a:r>
              <a:rPr lang="en-US" altLang="zh-CN" sz="800">
                <a:latin typeface="微软雅黑" panose="020b0503020204020204" pitchFamily="34" charset="-122"/>
                <a:ea typeface="微软雅黑" panose="020b0503020204020204" pitchFamily="34" charset="-122"/>
              </a:rPr>
              <a:t>, 2012, 51(10):777-780.</a:t>
            </a:r>
          </a:p>
        </p:txBody>
      </p:sp>
    </p:spTree>
    <p:extLst>
      <p:ext uri="{BB962C8B-B14F-4D97-AF65-F5344CB8AC3E}">
        <p14:creationId xmlns:p14="http://schemas.microsoft.com/office/powerpoint/2010/main" val="53454603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文本框 17"/>
          <p:cNvSpPr txBox="1"/>
          <p:nvPr/>
        </p:nvSpPr>
        <p:spPr>
          <a:xfrm>
            <a:off x="473749" y="2128533"/>
            <a:ext cx="3834499" cy="378565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Arial" pitchFamily="34" charset="0"/>
              <a:buChar char="•"/>
            </a:pPr>
            <a:r>
              <a:rPr lang="en-US" altLang="zh-CN" sz="1600">
                <a:latin typeface="微软雅黑" panose="020b0503020204020204" pitchFamily="34" charset="-122"/>
                <a:ea typeface="微软雅黑" panose="020b0503020204020204" pitchFamily="34" charset="-122"/>
              </a:rPr>
              <a:t>NPI-Q</a:t>
            </a:r>
            <a:r>
              <a:rPr lang="zh-CN" altLang="en-US" sz="1600">
                <a:latin typeface="微软雅黑" panose="020b0503020204020204" pitchFamily="34" charset="-122"/>
                <a:ea typeface="微软雅黑" panose="020b0503020204020204" pitchFamily="34" charset="-122"/>
              </a:rPr>
              <a:t>由</a:t>
            </a:r>
            <a:r>
              <a:rPr lang="zh-CN" altLang="en-US" sz="1600" b="1">
                <a:latin typeface="微软雅黑" panose="020b0503020204020204" pitchFamily="34" charset="-122"/>
                <a:ea typeface="微软雅黑" panose="020b0503020204020204" pitchFamily="34" charset="-122"/>
              </a:rPr>
              <a:t>知情者</a:t>
            </a:r>
            <a:r>
              <a:rPr lang="zh-CN" altLang="en-US" sz="1600">
                <a:latin typeface="微软雅黑" panose="020b0503020204020204" pitchFamily="34" charset="-122"/>
                <a:ea typeface="微软雅黑" panose="020b0503020204020204" pitchFamily="34" charset="-122"/>
              </a:rPr>
              <a:t>填写</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评定</a:t>
            </a:r>
            <a:r>
              <a:rPr lang="zh-CN" altLang="en-US" sz="1600" b="1">
                <a:solidFill>
                  <a:srgbClr val="C00000"/>
                </a:solidFill>
                <a:latin typeface="微软雅黑" panose="020b0503020204020204" pitchFamily="34" charset="-122"/>
                <a:ea typeface="微软雅黑" panose="020b0503020204020204" pitchFamily="34" charset="-122"/>
              </a:rPr>
              <a:t>妄想、幻觉、激越</a:t>
            </a:r>
            <a:r>
              <a:rPr lang="en-US" altLang="zh-CN" sz="1600" b="1">
                <a:solidFill>
                  <a:srgbClr val="C00000"/>
                </a:solidFill>
                <a:latin typeface="微软雅黑" panose="020b0503020204020204" pitchFamily="34" charset="-122"/>
                <a:ea typeface="微软雅黑" panose="020b0503020204020204" pitchFamily="34" charset="-122"/>
              </a:rPr>
              <a:t>/</a:t>
            </a:r>
            <a:r>
              <a:rPr lang="zh-CN" altLang="en-US" sz="1600" b="1">
                <a:solidFill>
                  <a:srgbClr val="C00000"/>
                </a:solidFill>
                <a:latin typeface="微软雅黑" panose="020b0503020204020204" pitchFamily="34" charset="-122"/>
                <a:ea typeface="微软雅黑" panose="020b0503020204020204" pitchFamily="34" charset="-122"/>
              </a:rPr>
              <a:t>攻击行为、抑郁</a:t>
            </a:r>
            <a:r>
              <a:rPr lang="en-US" altLang="zh-CN" sz="1600" b="1">
                <a:solidFill>
                  <a:srgbClr val="C00000"/>
                </a:solidFill>
                <a:latin typeface="微软雅黑" panose="020b0503020204020204" pitchFamily="34" charset="-122"/>
                <a:ea typeface="微软雅黑" panose="020b0503020204020204" pitchFamily="34" charset="-122"/>
              </a:rPr>
              <a:t>/</a:t>
            </a:r>
            <a:r>
              <a:rPr lang="zh-CN" altLang="en-US" sz="1600" b="1">
                <a:solidFill>
                  <a:srgbClr val="C00000"/>
                </a:solidFill>
                <a:latin typeface="微软雅黑" panose="020b0503020204020204" pitchFamily="34" charset="-122"/>
                <a:ea typeface="微软雅黑" panose="020b0503020204020204" pitchFamily="34" charset="-122"/>
              </a:rPr>
              <a:t>心境恶劣、焦虑、情感高涨</a:t>
            </a:r>
            <a:r>
              <a:rPr lang="en-US" altLang="zh-CN" sz="1600" b="1">
                <a:solidFill>
                  <a:srgbClr val="C00000"/>
                </a:solidFill>
                <a:latin typeface="微软雅黑" panose="020b0503020204020204" pitchFamily="34" charset="-122"/>
                <a:ea typeface="微软雅黑" panose="020b0503020204020204" pitchFamily="34" charset="-122"/>
              </a:rPr>
              <a:t>/</a:t>
            </a:r>
            <a:r>
              <a:rPr lang="zh-CN" altLang="en-US" sz="1600" b="1">
                <a:solidFill>
                  <a:srgbClr val="C00000"/>
                </a:solidFill>
                <a:latin typeface="微软雅黑" panose="020b0503020204020204" pitchFamily="34" charset="-122"/>
                <a:ea typeface="微软雅黑" panose="020b0503020204020204" pitchFamily="34" charset="-122"/>
              </a:rPr>
              <a:t>欣快、情感淡漠</a:t>
            </a:r>
            <a:r>
              <a:rPr lang="en-US" altLang="zh-CN" sz="1600" b="1">
                <a:solidFill>
                  <a:srgbClr val="C00000"/>
                </a:solidFill>
                <a:latin typeface="微软雅黑" panose="020b0503020204020204" pitchFamily="34" charset="-122"/>
                <a:ea typeface="微软雅黑" panose="020b0503020204020204" pitchFamily="34" charset="-122"/>
              </a:rPr>
              <a:t>/</a:t>
            </a:r>
            <a:r>
              <a:rPr lang="zh-CN" altLang="en-US" sz="1600" b="1">
                <a:solidFill>
                  <a:srgbClr val="C00000"/>
                </a:solidFill>
                <a:latin typeface="微软雅黑" panose="020b0503020204020204" pitchFamily="34" charset="-122"/>
                <a:ea typeface="微软雅黑" panose="020b0503020204020204" pitchFamily="34" charset="-122"/>
              </a:rPr>
              <a:t>漠不关心、脱抑制、易激惹</a:t>
            </a:r>
            <a:r>
              <a:rPr lang="en-US" altLang="zh-CN" sz="1600" b="1">
                <a:solidFill>
                  <a:srgbClr val="C00000"/>
                </a:solidFill>
                <a:latin typeface="微软雅黑" panose="020b0503020204020204" pitchFamily="34" charset="-122"/>
                <a:ea typeface="微软雅黑" panose="020b0503020204020204" pitchFamily="34" charset="-122"/>
              </a:rPr>
              <a:t>/</a:t>
            </a:r>
            <a:r>
              <a:rPr lang="zh-CN" altLang="en-US" sz="1600" b="1">
                <a:solidFill>
                  <a:srgbClr val="C00000"/>
                </a:solidFill>
                <a:latin typeface="微软雅黑" panose="020b0503020204020204" pitchFamily="34" charset="-122"/>
                <a:ea typeface="微软雅黑" panose="020b0503020204020204" pitchFamily="34" charset="-122"/>
              </a:rPr>
              <a:t>情绪不稳、异常的运动行为、夜间行为与睡眠障碍、食欲</a:t>
            </a:r>
            <a:r>
              <a:rPr lang="en-US" altLang="zh-CN" sz="1600" b="1">
                <a:solidFill>
                  <a:srgbClr val="C00000"/>
                </a:solidFill>
                <a:latin typeface="微软雅黑" panose="020b0503020204020204" pitchFamily="34" charset="-122"/>
                <a:ea typeface="微软雅黑" panose="020b0503020204020204" pitchFamily="34" charset="-122"/>
              </a:rPr>
              <a:t>/</a:t>
            </a:r>
            <a:r>
              <a:rPr lang="zh-CN" altLang="en-US" sz="1600" b="1">
                <a:solidFill>
                  <a:srgbClr val="C00000"/>
                </a:solidFill>
                <a:latin typeface="微软雅黑" panose="020b0503020204020204" pitchFamily="34" charset="-122"/>
                <a:ea typeface="微软雅黑" panose="020b0503020204020204" pitchFamily="34" charset="-122"/>
              </a:rPr>
              <a:t>进食异常</a:t>
            </a:r>
            <a:r>
              <a:rPr lang="zh-CN" altLang="en-US" sz="1600">
                <a:latin typeface="微软雅黑" panose="020b0503020204020204" pitchFamily="34" charset="-122"/>
                <a:ea typeface="微软雅黑" panose="020b0503020204020204" pitchFamily="34" charset="-122"/>
              </a:rPr>
              <a:t>等</a:t>
            </a:r>
            <a:r>
              <a:rPr lang="en-US" altLang="zh-CN" sz="1600">
                <a:latin typeface="微软雅黑" panose="020b0503020204020204" pitchFamily="34" charset="-122"/>
                <a:ea typeface="微软雅黑" panose="020b0503020204020204" pitchFamily="34" charset="-122"/>
              </a:rPr>
              <a:t>12</a:t>
            </a:r>
            <a:r>
              <a:rPr lang="zh-CN" altLang="en-US" sz="1600">
                <a:latin typeface="微软雅黑" panose="020b0503020204020204" pitchFamily="34" charset="-122"/>
                <a:ea typeface="微软雅黑" panose="020b0503020204020204" pitchFamily="34" charset="-122"/>
              </a:rPr>
              <a:t>种精神与行为症状</a:t>
            </a: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endParaRPr lang="en-US" altLang="zh-CN" sz="16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600">
                <a:latin typeface="微软雅黑" panose="020b0503020204020204" pitchFamily="34" charset="-122"/>
                <a:ea typeface="微软雅黑" panose="020b0503020204020204" pitchFamily="34" charset="-122"/>
              </a:rPr>
              <a:t>知情者只需根据患者出现记忆问题以来发生的变化回答所列问题即可</a:t>
            </a:r>
            <a:r>
              <a:rPr lang="en-US" altLang="zh-CN" sz="1600">
                <a:latin typeface="微软雅黑" panose="020b0503020204020204" pitchFamily="34" charset="-122"/>
                <a:ea typeface="微软雅黑" panose="020b0503020204020204" pitchFamily="34" charset="-122"/>
              </a:rPr>
              <a:t>; </a:t>
            </a:r>
            <a:r>
              <a:rPr lang="zh-CN" altLang="en-US" sz="1600">
                <a:latin typeface="微软雅黑" panose="020b0503020204020204" pitchFamily="34" charset="-122"/>
                <a:ea typeface="微软雅黑" panose="020b0503020204020204" pitchFamily="34" charset="-122"/>
              </a:rPr>
              <a:t>每个条目都有相应问题给予解释</a:t>
            </a:r>
            <a:endParaRPr lang="en-US" altLang="zh-CN" sz="1600">
              <a:latin typeface="微软雅黑" panose="020b0503020204020204" pitchFamily="34" charset="-122"/>
              <a:ea typeface="微软雅黑" panose="020b0503020204020204" pitchFamily="34" charset="-122"/>
            </a:endParaRPr>
          </a:p>
        </p:txBody>
      </p:sp>
      <p:sp>
        <p:nvSpPr>
          <p:cNvPr id="13" name="矩形 12"/>
          <p:cNvSpPr/>
          <p:nvPr/>
        </p:nvSpPr>
        <p:spPr>
          <a:xfrm>
            <a:off x="5005711" y="1866718"/>
            <a:ext cx="3804460" cy="1600438"/>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只有在</a:t>
            </a:r>
            <a:r>
              <a:rPr lang="zh-CN" altLang="en-US" sz="1400" b="1">
                <a:latin typeface="微软雅黑" panose="020b0503020204020204" pitchFamily="34" charset="-122"/>
                <a:ea typeface="微软雅黑" panose="020b0503020204020204" pitchFamily="34" charset="-122"/>
              </a:rPr>
              <a:t>过去</a:t>
            </a:r>
            <a:r>
              <a:rPr lang="en-US" altLang="zh-CN" sz="1400" b="1">
                <a:latin typeface="微软雅黑" panose="020b0503020204020204" pitchFamily="34" charset="-122"/>
                <a:ea typeface="微软雅黑" panose="020b0503020204020204" pitchFamily="34" charset="-122"/>
              </a:rPr>
              <a:t>1</a:t>
            </a:r>
            <a:r>
              <a:rPr lang="zh-CN" altLang="en-US" sz="1400" b="1">
                <a:latin typeface="微软雅黑" panose="020b0503020204020204" pitchFamily="34" charset="-122"/>
                <a:ea typeface="微软雅黑" panose="020b0503020204020204" pitchFamily="34" charset="-122"/>
              </a:rPr>
              <a:t>个月内存在的症状</a:t>
            </a:r>
            <a:r>
              <a:rPr lang="zh-CN" altLang="en-US" sz="1400">
                <a:latin typeface="微软雅黑" panose="020b0503020204020204" pitchFamily="34" charset="-122"/>
                <a:ea typeface="微软雅黑" panose="020b0503020204020204" pitchFamily="34" charset="-122"/>
              </a:rPr>
              <a:t>才评估为“是”，否则评为“否”</a:t>
            </a:r>
            <a:endParaRPr lang="en-US" altLang="zh-CN" sz="140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评为“是”的症状需评定</a:t>
            </a:r>
            <a:r>
              <a:rPr lang="zh-CN" altLang="en-US" sz="1400" b="1">
                <a:latin typeface="微软雅黑" panose="020b0503020204020204" pitchFamily="34" charset="-122"/>
                <a:ea typeface="微软雅黑" panose="020b0503020204020204" pitchFamily="34" charset="-122"/>
              </a:rPr>
              <a:t>症状的严重程度</a:t>
            </a:r>
            <a:r>
              <a:rPr lang="zh-CN" altLang="en-US" sz="1400">
                <a:latin typeface="微软雅黑" panose="020b0503020204020204" pitchFamily="34" charset="-122"/>
                <a:ea typeface="微软雅黑" panose="020b0503020204020204" pitchFamily="34" charset="-122"/>
              </a:rPr>
              <a:t>（</a:t>
            </a:r>
            <a:r>
              <a:rPr lang="en-US" altLang="zh-CN" sz="1400">
                <a:latin typeface="微软雅黑" panose="020b0503020204020204" pitchFamily="34" charset="-122"/>
                <a:ea typeface="微软雅黑" panose="020b0503020204020204" pitchFamily="34" charset="-122"/>
              </a:rPr>
              <a:t>1-3</a:t>
            </a:r>
            <a:r>
              <a:rPr lang="zh-CN" altLang="en-US" sz="1400">
                <a:latin typeface="微软雅黑" panose="020b0503020204020204" pitchFamily="34" charset="-122"/>
                <a:ea typeface="微软雅黑" panose="020b0503020204020204" pitchFamily="34" charset="-122"/>
              </a:rPr>
              <a:t>分）和</a:t>
            </a:r>
            <a:r>
              <a:rPr lang="zh-CN" altLang="en-US" sz="1400" b="1">
                <a:latin typeface="微软雅黑" panose="020b0503020204020204" pitchFamily="34" charset="-122"/>
                <a:ea typeface="微软雅黑" panose="020b0503020204020204" pitchFamily="34" charset="-122"/>
              </a:rPr>
              <a:t>照料者因该症状所经历的痛苦</a:t>
            </a:r>
            <a:r>
              <a:rPr lang="zh-CN" altLang="en-US" sz="1400">
                <a:latin typeface="微软雅黑" panose="020b0503020204020204" pitchFamily="34" charset="-122"/>
                <a:ea typeface="微软雅黑" panose="020b0503020204020204" pitchFamily="34" charset="-122"/>
              </a:rPr>
              <a:t>（</a:t>
            </a:r>
            <a:r>
              <a:rPr lang="en-US" altLang="zh-CN" sz="1400">
                <a:latin typeface="微软雅黑" panose="020b0503020204020204" pitchFamily="34" charset="-122"/>
                <a:ea typeface="微软雅黑" panose="020b0503020204020204" pitchFamily="34" charset="-122"/>
              </a:rPr>
              <a:t>0-5</a:t>
            </a:r>
            <a:r>
              <a:rPr lang="zh-CN" altLang="en-US" sz="1400">
                <a:latin typeface="微软雅黑" panose="020b0503020204020204" pitchFamily="34" charset="-122"/>
                <a:ea typeface="微软雅黑" panose="020b0503020204020204" pitchFamily="34" charset="-122"/>
              </a:rPr>
              <a:t>分）</a:t>
            </a:r>
            <a:endParaRPr lang="en-US" altLang="zh-CN" sz="140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en-US" altLang="zh-CN" sz="1400">
                <a:latin typeface="微软雅黑" panose="020b0503020204020204" pitchFamily="34" charset="-122"/>
                <a:ea typeface="微软雅黑" panose="020b0503020204020204" pitchFamily="34" charset="-122"/>
              </a:rPr>
              <a:t>12</a:t>
            </a:r>
            <a:r>
              <a:rPr lang="zh-CN" altLang="en-US" sz="1400">
                <a:latin typeface="微软雅黑" panose="020b0503020204020204" pitchFamily="34" charset="-122"/>
                <a:ea typeface="微软雅黑" panose="020b0503020204020204" pitchFamily="34" charset="-122"/>
              </a:rPr>
              <a:t>个条目的严重程度得分之和为</a:t>
            </a:r>
            <a:r>
              <a:rPr lang="en-US" altLang="zh-CN" sz="1400">
                <a:latin typeface="微软雅黑" panose="020b0503020204020204" pitchFamily="34" charset="-122"/>
                <a:ea typeface="微软雅黑" panose="020b0503020204020204" pitchFamily="34" charset="-122"/>
              </a:rPr>
              <a:t>NPI-Q</a:t>
            </a:r>
            <a:r>
              <a:rPr lang="zh-CN" altLang="en-US" sz="1400">
                <a:latin typeface="微软雅黑" panose="020b0503020204020204" pitchFamily="34" charset="-122"/>
                <a:ea typeface="微软雅黑" panose="020b0503020204020204" pitchFamily="34" charset="-122"/>
              </a:rPr>
              <a:t>总分（</a:t>
            </a:r>
            <a:r>
              <a:rPr lang="en-US" altLang="zh-CN" sz="1400">
                <a:latin typeface="微软雅黑" panose="020b0503020204020204" pitchFamily="34" charset="-122"/>
                <a:ea typeface="微软雅黑" panose="020b0503020204020204" pitchFamily="34" charset="-122"/>
              </a:rPr>
              <a:t>0-36</a:t>
            </a:r>
            <a:r>
              <a:rPr lang="zh-CN" altLang="en-US" sz="1400">
                <a:latin typeface="微软雅黑" panose="020b0503020204020204" pitchFamily="34" charset="-122"/>
                <a:ea typeface="微软雅黑" panose="020b0503020204020204" pitchFamily="34" charset="-122"/>
              </a:rPr>
              <a:t>分）</a:t>
            </a:r>
            <a:endParaRPr lang="en-US" altLang="zh-CN" sz="1400">
              <a:latin typeface="微软雅黑" panose="020b0503020204020204" pitchFamily="34" charset="-122"/>
              <a:ea typeface="微软雅黑" panose="020b0503020204020204" pitchFamily="34" charset="-122"/>
            </a:endParaRPr>
          </a:p>
        </p:txBody>
      </p:sp>
      <p:sp>
        <p:nvSpPr>
          <p:cNvPr id="14" name="矩形 13"/>
          <p:cNvSpPr/>
          <p:nvPr/>
        </p:nvSpPr>
        <p:spPr>
          <a:xfrm>
            <a:off x="5005711" y="5345954"/>
            <a:ext cx="3688345" cy="95410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由知情者独立完成，易受到知情者文化背景、理解能力、知识水平等因素影响</a:t>
            </a:r>
            <a:endParaRPr lang="en-US" altLang="zh-CN" sz="140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对一些更严重痴呆患者的使用，有待进一步研究</a:t>
            </a:r>
            <a:endParaRPr lang="en-US" altLang="zh-CN" sz="1400">
              <a:latin typeface="微软雅黑" panose="020b0503020204020204" pitchFamily="34" charset="-122"/>
              <a:ea typeface="微软雅黑" panose="020b0503020204020204" pitchFamily="34" charset="-122"/>
            </a:endParaRPr>
          </a:p>
        </p:txBody>
      </p:sp>
      <p:sp>
        <p:nvSpPr>
          <p:cNvPr id="15" name="标题 1">
            <a:extLst>
              <a:ext uri="{FF2B5EF4-FFF2-40B4-BE49-F238E27FC236}">
                <a16:creationId xmlns:a16="http://schemas.microsoft.com/office/drawing/2014/main" id="{17A3C4E6-E696-4D3A-AF61-380C8EC8E913}"/>
              </a:ext>
            </a:extLst>
          </p:cNvPr>
          <p:cNvSpPr txBox="1"/>
          <p:nvPr/>
        </p:nvSpPr>
        <p:spPr>
          <a:xfrm>
            <a:off x="628650" y="109228"/>
            <a:ext cx="7886700" cy="77946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36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800" b="1">
                <a:solidFill>
                  <a:srgbClr val="20356C"/>
                </a:solidFill>
                <a:latin typeface="微软雅黑" panose="020b0503020204020204" pitchFamily="34" charset="-122"/>
                <a:ea typeface="微软雅黑" panose="020b0503020204020204" pitchFamily="34" charset="-122"/>
              </a:rPr>
              <a:t>精神行为评估</a:t>
            </a:r>
            <a:r>
              <a:rPr lang="en-US" altLang="zh-CN" sz="2800" b="1">
                <a:solidFill>
                  <a:srgbClr val="20356C"/>
                </a:solidFill>
                <a:latin typeface="微软雅黑" panose="020b0503020204020204" pitchFamily="34" charset="-122"/>
                <a:ea typeface="微软雅黑" panose="020b0503020204020204" pitchFamily="34" charset="-122"/>
              </a:rPr>
              <a:t>——NPI-Q</a:t>
            </a:r>
            <a:endParaRPr lang="zh-CN" altLang="en-US" sz="2800" b="1">
              <a:solidFill>
                <a:srgbClr val="20356C"/>
              </a:solidFill>
              <a:latin typeface="微软雅黑" panose="020b0503020204020204" pitchFamily="34" charset="-122"/>
              <a:ea typeface="微软雅黑" panose="020b0503020204020204" pitchFamily="34" charset="-122"/>
            </a:endParaRPr>
          </a:p>
        </p:txBody>
      </p:sp>
      <p:sp>
        <p:nvSpPr>
          <p:cNvPr id="20" name="矩形 19"/>
          <p:cNvSpPr/>
          <p:nvPr/>
        </p:nvSpPr>
        <p:spPr>
          <a:xfrm>
            <a:off x="763915" y="1414638"/>
            <a:ext cx="2005677"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000" b="1">
                <a:solidFill>
                  <a:srgbClr val="0C1F5F"/>
                </a:solidFill>
                <a:latin typeface="微软雅黑" panose="020b0503020204020204" pitchFamily="34" charset="-122"/>
                <a:ea typeface="微软雅黑" panose="020b0503020204020204" pitchFamily="34" charset="-122"/>
              </a:rPr>
              <a:t>NPI-Q</a:t>
            </a:r>
            <a:r>
              <a:rPr lang="zh-CN" altLang="en-US" sz="2000" b="1">
                <a:solidFill>
                  <a:srgbClr val="0C1F5F"/>
                </a:solidFill>
                <a:latin typeface="微软雅黑" panose="020b0503020204020204" pitchFamily="34" charset="-122"/>
                <a:ea typeface="微软雅黑" panose="020b0503020204020204" pitchFamily="34" charset="-122"/>
              </a:rPr>
              <a:t>评估内容</a:t>
            </a:r>
          </a:p>
        </p:txBody>
      </p:sp>
      <p:sp>
        <p:nvSpPr>
          <p:cNvPr id="22" name="等腰三角形 21"/>
          <p:cNvSpPr/>
          <p:nvPr/>
        </p:nvSpPr>
        <p:spPr>
          <a:xfrm rot="5400000">
            <a:off x="359369" y="1478844"/>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3" name="矩形 22"/>
          <p:cNvSpPr/>
          <p:nvPr/>
        </p:nvSpPr>
        <p:spPr>
          <a:xfrm>
            <a:off x="5311115" y="1451435"/>
            <a:ext cx="121058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判断标准</a:t>
            </a:r>
          </a:p>
        </p:txBody>
      </p:sp>
      <p:sp>
        <p:nvSpPr>
          <p:cNvPr id="24" name="等腰三角形 23"/>
          <p:cNvSpPr/>
          <p:nvPr/>
        </p:nvSpPr>
        <p:spPr>
          <a:xfrm rot="5400000">
            <a:off x="4906569" y="1478845"/>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矩形 4"/>
          <p:cNvSpPr/>
          <p:nvPr/>
        </p:nvSpPr>
        <p:spPr>
          <a:xfrm>
            <a:off x="5005711" y="3992331"/>
            <a:ext cx="4572000" cy="606320"/>
          </a:xfrm>
          <a:prstGeom prst="rect">
            <a:avLst/>
          </a:prstGeom>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内容简单，操作易行</a:t>
            </a:r>
            <a:endParaRPr lang="en-US" altLang="zh-CN" sz="14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信效度良好</a:t>
            </a:r>
            <a:endParaRPr lang="en-US" altLang="zh-CN" sz="1400">
              <a:latin typeface="微软雅黑" panose="020b0503020204020204" pitchFamily="34" charset="-122"/>
              <a:ea typeface="微软雅黑" panose="020b0503020204020204" pitchFamily="34" charset="-122"/>
            </a:endParaRPr>
          </a:p>
        </p:txBody>
      </p:sp>
      <p:sp>
        <p:nvSpPr>
          <p:cNvPr id="25" name="矩形 24"/>
          <p:cNvSpPr/>
          <p:nvPr/>
        </p:nvSpPr>
        <p:spPr>
          <a:xfrm>
            <a:off x="5311115" y="3597612"/>
            <a:ext cx="697627"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优点</a:t>
            </a:r>
          </a:p>
        </p:txBody>
      </p:sp>
      <p:sp>
        <p:nvSpPr>
          <p:cNvPr id="26" name="等腰三角形 25"/>
          <p:cNvSpPr/>
          <p:nvPr/>
        </p:nvSpPr>
        <p:spPr>
          <a:xfrm rot="5400000">
            <a:off x="4906569" y="3661818"/>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30" name="矩形 29"/>
          <p:cNvSpPr/>
          <p:nvPr/>
        </p:nvSpPr>
        <p:spPr>
          <a:xfrm>
            <a:off x="5311115" y="4903334"/>
            <a:ext cx="954107"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局限性</a:t>
            </a:r>
          </a:p>
        </p:txBody>
      </p:sp>
      <p:sp>
        <p:nvSpPr>
          <p:cNvPr id="31" name="等腰三角形 30"/>
          <p:cNvSpPr/>
          <p:nvPr/>
        </p:nvSpPr>
        <p:spPr>
          <a:xfrm rot="5400000">
            <a:off x="4906569" y="4967540"/>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Rectangle 1"/>
          <p:cNvSpPr>
            <a:spLocks noChangeArrowheads="1"/>
          </p:cNvSpPr>
          <p:nvPr/>
        </p:nvSpPr>
        <p:spPr bwMode="auto">
          <a:xfrm>
            <a:off x="145156" y="6583365"/>
            <a:ext cx="2624436"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800">
                <a:solidFill>
                  <a:srgbClr val="000000"/>
                </a:solidFill>
                <a:latin typeface="微软雅黑" panose="020b0503020204020204" pitchFamily="34" charset="-122"/>
                <a:ea typeface="微软雅黑" panose="020b0503020204020204" pitchFamily="34" charset="-122"/>
              </a:rPr>
              <a:t>马万欣</a:t>
            </a:r>
            <a:r>
              <a:rPr lang="en-US" altLang="zh-CN" sz="800">
                <a:solidFill>
                  <a:srgbClr val="000000"/>
                </a:solidFill>
                <a:latin typeface="微软雅黑" panose="020b0503020204020204" pitchFamily="34" charset="-122"/>
                <a:ea typeface="微软雅黑" panose="020b0503020204020204" pitchFamily="34" charset="-122"/>
              </a:rPr>
              <a:t>,</a:t>
            </a:r>
            <a:r>
              <a:rPr lang="zh-CN" altLang="en-US" sz="800">
                <a:solidFill>
                  <a:srgbClr val="000000"/>
                </a:solidFill>
                <a:latin typeface="微软雅黑" panose="020b0503020204020204" pitchFamily="34" charset="-122"/>
                <a:ea typeface="微软雅黑" panose="020b0503020204020204" pitchFamily="34" charset="-122"/>
              </a:rPr>
              <a:t>等</a:t>
            </a:r>
            <a:r>
              <a:rPr lang="en-US" altLang="zh-CN" sz="800">
                <a:solidFill>
                  <a:srgbClr val="000000"/>
                </a:solidFill>
                <a:latin typeface="微软雅黑" panose="020b0503020204020204" pitchFamily="34" charset="-122"/>
                <a:ea typeface="微软雅黑" panose="020b0503020204020204" pitchFamily="34" charset="-122"/>
              </a:rPr>
              <a:t>. </a:t>
            </a:r>
            <a:r>
              <a:rPr lang="zh-CN" altLang="en-US" sz="800">
                <a:solidFill>
                  <a:srgbClr val="000000"/>
                </a:solidFill>
                <a:latin typeface="微软雅黑" panose="020b0503020204020204" pitchFamily="34" charset="-122"/>
                <a:ea typeface="微软雅黑" panose="020b0503020204020204" pitchFamily="34" charset="-122"/>
              </a:rPr>
              <a:t>中国心理卫生杂志</a:t>
            </a:r>
            <a:r>
              <a:rPr lang="en-US" altLang="zh-CN" sz="800">
                <a:solidFill>
                  <a:srgbClr val="000000"/>
                </a:solidFill>
                <a:latin typeface="微软雅黑" panose="020b0503020204020204" pitchFamily="34" charset="-122"/>
                <a:ea typeface="微软雅黑" panose="020b0503020204020204" pitchFamily="34" charset="-122"/>
              </a:rPr>
              <a:t>,2010,05:338-342+361.</a:t>
            </a:r>
          </a:p>
        </p:txBody>
      </p:sp>
      <p:cxnSp>
        <p:nvCxnSpPr>
          <p:cNvPr id="27" name="直接连接符 26"/>
          <p:cNvCxnSpPr/>
          <p:nvPr/>
        </p:nvCxnSpPr>
        <p:spPr>
          <a:xfrm flipH="1" flipV="1">
            <a:off x="4572000" y="1377143"/>
            <a:ext cx="0" cy="4970864"/>
          </a:xfrm>
          <a:prstGeom prst="line">
            <a:avLst/>
          </a:prstGeom>
          <a:ln w="12700">
            <a:solidFill>
              <a:srgbClr val="0C1F5F"/>
            </a:solidFill>
            <a:prstDash val="sys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8059123"/>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16"/>
          <p:cNvSpPr txBox="1"/>
          <p:nvPr/>
        </p:nvSpPr>
        <p:spPr>
          <a:xfrm>
            <a:off x="5257895" y="1774563"/>
            <a:ext cx="3954559" cy="143885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25000"/>
              </a:lnSpc>
            </a:pPr>
            <a:r>
              <a:rPr lang="zh-CN" altLang="en-US" sz="1400" b="1">
                <a:latin typeface="微软雅黑" panose="020b0503020204020204" pitchFamily="34" charset="-122"/>
                <a:ea typeface="微软雅黑" panose="020b0503020204020204" pitchFamily="34" charset="-122"/>
              </a:rPr>
              <a:t>根据患者的学习经历和年龄划分痴呆标准</a:t>
            </a:r>
            <a:endParaRPr lang="en-US" altLang="zh-CN" sz="1400" b="1">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文盲评估总分≤</a:t>
            </a:r>
            <a:r>
              <a:rPr lang="en-US" altLang="zh-CN" sz="1400">
                <a:latin typeface="微软雅黑" panose="020b0503020204020204" pitchFamily="34" charset="-122"/>
                <a:ea typeface="微软雅黑" panose="020b0503020204020204" pitchFamily="34" charset="-122"/>
              </a:rPr>
              <a:t>17</a:t>
            </a:r>
            <a:r>
              <a:rPr lang="zh-CN" altLang="en-US" sz="1400">
                <a:latin typeface="微软雅黑" panose="020b0503020204020204" pitchFamily="34" charset="-122"/>
                <a:ea typeface="微软雅黑" panose="020b0503020204020204" pitchFamily="34" charset="-122"/>
              </a:rPr>
              <a:t>分</a:t>
            </a:r>
            <a:endParaRPr lang="en-US" altLang="zh-CN" sz="14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小学评估总分≤</a:t>
            </a:r>
            <a:r>
              <a:rPr lang="en-US" altLang="zh-CN" sz="1400">
                <a:latin typeface="微软雅黑" panose="020b0503020204020204" pitchFamily="34" charset="-122"/>
                <a:ea typeface="微软雅黑" panose="020b0503020204020204" pitchFamily="34" charset="-122"/>
              </a:rPr>
              <a:t>20</a:t>
            </a:r>
            <a:r>
              <a:rPr lang="zh-CN" altLang="en-US" sz="1400">
                <a:latin typeface="微软雅黑" panose="020b0503020204020204" pitchFamily="34" charset="-122"/>
                <a:ea typeface="微软雅黑" panose="020b0503020204020204" pitchFamily="34" charset="-122"/>
              </a:rPr>
              <a:t>分</a:t>
            </a:r>
            <a:endParaRPr lang="en-US" altLang="zh-CN" sz="14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中学评估总分≤</a:t>
            </a:r>
            <a:r>
              <a:rPr lang="en-US" altLang="zh-CN" sz="1400">
                <a:latin typeface="微软雅黑" panose="020b0503020204020204" pitchFamily="34" charset="-122"/>
                <a:ea typeface="微软雅黑" panose="020b0503020204020204" pitchFamily="34" charset="-122"/>
              </a:rPr>
              <a:t>22</a:t>
            </a:r>
            <a:r>
              <a:rPr lang="zh-CN" altLang="en-US" sz="1400">
                <a:latin typeface="微软雅黑" panose="020b0503020204020204" pitchFamily="34" charset="-122"/>
                <a:ea typeface="微软雅黑" panose="020b0503020204020204" pitchFamily="34" charset="-122"/>
              </a:rPr>
              <a:t>分</a:t>
            </a:r>
            <a:endParaRPr lang="en-US" altLang="zh-CN" sz="14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大学评估总分≤</a:t>
            </a:r>
            <a:r>
              <a:rPr lang="en-US" altLang="zh-CN" sz="1400">
                <a:latin typeface="微软雅黑" panose="020b0503020204020204" pitchFamily="34" charset="-122"/>
                <a:ea typeface="微软雅黑" panose="020b0503020204020204" pitchFamily="34" charset="-122"/>
              </a:rPr>
              <a:t>23</a:t>
            </a:r>
            <a:r>
              <a:rPr lang="zh-CN" altLang="en-US" sz="1400">
                <a:latin typeface="微软雅黑" panose="020b0503020204020204" pitchFamily="34" charset="-122"/>
                <a:ea typeface="微软雅黑" panose="020b0503020204020204" pitchFamily="34" charset="-122"/>
              </a:rPr>
              <a:t>分</a:t>
            </a:r>
            <a:endParaRPr lang="en-US" altLang="zh-CN" sz="1400">
              <a:latin typeface="微软雅黑" panose="020b0503020204020204" pitchFamily="34" charset="-122"/>
              <a:ea typeface="微软雅黑" panose="020b0503020204020204" pitchFamily="34" charset="-122"/>
            </a:endParaRPr>
          </a:p>
        </p:txBody>
      </p:sp>
      <p:sp>
        <p:nvSpPr>
          <p:cNvPr id="11" name="标题 1">
            <a:extLst>
              <a:ext uri="{FF2B5EF4-FFF2-40B4-BE49-F238E27FC236}">
                <a16:creationId xmlns:a16="http://schemas.microsoft.com/office/drawing/2014/main" id="{17A3C4E6-E696-4D3A-AF61-380C8EC8E913}"/>
              </a:ext>
            </a:extLst>
          </p:cNvPr>
          <p:cNvSpPr txBox="1"/>
          <p:nvPr/>
        </p:nvSpPr>
        <p:spPr>
          <a:xfrm>
            <a:off x="628650" y="109228"/>
            <a:ext cx="7886700" cy="77946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36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800" b="1">
                <a:solidFill>
                  <a:srgbClr val="20356C"/>
                </a:solidFill>
                <a:latin typeface="微软雅黑" panose="020b0503020204020204" pitchFamily="34" charset="-122"/>
                <a:ea typeface="微软雅黑" panose="020b0503020204020204" pitchFamily="34" charset="-122"/>
              </a:rPr>
              <a:t>认知功能评估</a:t>
            </a:r>
            <a:r>
              <a:rPr lang="en-US" altLang="zh-CN" sz="2800" b="1">
                <a:solidFill>
                  <a:srgbClr val="20356C"/>
                </a:solidFill>
                <a:latin typeface="微软雅黑" panose="020b0503020204020204" pitchFamily="34" charset="-122"/>
                <a:ea typeface="微软雅黑" panose="020b0503020204020204" pitchFamily="34" charset="-122"/>
              </a:rPr>
              <a:t>——MMSE</a:t>
            </a:r>
            <a:r>
              <a:rPr lang="zh-CN" altLang="en-US" sz="2800" b="1">
                <a:solidFill>
                  <a:srgbClr val="20356C"/>
                </a:solidFill>
                <a:latin typeface="微软雅黑" panose="020b0503020204020204" pitchFamily="34" charset="-122"/>
                <a:ea typeface="微软雅黑" panose="020b0503020204020204" pitchFamily="34" charset="-122"/>
              </a:rPr>
              <a:t>量表</a:t>
            </a:r>
          </a:p>
        </p:txBody>
      </p:sp>
      <p:sp>
        <p:nvSpPr>
          <p:cNvPr id="12" name="矩形 11"/>
          <p:cNvSpPr/>
          <p:nvPr/>
        </p:nvSpPr>
        <p:spPr>
          <a:xfrm>
            <a:off x="894541" y="1414638"/>
            <a:ext cx="2658100"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000" b="1">
                <a:solidFill>
                  <a:srgbClr val="0C1F5F"/>
                </a:solidFill>
                <a:latin typeface="微软雅黑" panose="020b0503020204020204" pitchFamily="34" charset="-122"/>
                <a:ea typeface="微软雅黑" panose="020b0503020204020204" pitchFamily="34" charset="-122"/>
              </a:rPr>
              <a:t>MMSE</a:t>
            </a:r>
            <a:r>
              <a:rPr lang="zh-CN" altLang="en-US" sz="2000" b="1">
                <a:solidFill>
                  <a:srgbClr val="0C1F5F"/>
                </a:solidFill>
                <a:latin typeface="微软雅黑" panose="020b0503020204020204" pitchFamily="34" charset="-122"/>
                <a:ea typeface="微软雅黑" panose="020b0503020204020204" pitchFamily="34" charset="-122"/>
              </a:rPr>
              <a:t>量表评估内容</a:t>
            </a:r>
            <a:r>
              <a:rPr lang="en-US" altLang="zh-CN" sz="2000" b="1" baseline="30000">
                <a:solidFill>
                  <a:srgbClr val="0C1F5F"/>
                </a:solidFill>
                <a:latin typeface="微软雅黑" panose="020b0503020204020204" pitchFamily="34" charset="-122"/>
                <a:ea typeface="微软雅黑" panose="020b0503020204020204" pitchFamily="34" charset="-122"/>
              </a:rPr>
              <a:t>1</a:t>
            </a:r>
            <a:endParaRPr lang="zh-CN" altLang="en-US" sz="2000" b="1">
              <a:solidFill>
                <a:srgbClr val="0C1F5F"/>
              </a:solidFill>
              <a:latin typeface="微软雅黑" panose="020b0503020204020204" pitchFamily="34" charset="-122"/>
              <a:ea typeface="微软雅黑" panose="020b0503020204020204" pitchFamily="34" charset="-122"/>
            </a:endParaRPr>
          </a:p>
        </p:txBody>
      </p:sp>
      <p:sp>
        <p:nvSpPr>
          <p:cNvPr id="13" name="等腰三角形 12"/>
          <p:cNvSpPr/>
          <p:nvPr/>
        </p:nvSpPr>
        <p:spPr>
          <a:xfrm rot="5400000">
            <a:off x="489995" y="1478844"/>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4" name="直接连接符 13"/>
          <p:cNvCxnSpPr/>
          <p:nvPr/>
        </p:nvCxnSpPr>
        <p:spPr>
          <a:xfrm flipH="1" flipV="1">
            <a:off x="4419600" y="1457061"/>
            <a:ext cx="0" cy="5061749"/>
          </a:xfrm>
          <a:prstGeom prst="line">
            <a:avLst/>
          </a:prstGeom>
          <a:ln w="12700">
            <a:solidFill>
              <a:srgbClr val="0C1F5F"/>
            </a:solidFill>
            <a:prstDash val="sysDash"/>
          </a:ln>
        </p:spPr>
        <p:style>
          <a:lnRef idx="1">
            <a:schemeClr val="accent1"/>
          </a:lnRef>
          <a:fillRef idx="0">
            <a:schemeClr val="accent1"/>
          </a:fillRef>
          <a:effectRef idx="0">
            <a:schemeClr val="accent1"/>
          </a:effectRef>
          <a:fontRef idx="minor">
            <a:schemeClr val="tx1"/>
          </a:fontRef>
        </p:style>
      </p:cxnSp>
      <p:sp>
        <p:nvSpPr>
          <p:cNvPr id="16" name="矩形 15"/>
          <p:cNvSpPr/>
          <p:nvPr/>
        </p:nvSpPr>
        <p:spPr>
          <a:xfrm>
            <a:off x="5244857" y="1414638"/>
            <a:ext cx="1316386"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判断标准</a:t>
            </a:r>
            <a:r>
              <a:rPr lang="en-US" altLang="zh-CN" sz="2000" b="1" baseline="30000">
                <a:solidFill>
                  <a:srgbClr val="0C1F5F"/>
                </a:solidFill>
                <a:latin typeface="微软雅黑" panose="020b0503020204020204" pitchFamily="34" charset="-122"/>
                <a:ea typeface="微软雅黑" panose="020b0503020204020204" pitchFamily="34" charset="-122"/>
              </a:rPr>
              <a:t>2</a:t>
            </a:r>
            <a:endParaRPr lang="zh-CN" altLang="en-US" sz="2000" b="1">
              <a:solidFill>
                <a:srgbClr val="0C1F5F"/>
              </a:solidFill>
              <a:latin typeface="微软雅黑" panose="020b0503020204020204" pitchFamily="34" charset="-122"/>
              <a:ea typeface="微软雅黑" panose="020b0503020204020204" pitchFamily="34" charset="-122"/>
            </a:endParaRPr>
          </a:p>
        </p:txBody>
      </p:sp>
      <p:sp>
        <p:nvSpPr>
          <p:cNvPr id="19" name="等腰三角形 18"/>
          <p:cNvSpPr/>
          <p:nvPr/>
        </p:nvSpPr>
        <p:spPr>
          <a:xfrm rot="5400000">
            <a:off x="4840311" y="1478844"/>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0" name="矩形 19"/>
          <p:cNvSpPr/>
          <p:nvPr/>
        </p:nvSpPr>
        <p:spPr>
          <a:xfrm>
            <a:off x="5244857" y="3379678"/>
            <a:ext cx="803425"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优点</a:t>
            </a:r>
            <a:r>
              <a:rPr lang="en-US" altLang="zh-CN" sz="2000" b="1" baseline="30000">
                <a:solidFill>
                  <a:srgbClr val="0C1F5F"/>
                </a:solidFill>
                <a:latin typeface="微软雅黑" panose="020b0503020204020204" pitchFamily="34" charset="-122"/>
                <a:ea typeface="微软雅黑" panose="020b0503020204020204" pitchFamily="34" charset="-122"/>
              </a:rPr>
              <a:t>3</a:t>
            </a:r>
            <a:endParaRPr lang="zh-CN" altLang="en-US" sz="2000" b="1">
              <a:solidFill>
                <a:srgbClr val="0C1F5F"/>
              </a:solidFill>
              <a:latin typeface="微软雅黑" panose="020b0503020204020204" pitchFamily="34" charset="-122"/>
              <a:ea typeface="微软雅黑" panose="020b0503020204020204" pitchFamily="34" charset="-122"/>
            </a:endParaRPr>
          </a:p>
        </p:txBody>
      </p:sp>
      <p:sp>
        <p:nvSpPr>
          <p:cNvPr id="21" name="等腰三角形 20"/>
          <p:cNvSpPr/>
          <p:nvPr/>
        </p:nvSpPr>
        <p:spPr>
          <a:xfrm rot="5400000">
            <a:off x="4840311" y="3443884"/>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矩形 4"/>
          <p:cNvSpPr/>
          <p:nvPr/>
        </p:nvSpPr>
        <p:spPr>
          <a:xfrm>
            <a:off x="5257895" y="3779788"/>
            <a:ext cx="4572000" cy="900246"/>
          </a:xfrm>
          <a:prstGeom prst="rect">
            <a:avLst/>
          </a:prstGeom>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便于操作（时间和资源上）</a:t>
            </a:r>
            <a:endParaRPr lang="en-US" altLang="zh-CN" sz="14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评分客观</a:t>
            </a:r>
            <a:endParaRPr lang="en-US" altLang="zh-CN" sz="1400">
              <a:latin typeface="微软雅黑" panose="020b0503020204020204" pitchFamily="34" charset="-122"/>
              <a:ea typeface="微软雅黑" panose="020b0503020204020204" pitchFamily="34" charset="-122"/>
            </a:endParaRPr>
          </a:p>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对于医护人员而言，可接受性高</a:t>
            </a:r>
            <a:endParaRPr lang="en-US" altLang="zh-CN" sz="1400">
              <a:latin typeface="微软雅黑" panose="020b0503020204020204" pitchFamily="34" charset="-122"/>
              <a:ea typeface="微软雅黑" panose="020b0503020204020204" pitchFamily="34" charset="-122"/>
            </a:endParaRPr>
          </a:p>
        </p:txBody>
      </p:sp>
      <p:sp>
        <p:nvSpPr>
          <p:cNvPr id="22" name="矩形 21"/>
          <p:cNvSpPr/>
          <p:nvPr/>
        </p:nvSpPr>
        <p:spPr>
          <a:xfrm>
            <a:off x="5244857" y="4852345"/>
            <a:ext cx="1059906"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局限性</a:t>
            </a:r>
            <a:r>
              <a:rPr lang="en-US" altLang="zh-CN" sz="2000" b="1" baseline="30000">
                <a:solidFill>
                  <a:srgbClr val="0C1F5F"/>
                </a:solidFill>
                <a:latin typeface="微软雅黑" panose="020b0503020204020204" pitchFamily="34" charset="-122"/>
                <a:ea typeface="微软雅黑" panose="020b0503020204020204" pitchFamily="34" charset="-122"/>
              </a:rPr>
              <a:t>3</a:t>
            </a:r>
            <a:endParaRPr lang="zh-CN" altLang="en-US" sz="2000" b="1">
              <a:solidFill>
                <a:srgbClr val="0C1F5F"/>
              </a:solidFill>
              <a:latin typeface="微软雅黑" panose="020b0503020204020204" pitchFamily="34" charset="-122"/>
              <a:ea typeface="微软雅黑" panose="020b0503020204020204" pitchFamily="34" charset="-122"/>
            </a:endParaRPr>
          </a:p>
        </p:txBody>
      </p:sp>
      <p:sp>
        <p:nvSpPr>
          <p:cNvPr id="23" name="等腰三角形 22"/>
          <p:cNvSpPr/>
          <p:nvPr/>
        </p:nvSpPr>
        <p:spPr>
          <a:xfrm rot="5400000">
            <a:off x="4840311" y="4916551"/>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矩形 14"/>
          <p:cNvSpPr/>
          <p:nvPr/>
        </p:nvSpPr>
        <p:spPr>
          <a:xfrm>
            <a:off x="5244857" y="5280164"/>
            <a:ext cx="3538925" cy="33701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nSpc>
                <a:spcPct val="125000"/>
              </a:lnSpc>
              <a:buFont typeface="Arial" pitchFamily="34" charset="0"/>
              <a:buChar char="•"/>
            </a:pPr>
            <a:r>
              <a:rPr lang="zh-CN" altLang="en-US" sz="1400">
                <a:latin typeface="微软雅黑" panose="020b0503020204020204" pitchFamily="34" charset="-122"/>
                <a:ea typeface="微软雅黑" panose="020b0503020204020204" pitchFamily="34" charset="-122"/>
              </a:rPr>
              <a:t>对轻度认知功能损害不敏感</a:t>
            </a:r>
            <a:endParaRPr lang="en-US" altLang="zh-CN" sz="1400">
              <a:latin typeface="微软雅黑" panose="020b0503020204020204" pitchFamily="34" charset="-122"/>
              <a:ea typeface="微软雅黑" panose="020b0503020204020204" pitchFamily="34" charset="-122"/>
            </a:endParaRPr>
          </a:p>
        </p:txBody>
      </p:sp>
      <p:pic>
        <p:nvPicPr>
          <p:cNvPr id="3" name="图片 2"/>
          <p:cNvPicPr>
            <a:picLocks noChangeAspect="1"/>
          </p:cNvPicPr>
          <p:nvPr/>
        </p:nvPicPr>
        <p:blipFill>
          <a:blip r:embed="rId2"/>
          <a:stretch>
            <a:fillRect/>
          </a:stretch>
        </p:blipFill>
        <p:spPr>
          <a:xfrm>
            <a:off x="357212" y="2152010"/>
            <a:ext cx="3730162" cy="4089132"/>
          </a:xfrm>
          <a:prstGeom prst="rect">
            <a:avLst/>
          </a:prstGeom>
          <a:ln>
            <a:solidFill>
              <a:srgbClr val="162866"/>
            </a:solidFill>
          </a:ln>
        </p:spPr>
      </p:pic>
      <p:sp>
        <p:nvSpPr>
          <p:cNvPr id="6" name="矩形 5"/>
          <p:cNvSpPr/>
          <p:nvPr/>
        </p:nvSpPr>
        <p:spPr>
          <a:xfrm>
            <a:off x="183244" y="6379989"/>
            <a:ext cx="4572000" cy="461665"/>
          </a:xfrm>
          <a:prstGeom prst="rect">
            <a:avLst/>
          </a:prstGeom>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latin typeface="微软雅黑" panose="020b0503020204020204" pitchFamily="34" charset="-122"/>
                <a:ea typeface="微软雅黑" panose="020b0503020204020204" pitchFamily="34" charset="-122"/>
              </a:rPr>
              <a:t>1.http://news.medlive.cn/neuro/info-progress/show-151970_100.html</a:t>
            </a:r>
          </a:p>
          <a:p>
            <a:r>
              <a:rPr lang="en-US" altLang="zh-CN" sz="800">
                <a:latin typeface="微软雅黑" panose="020b0503020204020204" pitchFamily="34" charset="-122"/>
                <a:ea typeface="微软雅黑" panose="020b0503020204020204" pitchFamily="34" charset="-122"/>
              </a:rPr>
              <a:t>2.</a:t>
            </a:r>
            <a:r>
              <a:rPr lang="zh-CN" altLang="en-US" sz="800">
                <a:latin typeface="微软雅黑" panose="020b0503020204020204" pitchFamily="34" charset="-122"/>
                <a:ea typeface="微软雅黑" panose="020b0503020204020204" pitchFamily="34" charset="-122"/>
              </a:rPr>
              <a:t>中华医学会神经病学分会神经心理与行为神经病学学组</a:t>
            </a:r>
            <a:r>
              <a:rPr lang="en-US" altLang="zh-CN" sz="800">
                <a:latin typeface="微软雅黑" panose="020b0503020204020204" pitchFamily="34" charset="-122"/>
                <a:ea typeface="微软雅黑" panose="020b0503020204020204" pitchFamily="34" charset="-122"/>
              </a:rPr>
              <a:t>. </a:t>
            </a:r>
            <a:r>
              <a:rPr lang="zh-CN" altLang="en-US" sz="800">
                <a:latin typeface="微软雅黑" panose="020b0503020204020204" pitchFamily="34" charset="-122"/>
                <a:ea typeface="微软雅黑" panose="020b0503020204020204" pitchFamily="34" charset="-122"/>
              </a:rPr>
              <a:t>中华神经科杂志</a:t>
            </a:r>
            <a:r>
              <a:rPr lang="en-US" altLang="zh-CN" sz="800">
                <a:latin typeface="微软雅黑" panose="020b0503020204020204" pitchFamily="34" charset="-122"/>
                <a:ea typeface="微软雅黑" panose="020b0503020204020204" pitchFamily="34" charset="-122"/>
              </a:rPr>
              <a:t>, 2019, 52(3):166-176.</a:t>
            </a:r>
          </a:p>
          <a:p>
            <a:endParaRPr lang="zh-CN" altLang="en-US" sz="800">
              <a:latin typeface="微软雅黑" panose="020b0503020204020204" pitchFamily="34" charset="-122"/>
              <a:ea typeface="微软雅黑" panose="020b0503020204020204" pitchFamily="34" charset="-122"/>
            </a:endParaRPr>
          </a:p>
        </p:txBody>
      </p:sp>
      <p:sp>
        <p:nvSpPr>
          <p:cNvPr id="7" name="Rectangle 1"/>
          <p:cNvSpPr>
            <a:spLocks noChangeArrowheads="1"/>
          </p:cNvSpPr>
          <p:nvPr/>
        </p:nvSpPr>
        <p:spPr bwMode="auto">
          <a:xfrm>
            <a:off x="183244" y="6615357"/>
            <a:ext cx="426911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zh-CN" sz="8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3.</a:t>
            </a:r>
            <a:r>
              <a:rPr kumimoji="0" lang="zh-CN" altLang="zh-CN" sz="8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Arevalo-Rodriguez I</a:t>
            </a:r>
            <a:r>
              <a:rPr kumimoji="0" lang="en-US" altLang="zh-CN" sz="800" b="0" i="0" u="none" strike="noStrike" cap="none" normalizeH="0">
                <a:ln>
                  <a:noFill/>
                </a:ln>
                <a:solidFill>
                  <a:srgbClr val="000000"/>
                </a:solidFill>
                <a:effectLst/>
                <a:latin typeface="微软雅黑" panose="020b0503020204020204" pitchFamily="34" charset="-122"/>
                <a:ea typeface="微软雅黑" panose="020b0503020204020204" pitchFamily="34" charset="-122"/>
              </a:rPr>
              <a:t> et al</a:t>
            </a:r>
            <a:r>
              <a:rPr kumimoji="0" lang="zh-CN" altLang="zh-CN" sz="8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 Cochrane Database Syst Rev. 2015 Mar 5;(3):CD010783.</a:t>
            </a:r>
            <a:r>
              <a:rPr kumimoji="0" lang="zh-CN" altLang="zh-CN" sz="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 </a:t>
            </a:r>
          </a:p>
        </p:txBody>
      </p:sp>
    </p:spTree>
    <p:extLst>
      <p:ext uri="{BB962C8B-B14F-4D97-AF65-F5344CB8AC3E}">
        <p14:creationId xmlns:p14="http://schemas.microsoft.com/office/powerpoint/2010/main" val="2994978164"/>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803132" y="1986338"/>
            <a:ext cx="3491771" cy="987578"/>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25000"/>
              </a:lnSpc>
            </a:pPr>
            <a:r>
              <a:rPr lang="zh-CN" altLang="en-US" sz="1600">
                <a:latin typeface="微软雅黑" panose="020b0503020204020204" pitchFamily="34" charset="-122"/>
                <a:ea typeface="微软雅黑" panose="020b0503020204020204" pitchFamily="34" charset="-122"/>
              </a:rPr>
              <a:t>请患者画一个钟面并把数字标在正确的位置上。画好后，再把指针标于特定的时间点。如：</a:t>
            </a:r>
            <a:r>
              <a:rPr lang="en-US" altLang="zh-CN" sz="1600">
                <a:latin typeface="微软雅黑" panose="020b0503020204020204" pitchFamily="34" charset="-122"/>
                <a:ea typeface="微软雅黑" panose="020b0503020204020204" pitchFamily="34" charset="-122"/>
              </a:rPr>
              <a:t>8</a:t>
            </a:r>
            <a:r>
              <a:rPr lang="zh-CN" altLang="en-US" sz="1600">
                <a:latin typeface="微软雅黑" panose="020b0503020204020204" pitchFamily="34" charset="-122"/>
                <a:ea typeface="微软雅黑" panose="020b0503020204020204" pitchFamily="34" charset="-122"/>
              </a:rPr>
              <a:t>：</a:t>
            </a:r>
            <a:r>
              <a:rPr lang="en-US" altLang="zh-CN" sz="1600">
                <a:latin typeface="微软雅黑" panose="020b0503020204020204" pitchFamily="34" charset="-122"/>
                <a:ea typeface="微软雅黑" panose="020b0503020204020204" pitchFamily="34" charset="-122"/>
              </a:rPr>
              <a:t>20</a:t>
            </a:r>
            <a:r>
              <a:rPr lang="zh-CN" altLang="en-US" sz="1600">
                <a:latin typeface="微软雅黑" panose="020b0503020204020204" pitchFamily="34" charset="-122"/>
                <a:ea typeface="微软雅黑" panose="020b0503020204020204" pitchFamily="34" charset="-122"/>
              </a:rPr>
              <a:t>，</a:t>
            </a:r>
            <a:r>
              <a:rPr lang="en-US" altLang="zh-CN" sz="1600">
                <a:latin typeface="微软雅黑" panose="020b0503020204020204" pitchFamily="34" charset="-122"/>
                <a:ea typeface="微软雅黑" panose="020b0503020204020204" pitchFamily="34" charset="-122"/>
              </a:rPr>
              <a:t>11</a:t>
            </a:r>
            <a:r>
              <a:rPr lang="zh-CN" altLang="en-US" sz="1600">
                <a:latin typeface="微软雅黑" panose="020b0503020204020204" pitchFamily="34" charset="-122"/>
                <a:ea typeface="微软雅黑" panose="020b0503020204020204" pitchFamily="34" charset="-122"/>
              </a:rPr>
              <a:t>：</a:t>
            </a:r>
            <a:r>
              <a:rPr lang="en-US" altLang="zh-CN" sz="1600">
                <a:latin typeface="微软雅黑" panose="020b0503020204020204" pitchFamily="34" charset="-122"/>
                <a:ea typeface="微软雅黑" panose="020b0503020204020204" pitchFamily="34" charset="-122"/>
              </a:rPr>
              <a:t>10</a:t>
            </a:r>
          </a:p>
        </p:txBody>
      </p:sp>
      <p:sp>
        <p:nvSpPr>
          <p:cNvPr id="21" name="文本框 20"/>
          <p:cNvSpPr txBox="1"/>
          <p:nvPr/>
        </p:nvSpPr>
        <p:spPr>
          <a:xfrm>
            <a:off x="4852413" y="2007712"/>
            <a:ext cx="4125327" cy="186512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742950" lvl="1" indent="-285750">
              <a:lnSpc>
                <a:spcPct val="120000"/>
              </a:lnSpc>
              <a:buFont typeface="Arial" pitchFamily="34" charset="0"/>
              <a:buChar char="•"/>
            </a:pPr>
            <a:r>
              <a:rPr lang="zh-CN" altLang="en-US" sz="1600">
                <a:latin typeface="微软雅黑" panose="020b0503020204020204" pitchFamily="34" charset="-122"/>
                <a:ea typeface="微软雅黑" panose="020b0503020204020204" pitchFamily="34" charset="-122"/>
              </a:rPr>
              <a:t>画出一个闭合的圆</a:t>
            </a:r>
            <a:r>
              <a:rPr lang="en-US" altLang="zh-CN" sz="1600">
                <a:latin typeface="微软雅黑" panose="020b0503020204020204" pitchFamily="34" charset="-122"/>
                <a:ea typeface="微软雅黑" panose="020b0503020204020204" pitchFamily="34" charset="-122"/>
              </a:rPr>
              <a:t>1</a:t>
            </a:r>
            <a:r>
              <a:rPr lang="zh-CN" altLang="en-US" sz="1600">
                <a:latin typeface="微软雅黑" panose="020b0503020204020204" pitchFamily="34" charset="-122"/>
                <a:ea typeface="微软雅黑" panose="020b0503020204020204" pitchFamily="34" charset="-122"/>
              </a:rPr>
              <a:t>分</a:t>
            </a:r>
            <a:endParaRPr lang="en-US" altLang="zh-CN" sz="1600">
              <a:latin typeface="微软雅黑" panose="020b0503020204020204" pitchFamily="34" charset="-122"/>
              <a:ea typeface="微软雅黑" panose="020b0503020204020204" pitchFamily="34" charset="-122"/>
            </a:endParaRPr>
          </a:p>
          <a:p>
            <a:pPr marL="742950" lvl="1" indent="-285750">
              <a:lnSpc>
                <a:spcPct val="120000"/>
              </a:lnSpc>
              <a:buFont typeface="Arial" pitchFamily="34" charset="0"/>
              <a:buChar char="•"/>
            </a:pPr>
            <a:r>
              <a:rPr lang="zh-CN" altLang="en-US" sz="1600">
                <a:latin typeface="微软雅黑" panose="020b0503020204020204" pitchFamily="34" charset="-122"/>
                <a:ea typeface="微软雅黑" panose="020b0503020204020204" pitchFamily="34" charset="-122"/>
              </a:rPr>
              <a:t>数字的位置准确</a:t>
            </a:r>
            <a:r>
              <a:rPr lang="en-US" altLang="zh-CN" sz="1600">
                <a:latin typeface="微软雅黑" panose="020b0503020204020204" pitchFamily="34" charset="-122"/>
                <a:ea typeface="微软雅黑" panose="020b0503020204020204" pitchFamily="34" charset="-122"/>
              </a:rPr>
              <a:t>1</a:t>
            </a:r>
            <a:r>
              <a:rPr lang="zh-CN" altLang="en-US" sz="1600">
                <a:latin typeface="微软雅黑" panose="020b0503020204020204" pitchFamily="34" charset="-122"/>
                <a:ea typeface="微软雅黑" panose="020b0503020204020204" pitchFamily="34" charset="-122"/>
              </a:rPr>
              <a:t>分</a:t>
            </a:r>
            <a:endParaRPr lang="en-US" altLang="zh-CN" sz="1600">
              <a:latin typeface="微软雅黑" panose="020b0503020204020204" pitchFamily="34" charset="-122"/>
              <a:ea typeface="微软雅黑" panose="020b0503020204020204" pitchFamily="34" charset="-122"/>
            </a:endParaRPr>
          </a:p>
          <a:p>
            <a:pPr marL="742950" lvl="1" indent="-285750">
              <a:lnSpc>
                <a:spcPct val="120000"/>
              </a:lnSpc>
              <a:buFont typeface="Arial" pitchFamily="34" charset="0"/>
              <a:buChar char="•"/>
            </a:pPr>
            <a:r>
              <a:rPr lang="en-US" altLang="zh-CN" sz="1600">
                <a:latin typeface="微软雅黑" panose="020b0503020204020204" pitchFamily="34" charset="-122"/>
                <a:ea typeface="微软雅黑" panose="020b0503020204020204" pitchFamily="34" charset="-122"/>
              </a:rPr>
              <a:t>12</a:t>
            </a:r>
            <a:r>
              <a:rPr lang="zh-CN" altLang="en-US" sz="1600">
                <a:latin typeface="微软雅黑" panose="020b0503020204020204" pitchFamily="34" charset="-122"/>
                <a:ea typeface="微软雅黑" panose="020b0503020204020204" pitchFamily="34" charset="-122"/>
              </a:rPr>
              <a:t>个数字均没有漏掉</a:t>
            </a:r>
            <a:r>
              <a:rPr lang="en-US" altLang="zh-CN" sz="1600">
                <a:latin typeface="微软雅黑" panose="020b0503020204020204" pitchFamily="34" charset="-122"/>
                <a:ea typeface="微软雅黑" panose="020b0503020204020204" pitchFamily="34" charset="-122"/>
              </a:rPr>
              <a:t>1</a:t>
            </a:r>
            <a:r>
              <a:rPr lang="zh-CN" altLang="en-US" sz="1600">
                <a:latin typeface="微软雅黑" panose="020b0503020204020204" pitchFamily="34" charset="-122"/>
                <a:ea typeface="微软雅黑" panose="020b0503020204020204" pitchFamily="34" charset="-122"/>
              </a:rPr>
              <a:t>分</a:t>
            </a:r>
            <a:endParaRPr lang="en-US" altLang="zh-CN" sz="1600">
              <a:latin typeface="微软雅黑" panose="020b0503020204020204" pitchFamily="34" charset="-122"/>
              <a:ea typeface="微软雅黑" panose="020b0503020204020204" pitchFamily="34" charset="-122"/>
            </a:endParaRPr>
          </a:p>
          <a:p>
            <a:pPr marL="742950" lvl="1" indent="-285750">
              <a:lnSpc>
                <a:spcPct val="120000"/>
              </a:lnSpc>
              <a:buFont typeface="Arial" pitchFamily="34" charset="0"/>
              <a:buChar char="•"/>
            </a:pPr>
            <a:r>
              <a:rPr lang="zh-CN" altLang="en-US" sz="1600">
                <a:latin typeface="微软雅黑" panose="020b0503020204020204" pitchFamily="34" charset="-122"/>
                <a:ea typeface="微软雅黑" panose="020b0503020204020204" pitchFamily="34" charset="-122"/>
              </a:rPr>
              <a:t>指针位置正确</a:t>
            </a:r>
            <a:r>
              <a:rPr lang="en-US" altLang="zh-CN" sz="1600">
                <a:latin typeface="微软雅黑" panose="020b0503020204020204" pitchFamily="34" charset="-122"/>
                <a:ea typeface="微软雅黑" panose="020b0503020204020204" pitchFamily="34" charset="-122"/>
              </a:rPr>
              <a:t>1</a:t>
            </a:r>
            <a:r>
              <a:rPr lang="zh-CN" altLang="en-US" sz="1600">
                <a:latin typeface="微软雅黑" panose="020b0503020204020204" pitchFamily="34" charset="-122"/>
                <a:ea typeface="微软雅黑" panose="020b0503020204020204" pitchFamily="34" charset="-122"/>
              </a:rPr>
              <a:t>分</a:t>
            </a:r>
            <a:endParaRPr lang="en-US" altLang="zh-CN" sz="1600">
              <a:latin typeface="微软雅黑" panose="020b0503020204020204" pitchFamily="34" charset="-122"/>
              <a:ea typeface="微软雅黑" panose="020b0503020204020204" pitchFamily="34" charset="-122"/>
            </a:endParaRPr>
          </a:p>
          <a:p>
            <a:pPr>
              <a:lnSpc>
                <a:spcPct val="120000"/>
              </a:lnSpc>
            </a:pPr>
            <a:r>
              <a:rPr lang="en-US" altLang="zh-CN" sz="1600" b="1">
                <a:latin typeface="微软雅黑" panose="020b0503020204020204" pitchFamily="34" charset="-122"/>
                <a:ea typeface="微软雅黑" panose="020b0503020204020204" pitchFamily="34" charset="-122"/>
              </a:rPr>
              <a:t>       </a:t>
            </a:r>
            <a:r>
              <a:rPr lang="zh-CN" altLang="en-US" sz="1600" b="1">
                <a:latin typeface="微软雅黑" panose="020b0503020204020204" pitchFamily="34" charset="-122"/>
                <a:ea typeface="微软雅黑" panose="020b0503020204020204" pitchFamily="34" charset="-122"/>
              </a:rPr>
              <a:t>评分分级</a:t>
            </a:r>
            <a:endParaRPr lang="en-US" altLang="zh-CN" sz="1600" b="1">
              <a:latin typeface="微软雅黑" panose="020b0503020204020204" pitchFamily="34" charset="-122"/>
              <a:ea typeface="微软雅黑" panose="020b0503020204020204" pitchFamily="34" charset="-122"/>
            </a:endParaRPr>
          </a:p>
          <a:p>
            <a:pPr lvl="1">
              <a:lnSpc>
                <a:spcPct val="120000"/>
              </a:lnSpc>
            </a:pPr>
            <a:r>
              <a:rPr lang="en-US" altLang="zh-CN" sz="1600">
                <a:latin typeface="微软雅黑" panose="020b0503020204020204" pitchFamily="34" charset="-122"/>
                <a:ea typeface="微软雅黑" panose="020b0503020204020204" pitchFamily="34" charset="-122"/>
              </a:rPr>
              <a:t>0-1</a:t>
            </a:r>
            <a:r>
              <a:rPr lang="zh-CN" altLang="en-US" sz="1600">
                <a:latin typeface="微软雅黑" panose="020b0503020204020204" pitchFamily="34" charset="-122"/>
                <a:ea typeface="微软雅黑" panose="020b0503020204020204" pitchFamily="34" charset="-122"/>
              </a:rPr>
              <a:t>分为重度；</a:t>
            </a:r>
            <a:r>
              <a:rPr lang="en-US" altLang="zh-CN" sz="1600">
                <a:latin typeface="微软雅黑" panose="020b0503020204020204" pitchFamily="34" charset="-122"/>
                <a:ea typeface="微软雅黑" panose="020b0503020204020204" pitchFamily="34" charset="-122"/>
              </a:rPr>
              <a:t>2</a:t>
            </a:r>
            <a:r>
              <a:rPr lang="zh-CN" altLang="en-US" sz="1600">
                <a:latin typeface="微软雅黑" panose="020b0503020204020204" pitchFamily="34" charset="-122"/>
                <a:ea typeface="微软雅黑" panose="020b0503020204020204" pitchFamily="34" charset="-122"/>
              </a:rPr>
              <a:t>分为中度；</a:t>
            </a:r>
            <a:r>
              <a:rPr lang="en-US" altLang="zh-CN" sz="1600">
                <a:latin typeface="微软雅黑" panose="020b0503020204020204" pitchFamily="34" charset="-122"/>
                <a:ea typeface="微软雅黑" panose="020b0503020204020204" pitchFamily="34" charset="-122"/>
              </a:rPr>
              <a:t>3</a:t>
            </a:r>
            <a:r>
              <a:rPr lang="zh-CN" altLang="en-US" sz="1600">
                <a:latin typeface="微软雅黑" panose="020b0503020204020204" pitchFamily="34" charset="-122"/>
                <a:ea typeface="微软雅黑" panose="020b0503020204020204" pitchFamily="34" charset="-122"/>
              </a:rPr>
              <a:t>分为轻度</a:t>
            </a:r>
            <a:endParaRPr lang="en-US" altLang="zh-CN" sz="1600">
              <a:latin typeface="微软雅黑" panose="020b0503020204020204" pitchFamily="34" charset="-122"/>
              <a:ea typeface="微软雅黑" panose="020b0503020204020204" pitchFamily="34" charset="-122"/>
            </a:endParaRPr>
          </a:p>
        </p:txBody>
      </p:sp>
      <p:sp>
        <p:nvSpPr>
          <p:cNvPr id="3" name="矩形 2"/>
          <p:cNvSpPr/>
          <p:nvPr/>
        </p:nvSpPr>
        <p:spPr>
          <a:xfrm>
            <a:off x="5310171" y="5002120"/>
            <a:ext cx="2935419" cy="1077218"/>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a:solidFill>
                  <a:srgbClr val="1A1A1A"/>
                </a:solidFill>
                <a:latin typeface="微软雅黑" panose="020b0503020204020204" pitchFamily="34" charset="-122"/>
                <a:ea typeface="微软雅黑" panose="020b0503020204020204" pitchFamily="34" charset="-122"/>
              </a:rPr>
              <a:t>良好的操作性</a:t>
            </a:r>
            <a:endParaRPr lang="en-US" altLang="zh-CN" sz="1600">
              <a:solidFill>
                <a:srgbClr val="1A1A1A"/>
              </a:solidFill>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solidFill>
                  <a:srgbClr val="1A1A1A"/>
                </a:solidFill>
                <a:latin typeface="微软雅黑" panose="020b0503020204020204" pitchFamily="34" charset="-122"/>
                <a:ea typeface="微软雅黑" panose="020b0503020204020204" pitchFamily="34" charset="-122"/>
              </a:rPr>
              <a:t>耗时短</a:t>
            </a:r>
            <a:endParaRPr lang="en-US" altLang="zh-CN" sz="1600">
              <a:solidFill>
                <a:srgbClr val="1A1A1A"/>
              </a:solidFill>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solidFill>
                  <a:srgbClr val="1A1A1A"/>
                </a:solidFill>
                <a:latin typeface="微软雅黑" panose="020b0503020204020204" pitchFamily="34" charset="-122"/>
                <a:ea typeface="微软雅黑" panose="020b0503020204020204" pitchFamily="34" charset="-122"/>
              </a:rPr>
              <a:t>受环境和文化程度影响小</a:t>
            </a:r>
            <a:endParaRPr lang="en-US" altLang="zh-CN" sz="1600">
              <a:solidFill>
                <a:srgbClr val="1A1A1A"/>
              </a:solidFill>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solidFill>
                  <a:srgbClr val="1A1A1A"/>
                </a:solidFill>
                <a:latin typeface="微软雅黑" panose="020b0503020204020204" pitchFamily="34" charset="-122"/>
                <a:ea typeface="微软雅黑" panose="020b0503020204020204" pitchFamily="34" charset="-122"/>
              </a:rPr>
              <a:t>对临床医生专业要求性不高</a:t>
            </a:r>
            <a:endParaRPr lang="zh-CN" altLang="en-US">
              <a:latin typeface="微软雅黑" panose="020b0503020204020204" pitchFamily="34" charset="-122"/>
              <a:ea typeface="微软雅黑" panose="020b0503020204020204" pitchFamily="34" charset="-122"/>
            </a:endParaRPr>
          </a:p>
        </p:txBody>
      </p:sp>
      <p:sp>
        <p:nvSpPr>
          <p:cNvPr id="12" name="标题 1">
            <a:extLst>
              <a:ext uri="{FF2B5EF4-FFF2-40B4-BE49-F238E27FC236}">
                <a16:creationId xmlns:a16="http://schemas.microsoft.com/office/drawing/2014/main" id="{17A3C4E6-E696-4D3A-AF61-380C8EC8E913}"/>
              </a:ext>
            </a:extLst>
          </p:cNvPr>
          <p:cNvSpPr txBox="1"/>
          <p:nvPr/>
        </p:nvSpPr>
        <p:spPr>
          <a:xfrm>
            <a:off x="628650" y="109228"/>
            <a:ext cx="7886700" cy="77946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36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800" b="1">
                <a:solidFill>
                  <a:srgbClr val="20356C"/>
                </a:solidFill>
                <a:latin typeface="微软雅黑" panose="020b0503020204020204" pitchFamily="34" charset="-122"/>
                <a:ea typeface="微软雅黑" panose="020b0503020204020204" pitchFamily="34" charset="-122"/>
              </a:rPr>
              <a:t>认知功能评估</a:t>
            </a:r>
            <a:r>
              <a:rPr lang="en-US" altLang="zh-CN" sz="2800" b="1">
                <a:solidFill>
                  <a:srgbClr val="20356C"/>
                </a:solidFill>
                <a:latin typeface="微软雅黑" panose="020b0503020204020204" pitchFamily="34" charset="-122"/>
                <a:ea typeface="微软雅黑" panose="020b0503020204020204" pitchFamily="34" charset="-122"/>
              </a:rPr>
              <a:t>——CDT</a:t>
            </a:r>
            <a:r>
              <a:rPr lang="zh-CN" altLang="en-US" sz="2800" b="1">
                <a:solidFill>
                  <a:srgbClr val="20356C"/>
                </a:solidFill>
                <a:latin typeface="微软雅黑" panose="020b0503020204020204" pitchFamily="34" charset="-122"/>
                <a:ea typeface="微软雅黑" panose="020b0503020204020204" pitchFamily="34" charset="-122"/>
              </a:rPr>
              <a:t>测验</a:t>
            </a:r>
          </a:p>
        </p:txBody>
      </p:sp>
      <p:pic>
        <p:nvPicPr>
          <p:cNvPr id="8" name="图片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917" y="3471775"/>
            <a:ext cx="3541117" cy="2655838"/>
          </a:xfrm>
          <a:prstGeom prst="rect">
            <a:avLst/>
          </a:prstGeom>
        </p:spPr>
      </p:pic>
      <p:cxnSp>
        <p:nvCxnSpPr>
          <p:cNvPr id="14" name="直接连接符 13"/>
          <p:cNvCxnSpPr/>
          <p:nvPr/>
        </p:nvCxnSpPr>
        <p:spPr>
          <a:xfrm flipH="1" flipV="1">
            <a:off x="4445786" y="1595045"/>
            <a:ext cx="0" cy="4616931"/>
          </a:xfrm>
          <a:prstGeom prst="line">
            <a:avLst/>
          </a:prstGeom>
          <a:ln w="12700">
            <a:solidFill>
              <a:srgbClr val="0C1F5F"/>
            </a:solidFill>
            <a:prstDash val="sysDash"/>
          </a:ln>
        </p:spPr>
        <p:style>
          <a:lnRef idx="1">
            <a:schemeClr val="accent1"/>
          </a:lnRef>
          <a:fillRef idx="0">
            <a:schemeClr val="accent1"/>
          </a:fillRef>
          <a:effectRef idx="0">
            <a:schemeClr val="accent1"/>
          </a:effectRef>
          <a:fontRef idx="minor">
            <a:schemeClr val="tx1"/>
          </a:fontRef>
        </p:style>
      </p:cxnSp>
      <p:sp>
        <p:nvSpPr>
          <p:cNvPr id="16" name="矩形 15"/>
          <p:cNvSpPr/>
          <p:nvPr/>
        </p:nvSpPr>
        <p:spPr>
          <a:xfrm>
            <a:off x="750233" y="1595045"/>
            <a:ext cx="1843390"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2000" b="1">
                <a:solidFill>
                  <a:srgbClr val="0C1F5F"/>
                </a:solidFill>
                <a:latin typeface="微软雅黑" panose="020b0503020204020204" pitchFamily="34" charset="-122"/>
                <a:ea typeface="微软雅黑" panose="020b0503020204020204" pitchFamily="34" charset="-122"/>
              </a:rPr>
              <a:t>CDT</a:t>
            </a:r>
            <a:r>
              <a:rPr lang="zh-CN" altLang="en-US" sz="2000" b="1">
                <a:solidFill>
                  <a:srgbClr val="0C1F5F"/>
                </a:solidFill>
                <a:latin typeface="微软雅黑" panose="020b0503020204020204" pitchFamily="34" charset="-122"/>
                <a:ea typeface="微软雅黑" panose="020b0503020204020204" pitchFamily="34" charset="-122"/>
              </a:rPr>
              <a:t>评估方法</a:t>
            </a:r>
            <a:r>
              <a:rPr lang="en-US" altLang="zh-CN" sz="2000" b="1" baseline="30000">
                <a:solidFill>
                  <a:srgbClr val="0C1F5F"/>
                </a:solidFill>
                <a:latin typeface="微软雅黑" panose="020b0503020204020204" pitchFamily="34" charset="-122"/>
                <a:ea typeface="微软雅黑" panose="020b0503020204020204" pitchFamily="34" charset="-122"/>
              </a:rPr>
              <a:t>1</a:t>
            </a:r>
            <a:endParaRPr lang="zh-CN" altLang="en-US" sz="1600">
              <a:solidFill>
                <a:srgbClr val="0C1F5F"/>
              </a:solidFill>
              <a:latin typeface="微软雅黑" panose="020b0503020204020204" pitchFamily="34" charset="-122"/>
              <a:ea typeface="微软雅黑" panose="020b0503020204020204" pitchFamily="34" charset="-122"/>
            </a:endParaRPr>
          </a:p>
        </p:txBody>
      </p:sp>
      <p:sp>
        <p:nvSpPr>
          <p:cNvPr id="20" name="矩形 19"/>
          <p:cNvSpPr/>
          <p:nvPr/>
        </p:nvSpPr>
        <p:spPr>
          <a:xfrm>
            <a:off x="5310171" y="1586228"/>
            <a:ext cx="3205179" cy="40011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判断标准（</a:t>
            </a:r>
            <a:r>
              <a:rPr lang="en-US" altLang="zh-CN" sz="2000" b="1">
                <a:solidFill>
                  <a:srgbClr val="0C1F5F"/>
                </a:solidFill>
                <a:latin typeface="微软雅黑" panose="020b0503020204020204" pitchFamily="34" charset="-122"/>
                <a:ea typeface="微软雅黑" panose="020b0503020204020204" pitchFamily="34" charset="-122"/>
              </a:rPr>
              <a:t>4</a:t>
            </a:r>
            <a:r>
              <a:rPr lang="zh-CN" altLang="en-US" sz="2000" b="1">
                <a:solidFill>
                  <a:srgbClr val="0C1F5F"/>
                </a:solidFill>
                <a:latin typeface="微软雅黑" panose="020b0503020204020204" pitchFamily="34" charset="-122"/>
                <a:ea typeface="微软雅黑" panose="020b0503020204020204" pitchFamily="34" charset="-122"/>
              </a:rPr>
              <a:t>分评分法）</a:t>
            </a:r>
            <a:r>
              <a:rPr lang="en-US" altLang="zh-CN" sz="2000" b="1" baseline="30000">
                <a:solidFill>
                  <a:srgbClr val="0C1F5F"/>
                </a:solidFill>
                <a:latin typeface="微软雅黑" panose="020b0503020204020204" pitchFamily="34" charset="-122"/>
                <a:ea typeface="微软雅黑" panose="020b0503020204020204" pitchFamily="34" charset="-122"/>
              </a:rPr>
              <a:t>1</a:t>
            </a:r>
            <a:endParaRPr lang="zh-CN" altLang="en-US" sz="1600">
              <a:solidFill>
                <a:srgbClr val="0C1F5F"/>
              </a:solidFill>
              <a:latin typeface="微软雅黑" panose="020b0503020204020204" pitchFamily="34" charset="-122"/>
              <a:ea typeface="微软雅黑" panose="020b0503020204020204" pitchFamily="34" charset="-122"/>
            </a:endParaRPr>
          </a:p>
        </p:txBody>
      </p:sp>
      <p:sp>
        <p:nvSpPr>
          <p:cNvPr id="23" name="矩形 22"/>
          <p:cNvSpPr/>
          <p:nvPr/>
        </p:nvSpPr>
        <p:spPr>
          <a:xfrm>
            <a:off x="5310171" y="4599639"/>
            <a:ext cx="1145692" cy="40011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a:solidFill>
                  <a:srgbClr val="0C1F5F"/>
                </a:solidFill>
                <a:latin typeface="微软雅黑" panose="020b0503020204020204" pitchFamily="34" charset="-122"/>
                <a:ea typeface="微软雅黑" panose="020b0503020204020204" pitchFamily="34" charset="-122"/>
              </a:rPr>
              <a:t>优点</a:t>
            </a:r>
            <a:r>
              <a:rPr lang="en-US" altLang="zh-CN" sz="2000" b="1" baseline="30000">
                <a:solidFill>
                  <a:srgbClr val="0C1F5F"/>
                </a:solidFill>
                <a:latin typeface="微软雅黑" panose="020b0503020204020204" pitchFamily="34" charset="-122"/>
                <a:ea typeface="微软雅黑" panose="020b0503020204020204" pitchFamily="34" charset="-122"/>
              </a:rPr>
              <a:t>2</a:t>
            </a:r>
            <a:endParaRPr lang="zh-CN" altLang="en-US" sz="1600">
              <a:solidFill>
                <a:srgbClr val="0C1F5F"/>
              </a:solidFill>
              <a:latin typeface="微软雅黑" panose="020b0503020204020204" pitchFamily="34" charset="-122"/>
              <a:ea typeface="微软雅黑" panose="020b0503020204020204" pitchFamily="34" charset="-122"/>
            </a:endParaRPr>
          </a:p>
        </p:txBody>
      </p:sp>
      <p:sp>
        <p:nvSpPr>
          <p:cNvPr id="18" name="等腰三角形 17"/>
          <p:cNvSpPr/>
          <p:nvPr/>
        </p:nvSpPr>
        <p:spPr>
          <a:xfrm rot="5400000">
            <a:off x="489995" y="1658958"/>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4" name="等腰三角形 23"/>
          <p:cNvSpPr/>
          <p:nvPr/>
        </p:nvSpPr>
        <p:spPr>
          <a:xfrm rot="5400000">
            <a:off x="4884095" y="1658959"/>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25" name="等腰三角形 24"/>
          <p:cNvSpPr/>
          <p:nvPr/>
        </p:nvSpPr>
        <p:spPr>
          <a:xfrm rot="5400000">
            <a:off x="4884095" y="4663554"/>
            <a:ext cx="315845" cy="272280"/>
          </a:xfrm>
          <a:prstGeom prst="triangle">
            <a:avLst/>
          </a:prstGeom>
          <a:solidFill>
            <a:srgbClr val="BFD731"/>
          </a:solidFill>
          <a:ln>
            <a:solidFill>
              <a:srgbClr val="BFD7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矩形 3"/>
          <p:cNvSpPr/>
          <p:nvPr/>
        </p:nvSpPr>
        <p:spPr>
          <a:xfrm>
            <a:off x="199407" y="6502706"/>
            <a:ext cx="5683610" cy="338554"/>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00">
                <a:solidFill>
                  <a:srgbClr val="000000"/>
                </a:solidFill>
                <a:latin typeface="微软雅黑" panose="020b0503020204020204" pitchFamily="34" charset="-122"/>
                <a:ea typeface="微软雅黑" panose="020b0503020204020204" pitchFamily="34" charset="-122"/>
              </a:rPr>
              <a:t>1.</a:t>
            </a:r>
            <a:r>
              <a:rPr lang="zh-CN" altLang="en-US" sz="800">
                <a:latin typeface="微软雅黑" panose="020b0503020204020204" pitchFamily="34" charset="-122"/>
                <a:ea typeface="微软雅黑" panose="020b0503020204020204" pitchFamily="34" charset="-122"/>
              </a:rPr>
              <a:t>于荣焕等</a:t>
            </a:r>
            <a:r>
              <a:rPr lang="en-US" altLang="zh-CN" sz="800">
                <a:latin typeface="微软雅黑" panose="020b0503020204020204" pitchFamily="34" charset="-122"/>
                <a:ea typeface="微软雅黑" panose="020b0503020204020204" pitchFamily="34" charset="-122"/>
              </a:rPr>
              <a:t>. </a:t>
            </a:r>
            <a:r>
              <a:rPr lang="zh-CN" altLang="en-US" sz="800">
                <a:latin typeface="微软雅黑" panose="020b0503020204020204" pitchFamily="34" charset="-122"/>
                <a:ea typeface="微软雅黑" panose="020b0503020204020204" pitchFamily="34" charset="-122"/>
              </a:rPr>
              <a:t>中国康复理论与实践</a:t>
            </a:r>
            <a:r>
              <a:rPr lang="en-US" altLang="zh-CN" sz="800">
                <a:latin typeface="微软雅黑" panose="020b0503020204020204" pitchFamily="34" charset="-122"/>
                <a:ea typeface="微软雅黑" panose="020b0503020204020204" pitchFamily="34" charset="-122"/>
              </a:rPr>
              <a:t>, 2004;10(3):139-140.</a:t>
            </a:r>
            <a:endParaRPr lang="en-US" altLang="zh-CN" sz="800">
              <a:solidFill>
                <a:srgbClr val="000000"/>
              </a:solidFill>
              <a:latin typeface="微软雅黑" panose="020b0503020204020204" pitchFamily="34" charset="-122"/>
              <a:ea typeface="微软雅黑" panose="020b0503020204020204" pitchFamily="34" charset="-122"/>
            </a:endParaRPr>
          </a:p>
          <a:p>
            <a:r>
              <a:rPr lang="en-US" altLang="zh-CN" sz="800">
                <a:solidFill>
                  <a:srgbClr val="000000"/>
                </a:solidFill>
                <a:latin typeface="微软雅黑" panose="020b0503020204020204" pitchFamily="34" charset="-122"/>
                <a:ea typeface="微软雅黑" panose="020b0503020204020204" pitchFamily="34" charset="-122"/>
              </a:rPr>
              <a:t>2.</a:t>
            </a:r>
            <a:r>
              <a:rPr lang="zh-CN" altLang="en-US" sz="800">
                <a:solidFill>
                  <a:srgbClr val="000000"/>
                </a:solidFill>
                <a:latin typeface="微软雅黑" panose="020b0503020204020204" pitchFamily="34" charset="-122"/>
                <a:ea typeface="微软雅黑" panose="020b0503020204020204" pitchFamily="34" charset="-122"/>
              </a:rPr>
              <a:t>徐珊瑚等</a:t>
            </a:r>
            <a:r>
              <a:rPr lang="en-US" altLang="zh-CN" sz="800">
                <a:solidFill>
                  <a:srgbClr val="000000"/>
                </a:solidFill>
                <a:latin typeface="微软雅黑" panose="020b0503020204020204" pitchFamily="34" charset="-122"/>
                <a:ea typeface="微软雅黑" panose="020b0503020204020204" pitchFamily="34" charset="-122"/>
              </a:rPr>
              <a:t>. </a:t>
            </a:r>
            <a:r>
              <a:rPr lang="zh-CN" altLang="en-US" sz="800">
                <a:solidFill>
                  <a:srgbClr val="000000"/>
                </a:solidFill>
                <a:latin typeface="微软雅黑" panose="020b0503020204020204" pitchFamily="34" charset="-122"/>
                <a:ea typeface="微软雅黑" panose="020b0503020204020204" pitchFamily="34" charset="-122"/>
              </a:rPr>
              <a:t>中华老年医学杂志</a:t>
            </a:r>
            <a:r>
              <a:rPr lang="en-US" altLang="zh-CN" sz="800">
                <a:solidFill>
                  <a:srgbClr val="000000"/>
                </a:solidFill>
                <a:latin typeface="微软雅黑" panose="020b0503020204020204" pitchFamily="34" charset="-122"/>
                <a:ea typeface="微软雅黑" panose="020b0503020204020204" pitchFamily="34" charset="-122"/>
              </a:rPr>
              <a:t>, 2018(4):390-393.</a:t>
            </a:r>
            <a:endParaRPr lang="zh-CN" altLang="en-US" sz="8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087336917"/>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标题 1">
            <a:extLst>
              <a:ext uri="{FF2B5EF4-FFF2-40B4-BE49-F238E27FC236}">
                <a16:creationId xmlns:a16="http://schemas.microsoft.com/office/drawing/2014/main" id="{17A3C4E6-E696-4D3A-AF61-380C8EC8E913}"/>
              </a:ext>
            </a:extLst>
          </p:cNvPr>
          <p:cNvSpPr txBox="1"/>
          <p:nvPr/>
        </p:nvSpPr>
        <p:spPr>
          <a:xfrm>
            <a:off x="628650" y="109228"/>
            <a:ext cx="7886700" cy="77946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36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800" b="1">
                <a:solidFill>
                  <a:srgbClr val="20356C"/>
                </a:solidFill>
                <a:latin typeface="微软雅黑" panose="020b0503020204020204" pitchFamily="34" charset="-122"/>
                <a:ea typeface="微软雅黑" panose="020b0503020204020204" pitchFamily="34" charset="-122"/>
              </a:rPr>
              <a:t>认知功能评估</a:t>
            </a:r>
            <a:r>
              <a:rPr lang="en-US" altLang="zh-CN" sz="2800" b="1">
                <a:solidFill>
                  <a:srgbClr val="20356C"/>
                </a:solidFill>
                <a:latin typeface="微软雅黑" panose="020b0503020204020204" pitchFamily="34" charset="-122"/>
                <a:ea typeface="微软雅黑" panose="020b0503020204020204" pitchFamily="34" charset="-122"/>
              </a:rPr>
              <a:t>——CDT</a:t>
            </a:r>
            <a:r>
              <a:rPr lang="zh-CN" altLang="en-US" sz="2800" b="1">
                <a:solidFill>
                  <a:srgbClr val="20356C"/>
                </a:solidFill>
                <a:latin typeface="微软雅黑" panose="020b0503020204020204" pitchFamily="34" charset="-122"/>
                <a:ea typeface="微软雅黑" panose="020b0503020204020204" pitchFamily="34" charset="-122"/>
              </a:rPr>
              <a:t>示例</a:t>
            </a:r>
          </a:p>
        </p:txBody>
      </p:sp>
      <p:grpSp>
        <p:nvGrpSpPr>
          <p:cNvPr id="8" name="组合 7"/>
          <p:cNvGrpSpPr/>
          <p:nvPr/>
        </p:nvGrpSpPr>
        <p:grpSpPr>
          <a:xfrm>
            <a:off x="1714314" y="1761534"/>
            <a:ext cx="5715371" cy="3985374"/>
            <a:chOff x="1714314" y="2089890"/>
            <a:chExt cx="5715371" cy="3985374"/>
          </a:xfrm>
        </p:grpSpPr>
        <p:sp>
          <p:nvSpPr>
            <p:cNvPr id="37" name="圆角矩形 8">
              <a:extLst>
                <a:ext uri="{FF2B5EF4-FFF2-40B4-BE49-F238E27FC236}">
                  <a16:creationId xmlns:a16="http://schemas.microsoft.com/office/drawing/2014/main" id="{7EC13657-2BE8-47A6-976D-9963AB83D0D2}"/>
                </a:ext>
              </a:extLst>
            </p:cNvPr>
            <p:cNvSpPr/>
            <p:nvPr/>
          </p:nvSpPr>
          <p:spPr>
            <a:xfrm>
              <a:off x="1714314" y="2333593"/>
              <a:ext cx="5715371" cy="3741671"/>
            </a:xfrm>
            <a:prstGeom prst="roundRect">
              <a:avLst/>
            </a:prstGeom>
            <a:noFill/>
            <a:ln w="38100">
              <a:solidFill>
                <a:srgbClr val="0C1F5F"/>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34" name="组合 33">
              <a:extLst>
                <a:ext uri="{FF2B5EF4-FFF2-40B4-BE49-F238E27FC236}">
                  <a16:creationId xmlns:a16="http://schemas.microsoft.com/office/drawing/2014/main" id="{0935021E-A42E-4B84-B781-457BD917E6B3}"/>
                </a:ext>
              </a:extLst>
            </p:cNvPr>
            <p:cNvGrpSpPr/>
            <p:nvPr/>
          </p:nvGrpSpPr>
          <p:grpSpPr>
            <a:xfrm>
              <a:off x="2582696" y="2089890"/>
              <a:ext cx="4067789" cy="426091"/>
              <a:chOff x="228333" y="1931036"/>
              <a:chExt cx="2990911" cy="422340"/>
            </a:xfrm>
          </p:grpSpPr>
          <p:sp>
            <p:nvSpPr>
              <p:cNvPr id="35" name="圆角矩形 11">
                <a:extLst>
                  <a:ext uri="{FF2B5EF4-FFF2-40B4-BE49-F238E27FC236}">
                    <a16:creationId xmlns:a16="http://schemas.microsoft.com/office/drawing/2014/main" id="{9144F7F8-8A08-4453-B370-285A90D2E21A}"/>
                  </a:ext>
                </a:extLst>
              </p:cNvPr>
              <p:cNvSpPr/>
              <p:nvPr/>
            </p:nvSpPr>
            <p:spPr>
              <a:xfrm>
                <a:off x="708570" y="1931036"/>
                <a:ext cx="2028240" cy="422340"/>
              </a:xfrm>
              <a:prstGeom prst="roundRect">
                <a:avLst>
                  <a:gd name="adj" fmla="val 25209"/>
                </a:avLst>
              </a:prstGeom>
              <a:solidFill>
                <a:srgbClr val="0C1F5F"/>
              </a:solidFill>
              <a:ln>
                <a:solidFill>
                  <a:srgbClr val="0C1F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defTabSz="914400" rtl="0" eaLnBrk="1" fontAlgn="auto" latinLnBrk="0" hangingPunct="1">
                  <a:lnSpc>
                    <a:spcPct val="100000"/>
                  </a:lnSpc>
                  <a:spcBef>
                    <a:spcPct val="0"/>
                  </a:spcBef>
                  <a:spcAft>
                    <a:spcPct val="0"/>
                  </a:spcAft>
                  <a:buClrTx/>
                  <a:buSzTx/>
                  <a:buFontTx/>
                  <a:buNone/>
                  <a:defRPr/>
                </a:pPr>
                <a:endParaRPr kumimoji="0" lang="zh-CN" altLang="en-US" sz="200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endParaRPr>
              </a:p>
            </p:txBody>
          </p:sp>
          <p:sp>
            <p:nvSpPr>
              <p:cNvPr id="36" name="文本框 35">
                <a:extLst>
                  <a:ext uri="{FF2B5EF4-FFF2-40B4-BE49-F238E27FC236}">
                    <a16:creationId xmlns:a16="http://schemas.microsoft.com/office/drawing/2014/main" id="{2DB45F4B-3032-4BE8-9DE2-58726B925086}"/>
                  </a:ext>
                </a:extLst>
              </p:cNvPr>
              <p:cNvSpPr txBox="1"/>
              <p:nvPr/>
            </p:nvSpPr>
            <p:spPr>
              <a:xfrm>
                <a:off x="228333" y="1969725"/>
                <a:ext cx="2990911" cy="36608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b="1">
                    <a:solidFill>
                      <a:schemeClr val="bg1"/>
                    </a:solidFill>
                    <a:latin typeface="微软雅黑" panose="020b0503020204020204" pitchFamily="34" charset="-122"/>
                    <a:ea typeface="微软雅黑" panose="020b0503020204020204" pitchFamily="34" charset="-122"/>
                  </a:rPr>
                  <a:t>画钟试验   </a:t>
                </a:r>
                <a:r>
                  <a:rPr lang="en-US" altLang="zh-CN" b="1">
                    <a:solidFill>
                      <a:schemeClr val="bg1"/>
                    </a:solidFill>
                    <a:latin typeface="微软雅黑" panose="020b0503020204020204" pitchFamily="34" charset="-122"/>
                    <a:ea typeface="微软雅黑" panose="020b0503020204020204" pitchFamily="34" charset="-122"/>
                  </a:rPr>
                  <a:t>2:45</a:t>
                </a:r>
              </a:p>
            </p:txBody>
          </p:sp>
        </p:grpSp>
        <p:pic>
          <p:nvPicPr>
            <p:cNvPr id="2" name="图片 1"/>
            <p:cNvPicPr>
              <a:picLocks noChangeAspect="1"/>
            </p:cNvPicPr>
            <p:nvPr/>
          </p:nvPicPr>
          <p:blipFill>
            <a:blip r:embed="rId2"/>
            <a:srcRect t="2870" b="3107"/>
            <a:stretch>
              <a:fillRect/>
            </a:stretch>
          </p:blipFill>
          <p:spPr>
            <a:xfrm>
              <a:off x="2049604" y="2698370"/>
              <a:ext cx="5133975" cy="3241964"/>
            </a:xfrm>
            <a:prstGeom prst="rect">
              <a:avLst/>
            </a:prstGeom>
          </p:spPr>
        </p:pic>
      </p:grpSp>
      <p:sp>
        <p:nvSpPr>
          <p:cNvPr id="3" name="矩形 2"/>
          <p:cNvSpPr/>
          <p:nvPr/>
        </p:nvSpPr>
        <p:spPr>
          <a:xfrm>
            <a:off x="566449" y="1156508"/>
            <a:ext cx="8011100" cy="64633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200">
                <a:solidFill>
                  <a:srgbClr val="2E3033"/>
                </a:solidFill>
                <a:latin typeface="微软雅黑" panose="020b0503020204020204" pitchFamily="34" charset="-122"/>
                <a:ea typeface="微软雅黑" panose="020b0503020204020204" pitchFamily="34" charset="-122"/>
              </a:rPr>
              <a:t>研究纳入</a:t>
            </a:r>
            <a:r>
              <a:rPr lang="en-US" altLang="zh-CN" sz="1200">
                <a:solidFill>
                  <a:srgbClr val="2E3033"/>
                </a:solidFill>
                <a:latin typeface="微软雅黑" panose="020b0503020204020204" pitchFamily="34" charset="-122"/>
                <a:ea typeface="微软雅黑" panose="020b0503020204020204" pitchFamily="34" charset="-122"/>
              </a:rPr>
              <a:t>67</a:t>
            </a:r>
            <a:r>
              <a:rPr lang="zh-CN" altLang="en-US" sz="1200">
                <a:solidFill>
                  <a:srgbClr val="2E3033"/>
                </a:solidFill>
                <a:latin typeface="微软雅黑" panose="020b0503020204020204" pitchFamily="34" charset="-122"/>
                <a:ea typeface="微软雅黑" panose="020b0503020204020204" pitchFamily="34" charset="-122"/>
              </a:rPr>
              <a:t>名</a:t>
            </a:r>
            <a:r>
              <a:rPr lang="en-US" altLang="zh-CN" sz="1200">
                <a:solidFill>
                  <a:srgbClr val="2E3033"/>
                </a:solidFill>
                <a:latin typeface="微软雅黑" panose="020b0503020204020204" pitchFamily="34" charset="-122"/>
                <a:ea typeface="微软雅黑" panose="020b0503020204020204" pitchFamily="34" charset="-122"/>
              </a:rPr>
              <a:t>AD</a:t>
            </a:r>
            <a:r>
              <a:rPr lang="zh-CN" altLang="en-US" sz="1200">
                <a:solidFill>
                  <a:srgbClr val="2E3033"/>
                </a:solidFill>
                <a:latin typeface="微软雅黑" panose="020b0503020204020204" pitchFamily="34" charset="-122"/>
                <a:ea typeface="微软雅黑" panose="020b0503020204020204" pitchFamily="34" charset="-122"/>
              </a:rPr>
              <a:t>患者和</a:t>
            </a:r>
            <a:r>
              <a:rPr lang="en-US" altLang="zh-CN" sz="1200">
                <a:solidFill>
                  <a:srgbClr val="2E3033"/>
                </a:solidFill>
                <a:latin typeface="微软雅黑" panose="020b0503020204020204" pitchFamily="34" charset="-122"/>
                <a:ea typeface="微软雅黑" panose="020b0503020204020204" pitchFamily="34" charset="-122"/>
              </a:rPr>
              <a:t>83</a:t>
            </a:r>
            <a:r>
              <a:rPr lang="zh-CN" altLang="en-US" sz="1200">
                <a:solidFill>
                  <a:srgbClr val="2E3033"/>
                </a:solidFill>
                <a:latin typeface="微软雅黑" panose="020b0503020204020204" pitchFamily="34" charset="-122"/>
                <a:ea typeface="微软雅黑" panose="020b0503020204020204" pitchFamily="34" charset="-122"/>
              </a:rPr>
              <a:t>名正常对照者，受试者被要求画一个时钟，标注时间点为</a:t>
            </a:r>
            <a:r>
              <a:rPr lang="en-US" altLang="zh-CN" sz="1200">
                <a:solidFill>
                  <a:srgbClr val="2E3033"/>
                </a:solidFill>
                <a:latin typeface="微软雅黑" panose="020b0503020204020204" pitchFamily="34" charset="-122"/>
                <a:ea typeface="微软雅黑" panose="020b0503020204020204" pitchFamily="34" charset="-122"/>
              </a:rPr>
              <a:t>2:45</a:t>
            </a:r>
            <a:r>
              <a:rPr lang="zh-CN" altLang="en-US" sz="1200">
                <a:solidFill>
                  <a:srgbClr val="2E3033"/>
                </a:solidFill>
                <a:latin typeface="微软雅黑" panose="020b0503020204020204" pitchFamily="34" charset="-122"/>
                <a:ea typeface="微软雅黑" panose="020b0503020204020204" pitchFamily="34" charset="-122"/>
              </a:rPr>
              <a:t>。</a:t>
            </a:r>
            <a:r>
              <a:rPr lang="en-US" altLang="zh-CN" sz="1200">
                <a:solidFill>
                  <a:srgbClr val="2E3033"/>
                </a:solidFill>
                <a:latin typeface="微软雅黑" panose="020b0503020204020204" pitchFamily="34" charset="-122"/>
                <a:ea typeface="微软雅黑" panose="020b0503020204020204" pitchFamily="34" charset="-122"/>
              </a:rPr>
              <a:t>6</a:t>
            </a:r>
            <a:r>
              <a:rPr lang="zh-CN" altLang="en-US" sz="1200">
                <a:solidFill>
                  <a:srgbClr val="2E3033"/>
                </a:solidFill>
                <a:latin typeface="微软雅黑" panose="020b0503020204020204" pitchFamily="34" charset="-122"/>
                <a:ea typeface="微软雅黑" panose="020b0503020204020204" pitchFamily="34" charset="-122"/>
              </a:rPr>
              <a:t>名观察员独立盲评。</a:t>
            </a:r>
            <a:r>
              <a:rPr lang="en-US" altLang="zh-CN" sz="1200">
                <a:solidFill>
                  <a:srgbClr val="2E3033"/>
                </a:solidFill>
                <a:latin typeface="微软雅黑" panose="020b0503020204020204" pitchFamily="34" charset="-122"/>
                <a:ea typeface="微软雅黑" panose="020b0503020204020204" pitchFamily="34" charset="-122"/>
              </a:rPr>
              <a:t>AD</a:t>
            </a:r>
            <a:r>
              <a:rPr lang="zh-CN" altLang="en-US" sz="1200">
                <a:solidFill>
                  <a:srgbClr val="2E3033"/>
                </a:solidFill>
                <a:latin typeface="微软雅黑" panose="020b0503020204020204" pitchFamily="34" charset="-122"/>
                <a:ea typeface="微软雅黑" panose="020b0503020204020204" pitchFamily="34" charset="-122"/>
              </a:rPr>
              <a:t>组平均成绩为</a:t>
            </a:r>
            <a:r>
              <a:rPr lang="en-US" altLang="zh-CN" sz="1200">
                <a:solidFill>
                  <a:srgbClr val="2E3033"/>
                </a:solidFill>
                <a:latin typeface="微软雅黑" panose="020b0503020204020204" pitchFamily="34" charset="-122"/>
                <a:ea typeface="微软雅黑" panose="020b0503020204020204" pitchFamily="34" charset="-122"/>
              </a:rPr>
              <a:t>4.9 ± 2.7</a:t>
            </a:r>
            <a:r>
              <a:rPr lang="zh-CN" altLang="en-US" sz="1200">
                <a:solidFill>
                  <a:srgbClr val="2E3033"/>
                </a:solidFill>
                <a:latin typeface="微软雅黑" panose="020b0503020204020204" pitchFamily="34" charset="-122"/>
                <a:ea typeface="微软雅黑" panose="020b0503020204020204" pitchFamily="34" charset="-122"/>
              </a:rPr>
              <a:t>分，正常对照组平均成绩为</a:t>
            </a:r>
            <a:r>
              <a:rPr lang="en-US" altLang="zh-CN" sz="1200">
                <a:solidFill>
                  <a:srgbClr val="2E3033"/>
                </a:solidFill>
                <a:latin typeface="微软雅黑" panose="020b0503020204020204" pitchFamily="34" charset="-122"/>
                <a:ea typeface="微软雅黑" panose="020b0503020204020204" pitchFamily="34" charset="-122"/>
              </a:rPr>
              <a:t>8.7 ±1.1</a:t>
            </a:r>
            <a:r>
              <a:rPr lang="zh-CN" altLang="en-US" sz="1200">
                <a:solidFill>
                  <a:srgbClr val="2E3033"/>
                </a:solidFill>
                <a:latin typeface="微软雅黑" panose="020b0503020204020204" pitchFamily="34" charset="-122"/>
                <a:ea typeface="微软雅黑" panose="020b0503020204020204" pitchFamily="34" charset="-122"/>
              </a:rPr>
              <a:t>分。</a:t>
            </a:r>
          </a:p>
          <a:p>
            <a:endParaRPr lang="zh-CN" altLang="en-US" sz="1200">
              <a:latin typeface="微软雅黑" panose="020b0503020204020204" pitchFamily="34" charset="-122"/>
              <a:ea typeface="微软雅黑" panose="020b0503020204020204" pitchFamily="34" charset="-122"/>
            </a:endParaRPr>
          </a:p>
        </p:txBody>
      </p:sp>
      <p:sp>
        <p:nvSpPr>
          <p:cNvPr id="7" name="Rectangle 1"/>
          <p:cNvSpPr>
            <a:spLocks noChangeArrowheads="1"/>
          </p:cNvSpPr>
          <p:nvPr/>
        </p:nvSpPr>
        <p:spPr bwMode="auto">
          <a:xfrm>
            <a:off x="181729" y="6621692"/>
            <a:ext cx="296106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800" b="0" i="0" u="none" strike="noStrike" cap="none" normalizeH="0" baseline="0">
                <a:ln>
                  <a:noFill/>
                </a:ln>
                <a:effectLst/>
                <a:latin typeface="微软雅黑" panose="020b0503020204020204" pitchFamily="34" charset="-122"/>
                <a:ea typeface="微软雅黑" panose="020b0503020204020204" pitchFamily="34" charset="-122"/>
              </a:rPr>
              <a:t>Sunderland T, </a:t>
            </a:r>
            <a:r>
              <a:rPr lang="en-US" altLang="zh-CN" sz="800">
                <a:latin typeface="微软雅黑" panose="020b0503020204020204" pitchFamily="34" charset="-122"/>
                <a:ea typeface="微软雅黑" panose="020b0503020204020204" pitchFamily="34" charset="-122"/>
              </a:rPr>
              <a:t>et al</a:t>
            </a:r>
            <a:r>
              <a:rPr kumimoji="0" lang="zh-CN" altLang="zh-CN" sz="800" b="0" i="0" u="none" strike="noStrike" cap="none" normalizeH="0" baseline="0">
                <a:ln>
                  <a:noFill/>
                </a:ln>
                <a:effectLst/>
                <a:latin typeface="微软雅黑" panose="020b0503020204020204" pitchFamily="34" charset="-122"/>
                <a:ea typeface="微软雅黑" panose="020b0503020204020204" pitchFamily="34" charset="-122"/>
              </a:rPr>
              <a:t>. J Am Geriatr Soc. 1989;37(8):725-9. </a:t>
            </a:r>
          </a:p>
        </p:txBody>
      </p:sp>
      <p:sp>
        <p:nvSpPr>
          <p:cNvPr id="38" name="矩形 37"/>
          <p:cNvSpPr/>
          <p:nvPr/>
        </p:nvSpPr>
        <p:spPr>
          <a:xfrm>
            <a:off x="3338075" y="5893179"/>
            <a:ext cx="4572000" cy="307777"/>
          </a:xfrm>
          <a:prstGeom prst="rect">
            <a:avLst/>
          </a:prstGeom>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a:solidFill>
                  <a:srgbClr val="162866"/>
                </a:solidFill>
                <a:latin typeface="微软雅黑" panose="020b0503020204020204" pitchFamily="34" charset="-122"/>
                <a:ea typeface="微软雅黑" panose="020b0503020204020204" pitchFamily="34" charset="-122"/>
              </a:rPr>
              <a:t>*</a:t>
            </a:r>
            <a:r>
              <a:rPr lang="en-US" altLang="zh-CN" sz="1200" b="1">
                <a:solidFill>
                  <a:srgbClr val="162866"/>
                </a:solidFill>
                <a:latin typeface="微软雅黑" panose="020b0503020204020204" pitchFamily="34" charset="-122"/>
                <a:ea typeface="微软雅黑" panose="020b0503020204020204" pitchFamily="34" charset="-122"/>
              </a:rPr>
              <a:t>10</a:t>
            </a:r>
            <a:r>
              <a:rPr lang="zh-CN" altLang="en-US" sz="1200" b="1">
                <a:solidFill>
                  <a:srgbClr val="162866"/>
                </a:solidFill>
                <a:latin typeface="微软雅黑" panose="020b0503020204020204" pitchFamily="34" charset="-122"/>
                <a:ea typeface="微软雅黑" panose="020b0503020204020204" pitchFamily="34" charset="-122"/>
              </a:rPr>
              <a:t>分表示最佳，</a:t>
            </a:r>
            <a:r>
              <a:rPr lang="en-US" altLang="zh-CN" sz="1200" b="1">
                <a:solidFill>
                  <a:srgbClr val="162866"/>
                </a:solidFill>
                <a:latin typeface="微软雅黑" panose="020b0503020204020204" pitchFamily="34" charset="-122"/>
                <a:ea typeface="微软雅黑" panose="020b0503020204020204" pitchFamily="34" charset="-122"/>
              </a:rPr>
              <a:t>1</a:t>
            </a:r>
            <a:r>
              <a:rPr lang="zh-CN" altLang="en-US" sz="1200" b="1">
                <a:solidFill>
                  <a:srgbClr val="162866"/>
                </a:solidFill>
                <a:latin typeface="微软雅黑" panose="020b0503020204020204" pitchFamily="34" charset="-122"/>
                <a:ea typeface="微软雅黑" panose="020b0503020204020204" pitchFamily="34" charset="-122"/>
              </a:rPr>
              <a:t>分表示最差</a:t>
            </a:r>
          </a:p>
        </p:txBody>
      </p:sp>
    </p:spTree>
    <p:extLst>
      <p:ext uri="{BB962C8B-B14F-4D97-AF65-F5344CB8AC3E}">
        <p14:creationId xmlns:p14="http://schemas.microsoft.com/office/powerpoint/2010/main" val="3053921751"/>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https://d.book118.com/245200214012011042</a:t>
            </a:r>
          </a:p>
        </p:txBody>
      </p:sp>
    </p:spTree>
  </p:cSld>
  <p:clrMapOvr>
    <a:masterClrMapping/>
  </p:clrMapOvr>
  <p:transition/>
  <p:timing/>
</p:sld>
</file>

<file path=ppt/tags/tag1.xml><?xml version="1.0" encoding="utf-8"?>
<p:tagLst xmlns:p="http://schemas.openxmlformats.org/presentationml/2006/main">
  <p:tag name="ID" val="626766"/>
  <p:tag name="MH" val="20191022181427"/>
  <p:tag name="MH_LIBRARY" val="CONTENTS"/>
  <p:tag name="MH_ORDER" val="1"/>
  <p:tag name="MH_TYPE" val="NUMBER"/>
</p:tagLst>
</file>

<file path=ppt/tags/tag2.xml><?xml version="1.0" encoding="utf-8"?>
<p:tagLst xmlns:p="http://schemas.openxmlformats.org/presentationml/2006/main">
  <p:tag name="ID" val="626766"/>
  <p:tag name="MH" val="20191022181427"/>
  <p:tag name="MH_LIBRARY" val="CONTENTS"/>
  <p:tag name="MH_TYPE" val="OTHERS"/>
</p:tagLst>
</file>

<file path=ppt/tags/tag3.xml><?xml version="1.0" encoding="utf-8"?>
<p:tagLst xmlns:p="http://schemas.openxmlformats.org/presentationml/2006/main">
  <p:tag name="ID" val="626766"/>
  <p:tag name="MH" val="20191022181427"/>
  <p:tag name="MH_LIBRARY" val="CONTENTS"/>
  <p:tag name="MH_ORDER" val="1"/>
  <p:tag name="MH_TYPE" val="NUMBER"/>
</p:tagLst>
</file>

<file path=ppt/tags/tag4.xml><?xml version="1.0" encoding="utf-8"?>
<p:tagLst xmlns:p="http://schemas.openxmlformats.org/presentationml/2006/main">
  <p:tag name="ID" val="626766"/>
  <p:tag name="MH" val="20191022181427"/>
  <p:tag name="MH_LIBRARY" val="CONTENTS"/>
  <p:tag name="MH_TYPE" val="OTHERS"/>
</p:tagLst>
</file>

<file path=ppt/tags/tag5.xml><?xml version="1.0" encoding="utf-8"?>
<p:tagLst xmlns:p="http://schemas.openxmlformats.org/presentationml/2006/main">
  <p:tag name="ID" val="626766"/>
  <p:tag name="MH" val="20191022181427"/>
  <p:tag name="MH_LIBRARY" val="CONTENTS"/>
  <p:tag name="MH_ORDER" val="1"/>
  <p:tag name="MH_TYPE" val="NUMBER"/>
</p:tagLst>
</file>

<file path=ppt/tags/tag6.xml><?xml version="1.0" encoding="utf-8"?>
<p:tagLst xmlns:p="http://schemas.openxmlformats.org/presentationml/2006/main">
  <p:tag name="ID" val="626766"/>
  <p:tag name="MH" val="20191022181427"/>
  <p:tag name="MH_LIBRARY" val="CONTENTS"/>
  <p:tag name="MH_TYPE" val="OTHERS"/>
</p:tagLst>
</file>

<file path=ppt/tags/tag7.xml><?xml version="1.0" encoding="utf-8"?>
<p:tagLst xmlns:p="http://schemas.openxmlformats.org/presentationml/2006/main">
  <p:tag name="ID" val="626766"/>
  <p:tag name="MH" val="20191022181427"/>
  <p:tag name="MH_LIBRARY" val="CONTENTS"/>
  <p:tag name="MH_ORDER" val="1"/>
  <p:tag name="MH_TYPE" val="NUMBER"/>
</p:tagLst>
</file>

<file path=ppt/tags/tag8.xml><?xml version="1.0" encoding="utf-8"?>
<p:tagLst xmlns:p="http://schemas.openxmlformats.org/presentationml/2006/main">
  <p:tag name="ID" val="626766"/>
  <p:tag name="MH" val="20191022181427"/>
  <p:tag name="MH_LIBRARY" val="CONTENTS"/>
  <p:tag name="MH_TYPE" val="OTHERS"/>
</p:tagLst>
</file>

<file path=ppt/tags/tag9.xml><?xml version="1.0" encoding="utf-8"?>
<p:tagLst xmlns:p="http://schemas.openxmlformats.org/presentationml/2006/main">
  <p:tag name="ID" val="626766"/>
  <p:tag name="MH" val="20191022181427"/>
  <p:tag name="MH_LIBRARY" val="CONTENTS"/>
  <p:tag name="MH_ORDER" val="1"/>
  <p:tag name="MH_TYPE" val="NUMBER"/>
</p:tagLst>
</file>

<file path=ppt/tags/tag10.xml><?xml version="1.0" encoding="utf-8"?>
<p:tagLst xmlns:p="http://schemas.openxmlformats.org/presentationml/2006/main">
  <p:tag name="ID" val="626766"/>
  <p:tag name="MH" val="20191022181427"/>
  <p:tag name="MH_LIBRARY" val="CONTENTS"/>
  <p:tag name="MH_TYPE" val="OTHERS"/>
</p:tagLst>
</file>

<file path=ppt/tags/tag11.xml><?xml version="1.0" encoding="utf-8"?>
<p:tagLst xmlns:p="http://schemas.openxmlformats.org/presentationml/2006/main">
  <p:tag name="ID" val="626766"/>
  <p:tag name="MH" val="20191022181427"/>
  <p:tag name="MH_LIBRARY" val="CONTENTS"/>
  <p:tag name="MH_ORDER" val="1"/>
  <p:tag name="MH_TYPE" val="NUMBER"/>
</p:tagLst>
</file>

<file path=ppt/tags/tag12.xml><?xml version="1.0" encoding="utf-8"?>
<p:tagLst xmlns:p="http://schemas.openxmlformats.org/presentationml/2006/main">
  <p:tag name="ID" val="626766"/>
  <p:tag name="MH" val="20191022181427"/>
  <p:tag name="MH_LIBRARY" val="CONTENTS"/>
  <p:tag name="MH_TYPE" val="OTHERS"/>
</p:tagLst>
</file>

<file path=ppt/tags/tag1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225</Paragraphs>
  <Slides>18</Slides>
  <Notes>5</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18</vt:i4>
      </vt:variant>
    </vt:vector>
  </HeadingPairs>
  <TitlesOfParts>
    <vt:vector baseType="lpstr" size="31">
      <vt:lpstr>Arial</vt:lpstr>
      <vt:lpstr>Calibri</vt:lpstr>
      <vt:lpstr>Calibri Light</vt:lpstr>
      <vt:lpstr>微软雅黑</vt:lpstr>
      <vt:lpstr>Yu Mincho Light</vt:lpstr>
      <vt:lpstr>等线 Light</vt:lpstr>
      <vt:lpstr>等线</vt:lpstr>
      <vt:lpstr>黑体</vt:lpstr>
      <vt:lpstr>Times New Roman</vt:lpstr>
      <vt:lpstr>Wingdings</vt:lpstr>
      <vt:lpstr>Times</vt:lpstr>
      <vt:lpstr>宋体</vt:lpstr>
      <vt:lpstr>Office Theme</vt:lpstr>
      <vt:lpstr>PowerPoint Presentation</vt:lpstr>
      <vt:lpstr>目 录</vt:lpstr>
      <vt:lpstr>PowerPoint Presentation</vt:lpstr>
      <vt:lpstr>PowerPoint Presentation</vt:lpstr>
      <vt:lpstr>PowerPoint Presentation</vt:lpstr>
      <vt:lpstr>PowerPoint Presentation</vt:lpstr>
      <vt:lpstr>PowerPoint Presentation</vt:lpstr>
      <vt:lpstr>目 录</vt:lpstr>
      <vt:lpstr>PowerPoint Presentation</vt:lpstr>
      <vt:lpstr>AD的筛查与诊断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2024-09-03T00:05:16.565</cp:lastPrinted>
  <dcterms:created xsi:type="dcterms:W3CDTF">2024-09-02T16:05:16Z</dcterms:created>
  <dcterms:modified xsi:type="dcterms:W3CDTF">2024-09-02T16:05:19Z</dcterms:modified>
</cp:coreProperties>
</file>