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29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98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649F2E-72EE-43B0-847F-8A82607AF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163A6-150C-4A4B-BD27-DA2973446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6A5B15-D308-410E-9571-1D4A090D3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8ACE74-9089-4BC3-841F-291083FB2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F598D1-CAF8-4FFB-A0AE-9D995CED6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10A77E-B4ED-43A7-AAA3-24A6CA057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DA4A5B-5072-4132-A2D5-AA6C27F5C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B40A0A-BBD6-4FF3-8E99-91C0C5D47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17D7B0-4F54-4798-A773-27C59229A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86FFA-6F5F-4855-AF88-CCB5A2173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8EAE53-3A4E-4150-B0F0-4EF15DF97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4282" r:id="rId2"/>
    <p:sldLayoutId id="2147494283" r:id="rId3"/>
    <p:sldLayoutId id="2147494284" r:id="rId4"/>
    <p:sldLayoutId id="2147494285" r:id="rId5"/>
    <p:sldLayoutId id="2147494286" r:id="rId6"/>
    <p:sldLayoutId id="2147494287" r:id="rId7"/>
    <p:sldLayoutId id="2147494288" r:id="rId8"/>
    <p:sldLayoutId id="2147494289" r:id="rId9"/>
    <p:sldLayoutId id="2147494290" r:id="rId10"/>
    <p:sldLayoutId id="214749429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18" Type="http://schemas.openxmlformats.org/officeDocument/2006/relationships/tags" Target="../tags/tag130.xml" /><Relationship Id="rId19" Type="http://schemas.openxmlformats.org/officeDocument/2006/relationships/tags" Target="../tags/tag131.xml" /><Relationship Id="rId2" Type="http://schemas.openxmlformats.org/officeDocument/2006/relationships/tags" Target="../tags/tag114.xml" /><Relationship Id="rId20" Type="http://schemas.openxmlformats.org/officeDocument/2006/relationships/tags" Target="../tags/tag132.xml" /><Relationship Id="rId21" Type="http://schemas.openxmlformats.org/officeDocument/2006/relationships/tags" Target="../tags/tag133.xml" /><Relationship Id="rId22" Type="http://schemas.openxmlformats.org/officeDocument/2006/relationships/tags" Target="../tags/tag134.xml" /><Relationship Id="rId23" Type="http://schemas.openxmlformats.org/officeDocument/2006/relationships/tags" Target="../tags/tag135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18" Type="http://schemas.openxmlformats.org/officeDocument/2006/relationships/tags" Target="../tags/tag167.xml" /><Relationship Id="rId19" Type="http://schemas.openxmlformats.org/officeDocument/2006/relationships/tags" Target="../tags/tag168.xml" /><Relationship Id="rId2" Type="http://schemas.openxmlformats.org/officeDocument/2006/relationships/tags" Target="../tags/tag151.xml" /><Relationship Id="rId20" Type="http://schemas.openxmlformats.org/officeDocument/2006/relationships/tags" Target="../tags/tag169.xml" /><Relationship Id="rId21" Type="http://schemas.openxmlformats.org/officeDocument/2006/relationships/tags" Target="../tags/tag170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2032243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精神科常见急诊意识障碍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小无名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常见急诊意识障碍疾病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急诊意识障碍的鉴别诊断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急诊意识障碍的治疗与护理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急诊意识障碍的预防与预后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精神科意识障碍概述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精神科意识障碍概述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定义与分类</a:t>
            </a:r>
            <a:endParaRPr lang="zh-CN" altLang="en-US"/>
          </a:p>
        </p:txBody>
      </p:sp>
      <p:sp>
        <p:nvSpPr>
          <p:cNvPr id="104893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分类：根据意识障碍的程度和持续时间，可分为急性意识障碍、慢性意识障碍和混合型意识障碍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意识障碍：指个体对自身、环境或时间的认知能力受损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精神科意识障碍：指在精神科疾病中常见的意识障碍，如精神分裂症、抑郁症等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病因：可能与遗传、环境、心理因素等多种因素有关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病因与发病机制</a:t>
            </a:r>
            <a:endParaRPr lang="zh-CN" altLang="en-US"/>
          </a:p>
        </p:txBody>
      </p:sp>
      <p:sp>
        <p:nvSpPr>
          <p:cNvPr id="1049000" name="矩形 31"/>
          <p:cNvSpPr/>
          <p:nvPr>
            <p:custDataLst>
              <p:tags r:id="rId2"/>
            </p:custDataLst>
          </p:nvPr>
        </p:nvSpPr>
        <p:spPr>
          <a:xfrm>
            <a:off x="3353427" y="1364400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精神科意识障碍的病因包括脑部疾病、药物滥用、精神疾病等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"/>
          <p:cNvSpPr/>
          <p:nvPr>
            <p:custDataLst>
              <p:tags r:id="rId3"/>
            </p:custDataLst>
          </p:nvPr>
        </p:nvSpPr>
        <p:spPr>
          <a:xfrm>
            <a:off x="3353427" y="2356206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发病机制可能涉及神经递质、神经回路、基因等因素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5"/>
          <p:cNvSpPr/>
          <p:nvPr>
            <p:custDataLst>
              <p:tags r:id="rId4"/>
            </p:custDataLst>
          </p:nvPr>
        </p:nvSpPr>
        <p:spPr>
          <a:xfrm>
            <a:off x="3353427" y="3348012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意识障碍可能与脑部损伤、脑部疾病、精神疾病等有关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7"/>
          <p:cNvSpPr/>
          <p:nvPr>
            <p:custDataLst>
              <p:tags r:id="rId5"/>
            </p:custDataLst>
          </p:nvPr>
        </p:nvSpPr>
        <p:spPr>
          <a:xfrm>
            <a:off x="3353427" y="4339818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意识障碍可能与药物滥用、酒精中毒、缺氧等有关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3"/>
          <p:cNvSpPr/>
          <p:nvPr>
            <p:custDataLst>
              <p:tags r:id="rId6"/>
            </p:custDataLst>
          </p:nvPr>
        </p:nvSpPr>
        <p:spPr>
          <a:xfrm>
            <a:off x="3353427" y="5331624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意识障碍可能与遗传因素、环境因素、心理因素等有关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临床表现与评估</a:t>
            </a:r>
            <a:endParaRPr lang="zh-CN" altLang="en-US"/>
          </a:p>
        </p:txBody>
      </p:sp>
      <p:cxnSp>
        <p:nvCxnSpPr>
          <p:cNvPr id="3145743" name="直接箭头连接符 183"/>
          <p:cNvCxnSpPr/>
          <p:nvPr>
            <p:custDataLst>
              <p:tags r:id="rId2"/>
            </p:custDataLst>
          </p:nvPr>
        </p:nvCxnSpPr>
        <p:spPr>
          <a:xfrm>
            <a:off x="838200" y="3813947"/>
            <a:ext cx="10516209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4"/>
          <p:cNvCxnSpPr/>
          <p:nvPr>
            <p:custDataLst>
              <p:tags r:id="rId3"/>
            </p:custDataLst>
          </p:nvPr>
        </p:nvCxnSpPr>
        <p:spPr>
          <a:xfrm flipV="1">
            <a:off x="4662608" y="3809073"/>
            <a:ext cx="3655" cy="107458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4" name="正文"/>
          <p:cNvSpPr txBox="1"/>
          <p:nvPr>
            <p:custDataLst>
              <p:tags r:id="rId4"/>
            </p:custDataLst>
          </p:nvPr>
        </p:nvSpPr>
        <p:spPr>
          <a:xfrm>
            <a:off x="3776257" y="5104182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精神症状：包括幻觉、妄想、躁狂、抑郁等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7" name="直接连接符 6"/>
          <p:cNvCxnSpPr/>
          <p:nvPr>
            <p:custDataLst>
              <p:tags r:id="rId5"/>
            </p:custDataLst>
          </p:nvPr>
        </p:nvCxnSpPr>
        <p:spPr>
          <a:xfrm flipH="1">
            <a:off x="7509289" y="3854762"/>
            <a:ext cx="0" cy="53729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6" name="正文"/>
          <p:cNvSpPr txBox="1"/>
          <p:nvPr>
            <p:custDataLst>
              <p:tags r:id="rId6"/>
            </p:custDataLst>
          </p:nvPr>
        </p:nvSpPr>
        <p:spPr>
          <a:xfrm>
            <a:off x="6621110" y="4614404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实验室检查：包括血常规、生化、脑电图、CT等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9" name="直接连接符 83"/>
          <p:cNvCxnSpPr/>
          <p:nvPr>
            <p:custDataLst>
              <p:tags r:id="rId7"/>
            </p:custDataLst>
          </p:nvPr>
        </p:nvCxnSpPr>
        <p:spPr>
          <a:xfrm flipH="1" flipV="1">
            <a:off x="10354142" y="3809073"/>
            <a:ext cx="609" cy="129267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正文"/>
          <p:cNvSpPr txBox="1"/>
          <p:nvPr>
            <p:custDataLst>
              <p:tags r:id="rId8"/>
            </p:custDataLst>
          </p:nvPr>
        </p:nvSpPr>
        <p:spPr>
          <a:xfrm>
            <a:off x="9465963" y="5336278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社会功能评估：包括工作、学习、社交等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9"/>
            </p:custDataLst>
          </p:nvPr>
        </p:nvSpPr>
        <p:spPr>
          <a:xfrm>
            <a:off x="931404" y="4214785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意识障碍：包括昏迷、昏睡、嗜睡、意识模糊等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1" name="直接连接符 32"/>
          <p:cNvCxnSpPr/>
          <p:nvPr>
            <p:custDataLst>
              <p:tags r:id="rId10"/>
            </p:custDataLst>
          </p:nvPr>
        </p:nvCxnSpPr>
        <p:spPr>
          <a:xfrm flipH="1">
            <a:off x="3242619" y="2859368"/>
            <a:ext cx="0" cy="8967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2" name="正文"/>
          <p:cNvSpPr txBox="1"/>
          <p:nvPr>
            <p:custDataLst>
              <p:tags r:id="rId11"/>
            </p:custDataLst>
          </p:nvPr>
        </p:nvSpPr>
        <p:spPr>
          <a:xfrm>
            <a:off x="2229558" y="1771988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认知功能障碍：包括记忆力、注意力、语言能力等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3" name="直接连接符 96"/>
          <p:cNvCxnSpPr/>
          <p:nvPr>
            <p:custDataLst>
              <p:tags r:id="rId12"/>
            </p:custDataLst>
          </p:nvPr>
        </p:nvCxnSpPr>
        <p:spPr>
          <a:xfrm flipV="1">
            <a:off x="8929888" y="2472541"/>
            <a:ext cx="3655" cy="127805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4" name="正文"/>
          <p:cNvSpPr txBox="1"/>
          <p:nvPr>
            <p:custDataLst>
              <p:tags r:id="rId13"/>
            </p:custDataLst>
          </p:nvPr>
        </p:nvSpPr>
        <p:spPr>
          <a:xfrm>
            <a:off x="7919264" y="1394299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心理评估：包括焦虑、抑郁、压力等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5" name="直接连接符 4"/>
          <p:cNvCxnSpPr/>
          <p:nvPr>
            <p:custDataLst>
              <p:tags r:id="rId14"/>
            </p:custDataLst>
          </p:nvPr>
        </p:nvCxnSpPr>
        <p:spPr>
          <a:xfrm flipH="1">
            <a:off x="6085035" y="3497784"/>
            <a:ext cx="3655" cy="256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56" name="正文"/>
          <p:cNvSpPr txBox="1"/>
          <p:nvPr>
            <p:custDataLst>
              <p:tags r:id="rId15"/>
            </p:custDataLst>
          </p:nvPr>
        </p:nvSpPr>
        <p:spPr>
          <a:xfrm>
            <a:off x="5074411" y="2414060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躯体症状：包括头痛、头晕、恶心、呕吐等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椭圆 17"/>
          <p:cNvSpPr/>
          <p:nvPr>
            <p:custDataLst>
              <p:tags r:id="rId16"/>
            </p:custDataLst>
          </p:nvPr>
        </p:nvSpPr>
        <p:spPr>
          <a:xfrm>
            <a:off x="4600472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0" name="椭圆 14"/>
          <p:cNvSpPr/>
          <p:nvPr>
            <p:custDataLst>
              <p:tags r:id="rId17"/>
            </p:custDataLst>
          </p:nvPr>
        </p:nvSpPr>
        <p:spPr>
          <a:xfrm>
            <a:off x="7445325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2" name="椭圆 21"/>
          <p:cNvSpPr/>
          <p:nvPr>
            <p:custDataLst>
              <p:tags r:id="rId18"/>
            </p:custDataLst>
          </p:nvPr>
        </p:nvSpPr>
        <p:spPr>
          <a:xfrm>
            <a:off x="10290178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4" name="椭圆 19"/>
          <p:cNvSpPr/>
          <p:nvPr>
            <p:custDataLst>
              <p:tags r:id="rId19"/>
            </p:custDataLst>
          </p:nvPr>
        </p:nvSpPr>
        <p:spPr>
          <a:xfrm>
            <a:off x="1755619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3145757" name="直接连接符 91"/>
          <p:cNvCxnSpPr/>
          <p:nvPr>
            <p:custDataLst>
              <p:tags r:id="rId20"/>
            </p:custDataLst>
          </p:nvPr>
        </p:nvCxnSpPr>
        <p:spPr>
          <a:xfrm flipV="1">
            <a:off x="1819583" y="3829176"/>
            <a:ext cx="609" cy="1766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66" name="椭圆 18"/>
          <p:cNvSpPr/>
          <p:nvPr>
            <p:custDataLst>
              <p:tags r:id="rId21"/>
            </p:custDataLst>
          </p:nvPr>
        </p:nvSpPr>
        <p:spPr>
          <a:xfrm>
            <a:off x="3178655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68" name="椭圆 13"/>
          <p:cNvSpPr/>
          <p:nvPr>
            <p:custDataLst>
              <p:tags r:id="rId22"/>
            </p:custDataLst>
          </p:nvPr>
        </p:nvSpPr>
        <p:spPr>
          <a:xfrm>
            <a:off x="8867752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70" name="椭圆 15"/>
          <p:cNvSpPr/>
          <p:nvPr>
            <p:custDataLst>
              <p:tags r:id="rId23"/>
            </p:custDataLst>
          </p:nvPr>
        </p:nvSpPr>
        <p:spPr>
          <a:xfrm>
            <a:off x="6022899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常见急诊意识障碍疾病</a:t>
            </a:r>
            <a:endParaRPr lang="zh-CN" altLang="en-US"/>
          </a:p>
        </p:txBody>
      </p:sp>
      <p:sp>
        <p:nvSpPr>
          <p:cNvPr id="104910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急性应激障碍</a:t>
            </a:r>
            <a:endParaRPr lang="zh-CN" altLang="en-US"/>
          </a:p>
        </p:txBody>
      </p:sp>
      <p:sp>
        <p:nvSpPr>
          <p:cNvPr id="104917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治疗：心理治疗、药物治疗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预后：多数患者可完全恢复，少数患者可能发展为创伤后应激障碍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症状：情绪激动、焦虑、恐惧、失眠等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病因：突发性、严重性、威胁性事件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分离（转换）性障碍</a:t>
            </a:r>
            <a:endParaRPr lang="zh-CN" altLang="en-US"/>
          </a:p>
        </p:txBody>
      </p:sp>
      <p:sp>
        <p:nvSpPr>
          <p:cNvPr id="104922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症状：突然出现意识障碍，如失忆、失语、失明等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治疗：心理治疗为主，药物治疗为辅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预后：多数患者可恢复，少数患者可能复发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病因：心理因素，如压力、创伤等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急性焦虑发作</a:t>
            </a:r>
            <a:endParaRPr lang="zh-CN" altLang="en-US"/>
          </a:p>
        </p:txBody>
      </p:sp>
      <p:sp>
        <p:nvSpPr>
          <p:cNvPr id="104930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症状：突然出现强烈的恐惧、紧张、焦虑等情绪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持续时间：通常持续数分钟至数小时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原因：可能与遗传、环境、心理因素等有关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治疗：药物治疗、心理治疗等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惊恐障碍</a:t>
            </a:r>
            <a:endParaRPr lang="zh-CN" altLang="en-US"/>
          </a:p>
        </p:txBody>
      </p:sp>
      <p:sp>
        <p:nvSpPr>
          <p:cNvPr id="104936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症状：突然出现强烈的恐惧感、心慌、呼吸困难等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病因：可能与遗传、心理因素、环境因素有关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治疗：药物治疗、心理治疗、行为治疗等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预后：经过治疗，大部分患者可以恢复正常生活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急诊意识障碍的鉴别诊断</a:t>
            </a:r>
            <a:endParaRPr lang="zh-CN" altLang="en-US"/>
          </a:p>
        </p:txBody>
      </p:sp>
      <p:sp>
        <p:nvSpPr>
          <p:cNvPr id="10494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https://d.book118.com/245203224332011034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i*1_1"/>
  <p:tag name="KSO_WM_UNIT_INDEX" val="1_1"/>
  <p:tag name="KSO_WM_UNIT_LAYERLEVEL" val="1_1"/>
  <p:tag name="KSO_WM_UNIT_TYPE" val="m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1"/>
  <p:tag name="KSO_WM_UNIT_INDEX" val="1_3_1"/>
  <p:tag name="KSO_WM_UNIT_LAYERLEVEL" val="1_1_1"/>
  <p:tag name="KSO_WM_UNIT_LINE_FORE_SCHEMECOLOR_INDEX" val="5"/>
  <p:tag name="KSO_WM_UNIT_TYPE" val="m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1"/>
  <p:tag name="KSO_WM_UNIT_INDEX" val="1_5_1"/>
  <p:tag name="KSO_WM_UNIT_LAYERLEVEL" val="1_1_1"/>
  <p:tag name="KSO_WM_UNIT_LINE_FORE_SCHEMECOLOR_INDEX" val="5"/>
  <p:tag name="KSO_WM_UNIT_TYPE" val="m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1"/>
  <p:tag name="KSO_WM_UNIT_INDEX" val="1_7_1"/>
  <p:tag name="KSO_WM_UNIT_LAYERLEVEL" val="1_1_1"/>
  <p:tag name="KSO_WM_UNIT_LINE_FORE_SCHEMECOLOR_INDEX" val="5"/>
  <p:tag name="KSO_WM_UNIT_TYPE" val="m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1"/>
  <p:tag name="KSO_WM_UNIT_INDEX" val="1_2_1"/>
  <p:tag name="KSO_WM_UNIT_LAYERLEVEL" val="1_1_1"/>
  <p:tag name="KSO_WM_UNIT_LINE_FORE_SCHEMECOLOR_INDEX" val="5"/>
  <p:tag name="KSO_WM_UNIT_TYPE" val="m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1"/>
  <p:tag name="KSO_WM_UNIT_INDEX" val="1_6_1"/>
  <p:tag name="KSO_WM_UNIT_LAYERLEVEL" val="1_1_1"/>
  <p:tag name="KSO_WM_UNIT_LINE_FORE_SCHEMECOLOR_INDEX" val="5"/>
  <p:tag name="KSO_WM_UNIT_TYPE" val="m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1"/>
  <p:tag name="KSO_WM_UNIT_INDEX" val="1_4_1"/>
  <p:tag name="KSO_WM_UNIT_LAYERLEVEL" val="1_1_1"/>
  <p:tag name="KSO_WM_UNIT_LINE_FORE_SCHEMECOLOR_INDEX" val="5"/>
  <p:tag name="KSO_WM_UNIT_TYPE" val="m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2"/>
  <p:tag name="KSO_WM_UNIT_INDEX" val="1_3_2"/>
  <p:tag name="KSO_WM_UNIT_LAYERLEVEL" val="1_1_1"/>
  <p:tag name="KSO_WM_UNIT_LINE_FORE_SCHEMECOLOR_INDEX" val="5"/>
  <p:tag name="KSO_WM_UNIT_TYPE" val="m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2"/>
  <p:tag name="KSO_WM_UNIT_INDEX" val="1_5_2"/>
  <p:tag name="KSO_WM_UNIT_LAYERLEVEL" val="1_1_1"/>
  <p:tag name="KSO_WM_UNIT_LINE_FORE_SCHEMECOLOR_INDEX" val="5"/>
  <p:tag name="KSO_WM_UNIT_TYPE" val="m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2"/>
  <p:tag name="KSO_WM_UNIT_INDEX" val="1_7_2"/>
  <p:tag name="KSO_WM_UNIT_LAYERLEVEL" val="1_1_1"/>
  <p:tag name="KSO_WM_UNIT_LINE_FORE_SCHEMECOLOR_INDEX" val="5"/>
  <p:tag name="KSO_WM_UNIT_TYPE" val="m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1"/>
  <p:tag name="KSO_WM_UNIT_INDEX" val="1_1_1"/>
  <p:tag name="KSO_WM_UNIT_LAYERLEVEL" val="1_1_1"/>
  <p:tag name="KSO_WM_UNIT_LINE_FORE_SCHEMECOLOR_INDEX" val="5"/>
  <p:tag name="KSO_WM_UNIT_TYPE" val="m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2"/>
  <p:tag name="KSO_WM_UNIT_INDEX" val="1_1_2"/>
  <p:tag name="KSO_WM_UNIT_LAYERLEVEL" val="1_1_1"/>
  <p:tag name="KSO_WM_UNIT_LINE_FORE_SCHEMECOLOR_INDEX" val="5"/>
  <p:tag name="KSO_WM_UNIT_TYPE" val="m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2"/>
  <p:tag name="KSO_WM_UNIT_INDEX" val="1_2_2"/>
  <p:tag name="KSO_WM_UNIT_LAYERLEVEL" val="1_1_1"/>
  <p:tag name="KSO_WM_UNIT_LINE_FORE_SCHEMECOLOR_INDEX" val="5"/>
  <p:tag name="KSO_WM_UNIT_TYPE" val="m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2"/>
  <p:tag name="KSO_WM_UNIT_INDEX" val="1_6_2"/>
  <p:tag name="KSO_WM_UNIT_LAYERLEVEL" val="1_1_1"/>
  <p:tag name="KSO_WM_UNIT_LINE_FORE_SCHEMECOLOR_INDEX" val="5"/>
  <p:tag name="KSO_WM_UNIT_TYPE" val="m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2"/>
  <p:tag name="KSO_WM_UNIT_INDEX" val="1_4_2"/>
  <p:tag name="KSO_WM_UNIT_LAYERLEVEL" val="1_1_1"/>
  <p:tag name="KSO_WM_UNIT_LINE_FORE_SCHEMECOLOR_INDEX" val="5"/>
  <p:tag name="KSO_WM_UNIT_TYPE" val="m_h_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8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9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+中文标题</vt:lpstr>
      <vt:lpstr>Wingdings</vt:lpstr>
      <vt:lpstr>宋体</vt:lpstr>
      <vt:lpstr>Office Theme</vt:lpstr>
      <vt:lpstr>精神科常见急诊意识障碍</vt:lpstr>
      <vt:lpstr>目录</vt:lpstr>
      <vt:lpstr>添加章节标题</vt:lpstr>
      <vt:lpstr>精神科意识障碍概述</vt:lpstr>
      <vt:lpstr>定义与分类</vt:lpstr>
      <vt:lpstr>病因与发病机制</vt:lpstr>
      <vt:lpstr>临床表现与评估</vt:lpstr>
      <vt:lpstr>常见急诊意识障碍疾病</vt:lpstr>
      <vt:lpstr>急性应激障碍</vt:lpstr>
      <vt:lpstr>分离（转换）性障碍</vt:lpstr>
      <vt:lpstr>急性焦虑发作</vt:lpstr>
      <vt:lpstr>惊恐障碍</vt:lpstr>
      <vt:lpstr>急诊意识障碍的鉴别诊断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2024-08-30T17:04:41.815</cp:lastPrinted>
  <dcterms:created xsi:type="dcterms:W3CDTF">2024-08-30T09:04:41Z</dcterms:created>
  <dcterms:modified xsi:type="dcterms:W3CDTF">2024-08-30T09:04:44Z</dcterms:modified>
</cp:coreProperties>
</file>