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0FF5E6-1398-41B6-BB54-27B716D73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C425EC3-BD86-4583-B126-008159102C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2E94E9E-01CA-4426-938E-B019377567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3A257A-57B7-47DE-9B31-57F25C594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B8C1D05-1833-4E50-89AE-AE97B01DC6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7CC92B-F02C-44D7-BBD8-D3D992C5E1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7FE70DC-2787-46E9-B1B6-2D885D8617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25A2C7-63B2-48B1-9360-95ECB398E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BDEC0D6-D985-41A8-A4E4-1233D93F2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D6318E-DF44-4439-8837-A177C010C3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A8F204B-3EDC-40CA-887D-B2826CA6FAA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png" /><Relationship Id="rId3" Type="http://schemas.openxmlformats.org/officeDocument/2006/relationships/image" Target="../media/image12.png" /><Relationship Id="rId4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222341031011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韬略管理论坛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论坛背景与目的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国内外韬略管理研究现状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企业战略规划与韬略运用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领导力提升与团队建设策略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创新驱动发展与核心竞争力打造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跨文化交流与国际化视野拓展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论坛背景与目的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韬略管理定义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韬略管理是一种高瞻远瞩、深谋远虑的管理思想，强调在复杂多变的竞争环境中，通过精心策划和战略布局，实现组织的长期发展和竞争优势。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韬略管理与传统管理区别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传统管理注重日常运营和短期目标实现，而韬略管理则更加关注未来趋势、市场变化和长期战略规划。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406" r="22406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韬略管理概念解析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论坛举办原因及意义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适应时代需求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随着全球化和信息化的发展，企业面临更加复杂多变的竞争环境，需要更高层次的管理理念和策略指导。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推动管理创新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通过论坛交流，分享先进的管理理论和实践经验，推动企业不断创新管理方式和方法，提升竞争力。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通过学习和交流，提高企业管理者的战略思维能力和决策水平。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提升管理水平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拓展国际视野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23083" r="2308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促进合作发展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941" r="14941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汇聚国内外知名专家学者和企业领袖，共同探讨全球背景下的管理挑战和机遇。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搭建企业间交流合作平台，推动产学研合作和跨界创新，实现资源共享和互利共赢。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预期目标与成果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国内外韬略管理研究现状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韬略管理理论构建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国内学者在韬略管理领域进行了深入的理论探讨，初步构建了韬略管理的理论体系，包括韬略管理的定义、内涵、原则和方法等。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韬略管理实践探索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国内企业在韬略管理方面进行了积极的实践探索，如华为、阿里巴巴等知名企业均将韬略管理作为企业发展的重要战略手段，取得了显著成效。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韬略管理人才培养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国内高校和培训机构开始重视韬略管理人才的培养，纷纷开设相关课程和培训班，为企业输送具备韬略管理知识和能力的人才。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国内研究现状及成果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966" r="14966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国外学者在韬略管理理论方面进行了持续的创新和发展，提出了许多新的理论观点和分析工具，如竞争战略理论、核心竞争力理论等。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韬略管理理论创新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国外企业在韬略管理方面积累了丰富的实践经验，如苹果、谷歌等跨国公司通过运用韬略管理手段，成功实现了全球市场的拓展和竞争优势的保持。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韬略管理实践应用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随着全球化的深入发展，国外韬略管理研究呈现出国际化趋势，跨国企业之间的合作与竞争成为研究的重要方向。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韬略管理国际化趋势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国外研究现状及趋势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研究重点差异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国内研究更注重韬略管理的理论构建和实践探索，而国外研究则更侧重于理论创新和实践应用。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研究方法差异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国内研究主要采用定性研究方法，如案例分析、访谈等；而国外研究则更注重定量研究方法，如问卷调查、统计分析等。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研究成果差异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国内研究在韬略管理理论构建和实践探索方面取得了一定成果，但相对于国外研究而言，在理论创新和实践应用方面还有较大差距。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国内外研究对比分析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企业战略规划与韬略运用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通过对企业内外部环境、资源能力、市场竞争等方面的深入分析，明确企业发展战略方向和目标。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根据分析结果，制定符合企业自身特点和市场需求的发展战略，包括市场定位、产品策略、营销策略等。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战略规划制定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通过有效的组织、协调和资源配置，确保战略规划的顺利实施，同时建立监督和评估机制，及时发现和解决问题。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战略规划执行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企业战略规划制定与执行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6200000">
            <a:off x="2007200" y="2256367"/>
            <a:ext cx="2931584" cy="2931584"/>
          </a:xfrm>
          <a:custGeom>
            <a:rect l="l" t="t" r="r" b="b"/>
            <a:pathLst>
              <a:path w="21600" h="21600">
                <a:moveTo>
                  <a:pt x="2950" y="15226"/>
                </a:moveTo>
                <a:cubicBezTo>
                  <a:pt x="2188" y="13875"/>
                  <a:pt x="1788" y="12351"/>
                  <a:pt x="1788" y="10800"/>
                </a:cubicBezTo>
                <a:cubicBezTo>
                  <a:pt x="1788" y="5822"/>
                  <a:pt x="5822" y="1788"/>
                  <a:pt x="10800" y="1788"/>
                </a:cubicBezTo>
                <a:cubicBezTo>
                  <a:pt x="15777" y="1788"/>
                  <a:pt x="19812" y="5822"/>
                  <a:pt x="19812" y="10800"/>
                </a:cubicBezTo>
                <a:cubicBezTo>
                  <a:pt x="19811" y="12351"/>
                  <a:pt x="19411" y="13875"/>
                  <a:pt x="18649" y="15226"/>
                </a:cubicBezTo>
                <a:lnTo>
                  <a:pt x="20207" y="16105"/>
                </a:lnTo>
                <a:cubicBezTo>
                  <a:pt x="21120" y="14486"/>
                  <a:pt x="21600" y="12658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2658"/>
                  <a:pt x="479" y="14486"/>
                  <a:pt x="1392" y="16105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6426183">
            <a:off x="2243210" y="2494492"/>
            <a:ext cx="2432049" cy="2434167"/>
          </a:xfrm>
          <a:custGeom>
            <a:rect l="l" t="t" r="r" b="b"/>
            <a:pathLst>
              <a:path w="21600" h="21600">
                <a:moveTo>
                  <a:pt x="2643" y="7715"/>
                </a:moveTo>
                <a:cubicBezTo>
                  <a:pt x="3926" y="4323"/>
                  <a:pt x="7173" y="2080"/>
                  <a:pt x="10799" y="2080"/>
                </a:cubicBezTo>
                <a:cubicBezTo>
                  <a:pt x="14426" y="2080"/>
                  <a:pt x="17673" y="4323"/>
                  <a:pt x="18956" y="7715"/>
                </a:cubicBezTo>
                <a:lnTo>
                  <a:pt x="20901" y="6979"/>
                </a:lnTo>
                <a:cubicBezTo>
                  <a:pt x="19313" y="2779"/>
                  <a:pt x="15290" y="-1"/>
                  <a:pt x="10800" y="-1"/>
                </a:cubicBezTo>
                <a:cubicBezTo>
                  <a:pt x="6309" y="-1"/>
                  <a:pt x="2286" y="2779"/>
                  <a:pt x="698" y="6979"/>
                </a:cubicBezTo>
                <a:close/>
              </a:path>
            </a:pathLst>
          </a:custGeom>
          <a:solidFill>
            <a:schemeClr val="accent1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-5400000">
            <a:off x="1752143" y="2015067"/>
            <a:ext cx="3414183" cy="3414184"/>
          </a:xfrm>
          <a:custGeom>
            <a:rect l="l" t="t" r="r" b="b"/>
            <a:pathLst>
              <a:path w="21600" h="21600">
                <a:moveTo>
                  <a:pt x="6106" y="18536"/>
                </a:moveTo>
                <a:cubicBezTo>
                  <a:pt x="3402" y="16896"/>
                  <a:pt x="1751" y="13962"/>
                  <a:pt x="1751" y="10800"/>
                </a:cubicBezTo>
                <a:cubicBezTo>
                  <a:pt x="1751" y="5802"/>
                  <a:pt x="5802" y="1751"/>
                  <a:pt x="10800" y="1751"/>
                </a:cubicBezTo>
                <a:cubicBezTo>
                  <a:pt x="15797" y="1751"/>
                  <a:pt x="19849" y="5802"/>
                  <a:pt x="19849" y="10800"/>
                </a:cubicBezTo>
                <a:cubicBezTo>
                  <a:pt x="19848" y="13962"/>
                  <a:pt x="18197" y="16896"/>
                  <a:pt x="15493" y="18536"/>
                </a:cubicBezTo>
                <a:lnTo>
                  <a:pt x="16401" y="20033"/>
                </a:lnTo>
                <a:cubicBezTo>
                  <a:pt x="19628" y="18075"/>
                  <a:pt x="21600" y="14574"/>
                  <a:pt x="21600" y="10800"/>
                </a:cubicBezTo>
                <a:cubicBezTo>
                  <a:pt x="21600" y="4835"/>
                  <a:pt x="16764" y="0"/>
                  <a:pt x="10800" y="0"/>
                </a:cubicBezTo>
                <a:cubicBezTo>
                  <a:pt x="4835" y="0"/>
                  <a:pt x="0" y="4835"/>
                  <a:pt x="0" y="10800"/>
                </a:cubicBezTo>
                <a:cubicBezTo>
                  <a:pt x="-1" y="14574"/>
                  <a:pt x="1971" y="18075"/>
                  <a:pt x="5198" y="20033"/>
                </a:cubicBezTo>
                <a:lnTo>
                  <a:pt x="6106" y="18536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510528" y="1542295"/>
            <a:ext cx="480060" cy="38273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511480" y="3223760"/>
            <a:ext cx="478346" cy="399410"/>
            <a:chOff x="6511480" y="3223760"/>
            <a:chExt cx="478346" cy="399410"/>
          </a:xfrm>
        </p:grpSpPr>
        <p:sp>
          <p:nvSpPr>
            <p:cNvPr id="7" name="AutoShape 7"/>
            <p:cNvSpPr/>
            <p:nvPr/>
          </p:nvSpPr>
          <p:spPr>
            <a:xfrm>
              <a:off x="6511480" y="3223760"/>
              <a:ext cx="478346" cy="39941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511480" y="4805669"/>
            <a:ext cx="478346" cy="413650"/>
            <a:chOff x="6511480" y="4805669"/>
            <a:chExt cx="478346" cy="413650"/>
          </a:xfrm>
        </p:grpSpPr>
        <p:sp>
          <p:nvSpPr>
            <p:cNvPr id="9" name="AutoShape 9"/>
            <p:cNvSpPr/>
            <p:nvPr/>
          </p:nvSpPr>
          <p:spPr>
            <a:xfrm>
              <a:off x="6511480" y="4805669"/>
              <a:ext cx="478346" cy="413650"/>
            </a:xfrm>
            <a:prstGeom prst="rect">
              <a:avLst/>
            </a:pr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0" name="Freeform 10"/>
          <p:cNvSpPr/>
          <p:nvPr/>
        </p:nvSpPr>
        <p:spPr>
          <a:xfrm>
            <a:off x="2802998" y="2871591"/>
            <a:ext cx="1701137" cy="1701137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韬略在企业战略中作用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6384512" y="2015068"/>
            <a:ext cx="5082159" cy="1071601"/>
            <a:chOff x="6384512" y="2015068"/>
            <a:chExt cx="5082159" cy="1071601"/>
          </a:xfrm>
        </p:grpSpPr>
        <p:sp>
          <p:nvSpPr>
            <p:cNvPr id="34" name="TextBox 34"/>
            <p:cNvSpPr txBox="1"/>
            <p:nvPr/>
          </p:nvSpPr>
          <p:spPr>
            <a:xfrm>
              <a:off x="6384512" y="2015068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运用韬略思维，以全局和长远的视角审视企业战略问题，洞察市场趋势和竞争态势，为企业制定科学、合理的发展战略提供思路。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7116604" y="3155950"/>
            <a:ext cx="4476083" cy="490334"/>
            <a:chOff x="7116604" y="3155950"/>
            <a:chExt cx="4476083" cy="490334"/>
          </a:xfrm>
        </p:grpSpPr>
        <p:sp>
          <p:nvSpPr>
            <p:cNvPr id="36" name="TextBox 36"/>
            <p:cNvSpPr txBox="1"/>
            <p:nvPr/>
          </p:nvSpPr>
          <p:spPr>
            <a:xfrm>
              <a:off x="7116604" y="3155950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韬略策略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6510528" y="3652633"/>
            <a:ext cx="5082159" cy="1071601"/>
            <a:chOff x="6510528" y="3652633"/>
            <a:chExt cx="5082159" cy="1071601"/>
          </a:xfrm>
        </p:grpSpPr>
        <p:sp>
          <p:nvSpPr>
            <p:cNvPr id="38" name="TextBox 38"/>
            <p:cNvSpPr txBox="1"/>
            <p:nvPr/>
          </p:nvSpPr>
          <p:spPr>
            <a:xfrm>
              <a:off x="6510528" y="3652633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根据企业战略目标和市场环境变化，灵活运用各种韬略策略，如合纵连横、远交近攻等，以应对市场竞争和变化。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7116604" y="4743284"/>
            <a:ext cx="4476083" cy="490334"/>
            <a:chOff x="7116604" y="4743284"/>
            <a:chExt cx="4476083" cy="490334"/>
          </a:xfrm>
        </p:grpSpPr>
        <p:sp>
          <p:nvSpPr>
            <p:cNvPr id="40" name="TextBox 40"/>
            <p:cNvSpPr txBox="1"/>
            <p:nvPr/>
          </p:nvSpPr>
          <p:spPr>
            <a:xfrm>
              <a:off x="7116604" y="4743284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韬略实践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6510528" y="5239966"/>
            <a:ext cx="5082159" cy="1071601"/>
            <a:chOff x="6510528" y="5239966"/>
            <a:chExt cx="5082159" cy="1071601"/>
          </a:xfrm>
        </p:grpSpPr>
        <p:sp>
          <p:nvSpPr>
            <p:cNvPr id="42" name="TextBox 42"/>
            <p:cNvSpPr txBox="1"/>
            <p:nvPr/>
          </p:nvSpPr>
          <p:spPr>
            <a:xfrm>
              <a:off x="6510528" y="5239966"/>
              <a:ext cx="5082159" cy="1071601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将韬略思维与策略融入企业战略实践中，通过具体行动和措施实现战略目标，提升企业竞争力和可持续发展能力。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116604" y="1472796"/>
            <a:ext cx="4476083" cy="490334"/>
            <a:chOff x="7116604" y="1472796"/>
            <a:chExt cx="4476083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116604" y="1472796"/>
              <a:ext cx="447608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韬略思维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173694"/>
            <a:ext cx="3839952" cy="4684306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" name="Group 3"/>
          <p:cNvGrpSpPr/>
          <p:nvPr/>
        </p:nvGrpSpPr>
        <p:grpSpPr>
          <a:xfrm>
            <a:off x="865802" y="2810519"/>
            <a:ext cx="3847271" cy="4047481"/>
            <a:chOff x="865802" y="2810519"/>
            <a:chExt cx="3847271" cy="4047481"/>
          </a:xfrm>
        </p:grpSpPr>
        <p:sp>
          <p:nvSpPr>
            <p:cNvPr id="4" name="Freeform 4"/>
            <p:cNvSpPr/>
            <p:nvPr/>
          </p:nvSpPr>
          <p:spPr>
            <a:xfrm>
              <a:off x="2165532" y="2928505"/>
              <a:ext cx="1195366" cy="834187"/>
            </a:xfrm>
            <a:custGeom>
              <a:rect l="l" t="t" r="r" b="b"/>
              <a:pathLst>
                <a:path w="193" h="134">
                  <a:moveTo>
                    <a:pt x="177" y="133"/>
                  </a:moveTo>
                  <a:cubicBezTo>
                    <a:pt x="193" y="58"/>
                    <a:pt x="159" y="0"/>
                    <a:pt x="97" y="0"/>
                  </a:cubicBezTo>
                  <a:cubicBezTo>
                    <a:pt x="36" y="0"/>
                    <a:pt x="0" y="61"/>
                    <a:pt x="17" y="134"/>
                  </a:cubicBezTo>
                  <a:cubicBezTo>
                    <a:pt x="177" y="133"/>
                    <a:pt x="177" y="133"/>
                    <a:pt x="177" y="133"/>
                  </a:cubicBezTo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2277789" y="3041376"/>
              <a:ext cx="978744" cy="1605412"/>
            </a:xfrm>
            <a:custGeom>
              <a:rect l="l" t="t" r="r" b="b"/>
              <a:pathLst>
                <a:path w="158" h="258">
                  <a:moveTo>
                    <a:pt x="16" y="157"/>
                  </a:moveTo>
                  <a:cubicBezTo>
                    <a:pt x="15" y="193"/>
                    <a:pt x="35" y="210"/>
                    <a:pt x="35" y="210"/>
                  </a:cubicBezTo>
                  <a:cubicBezTo>
                    <a:pt x="35" y="235"/>
                    <a:pt x="35" y="235"/>
                    <a:pt x="35" y="235"/>
                  </a:cubicBezTo>
                  <a:cubicBezTo>
                    <a:pt x="35" y="235"/>
                    <a:pt x="32" y="237"/>
                    <a:pt x="33" y="237"/>
                  </a:cubicBezTo>
                  <a:cubicBezTo>
                    <a:pt x="30" y="236"/>
                    <a:pt x="62" y="257"/>
                    <a:pt x="81" y="258"/>
                  </a:cubicBezTo>
                  <a:cubicBezTo>
                    <a:pt x="81" y="258"/>
                    <a:pt x="131" y="239"/>
                    <a:pt x="129" y="237"/>
                  </a:cubicBezTo>
                  <a:cubicBezTo>
                    <a:pt x="126" y="235"/>
                    <a:pt x="126" y="235"/>
                    <a:pt x="126" y="235"/>
                  </a:cubicBezTo>
                  <a:cubicBezTo>
                    <a:pt x="126" y="210"/>
                    <a:pt x="126" y="210"/>
                    <a:pt x="126" y="210"/>
                  </a:cubicBezTo>
                  <a:cubicBezTo>
                    <a:pt x="126" y="210"/>
                    <a:pt x="144" y="200"/>
                    <a:pt x="144" y="156"/>
                  </a:cubicBezTo>
                  <a:cubicBezTo>
                    <a:pt x="145" y="144"/>
                    <a:pt x="156" y="152"/>
                    <a:pt x="158" y="118"/>
                  </a:cubicBezTo>
                  <a:cubicBezTo>
                    <a:pt x="158" y="115"/>
                    <a:pt x="158" y="112"/>
                    <a:pt x="157" y="106"/>
                  </a:cubicBezTo>
                  <a:cubicBezTo>
                    <a:pt x="155" y="103"/>
                    <a:pt x="149" y="100"/>
                    <a:pt x="150" y="96"/>
                  </a:cubicBezTo>
                  <a:cubicBezTo>
                    <a:pt x="154" y="40"/>
                    <a:pt x="123" y="4"/>
                    <a:pt x="79" y="1"/>
                  </a:cubicBezTo>
                  <a:cubicBezTo>
                    <a:pt x="79" y="0"/>
                    <a:pt x="79" y="0"/>
                    <a:pt x="79" y="0"/>
                  </a:cubicBezTo>
                  <a:cubicBezTo>
                    <a:pt x="78" y="0"/>
                    <a:pt x="78" y="1"/>
                    <a:pt x="78" y="1"/>
                  </a:cubicBezTo>
                  <a:cubicBezTo>
                    <a:pt x="77" y="1"/>
                    <a:pt x="77" y="0"/>
                    <a:pt x="76" y="0"/>
                  </a:cubicBezTo>
                  <a:cubicBezTo>
                    <a:pt x="76" y="1"/>
                    <a:pt x="76" y="1"/>
                    <a:pt x="76" y="1"/>
                  </a:cubicBezTo>
                  <a:cubicBezTo>
                    <a:pt x="32" y="4"/>
                    <a:pt x="4" y="40"/>
                    <a:pt x="9" y="96"/>
                  </a:cubicBezTo>
                  <a:cubicBezTo>
                    <a:pt x="9" y="100"/>
                    <a:pt x="3" y="103"/>
                    <a:pt x="2" y="106"/>
                  </a:cubicBezTo>
                  <a:cubicBezTo>
                    <a:pt x="0" y="112"/>
                    <a:pt x="0" y="116"/>
                    <a:pt x="0" y="119"/>
                  </a:cubicBezTo>
                  <a:cubicBezTo>
                    <a:pt x="2" y="152"/>
                    <a:pt x="16" y="148"/>
                    <a:pt x="16" y="157"/>
                  </a:cubicBezTo>
                </a:path>
              </a:pathLst>
            </a:custGeom>
            <a:solidFill>
              <a:srgbClr val="EAC487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444772" y="4347680"/>
              <a:ext cx="686349" cy="322564"/>
            </a:xfrm>
            <a:custGeom>
              <a:rect l="l" t="t" r="r" b="b"/>
              <a:pathLst>
                <a:path w="110" h="52">
                  <a:moveTo>
                    <a:pt x="99" y="25"/>
                  </a:moveTo>
                  <a:cubicBezTo>
                    <a:pt x="99" y="0"/>
                    <a:pt x="99" y="0"/>
                    <a:pt x="99" y="0"/>
                  </a:cubicBezTo>
                  <a:cubicBezTo>
                    <a:pt x="99" y="0"/>
                    <a:pt x="86" y="15"/>
                    <a:pt x="53" y="13"/>
                  </a:cubicBezTo>
                  <a:cubicBezTo>
                    <a:pt x="19" y="13"/>
                    <a:pt x="8" y="0"/>
                    <a:pt x="8" y="0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2" y="31"/>
                    <a:pt x="3" y="32"/>
                  </a:cubicBezTo>
                  <a:cubicBezTo>
                    <a:pt x="0" y="31"/>
                    <a:pt x="36" y="52"/>
                    <a:pt x="55" y="52"/>
                  </a:cubicBezTo>
                  <a:cubicBezTo>
                    <a:pt x="55" y="52"/>
                    <a:pt x="111" y="52"/>
                    <a:pt x="110" y="51"/>
                  </a:cubicBezTo>
                  <a:cubicBezTo>
                    <a:pt x="99" y="25"/>
                    <a:pt x="99" y="25"/>
                    <a:pt x="99" y="25"/>
                  </a:cubicBezTo>
                </a:path>
              </a:pathLst>
            </a:custGeom>
            <a:solidFill>
              <a:srgbClr val="E0B57A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724188" y="2834152"/>
              <a:ext cx="600226" cy="535079"/>
            </a:xfrm>
            <a:custGeom>
              <a:rect l="l" t="t" r="r" b="b"/>
              <a:pathLst>
                <a:path w="97" h="86">
                  <a:moveTo>
                    <a:pt x="56" y="0"/>
                  </a:moveTo>
                  <a:cubicBezTo>
                    <a:pt x="49" y="0"/>
                    <a:pt x="25" y="8"/>
                    <a:pt x="14" y="11"/>
                  </a:cubicBezTo>
                  <a:cubicBezTo>
                    <a:pt x="9" y="13"/>
                    <a:pt x="5" y="14"/>
                    <a:pt x="0" y="16"/>
                  </a:cubicBezTo>
                  <a:cubicBezTo>
                    <a:pt x="2" y="16"/>
                    <a:pt x="5" y="15"/>
                    <a:pt x="7" y="15"/>
                  </a:cubicBezTo>
                  <a:cubicBezTo>
                    <a:pt x="50" y="15"/>
                    <a:pt x="80" y="43"/>
                    <a:pt x="88" y="86"/>
                  </a:cubicBezTo>
                  <a:cubicBezTo>
                    <a:pt x="90" y="74"/>
                    <a:pt x="97" y="32"/>
                    <a:pt x="94" y="22"/>
                  </a:cubicBezTo>
                  <a:cubicBezTo>
                    <a:pt x="94" y="21"/>
                    <a:pt x="94" y="21"/>
                    <a:pt x="93" y="21"/>
                  </a:cubicBezTo>
                  <a:cubicBezTo>
                    <a:pt x="92" y="21"/>
                    <a:pt x="91" y="22"/>
                    <a:pt x="89" y="23"/>
                  </a:cubicBezTo>
                  <a:cubicBezTo>
                    <a:pt x="88" y="24"/>
                    <a:pt x="86" y="25"/>
                    <a:pt x="85" y="25"/>
                  </a:cubicBezTo>
                  <a:cubicBezTo>
                    <a:pt x="85" y="25"/>
                    <a:pt x="84" y="25"/>
                    <a:pt x="84" y="24"/>
                  </a:cubicBezTo>
                  <a:cubicBezTo>
                    <a:pt x="81" y="20"/>
                    <a:pt x="80" y="9"/>
                    <a:pt x="78" y="7"/>
                  </a:cubicBezTo>
                  <a:cubicBezTo>
                    <a:pt x="78" y="6"/>
                    <a:pt x="77" y="6"/>
                    <a:pt x="77" y="6"/>
                  </a:cubicBezTo>
                  <a:cubicBezTo>
                    <a:pt x="75" y="6"/>
                    <a:pt x="73" y="8"/>
                    <a:pt x="70" y="10"/>
                  </a:cubicBezTo>
                  <a:cubicBezTo>
                    <a:pt x="68" y="11"/>
                    <a:pt x="65" y="13"/>
                    <a:pt x="63" y="13"/>
                  </a:cubicBezTo>
                  <a:cubicBezTo>
                    <a:pt x="63" y="13"/>
                    <a:pt x="63" y="13"/>
                    <a:pt x="62" y="13"/>
                  </a:cubicBezTo>
                  <a:cubicBezTo>
                    <a:pt x="57" y="11"/>
                    <a:pt x="61" y="1"/>
                    <a:pt x="56" y="0"/>
                  </a:cubicBezTo>
                  <a:cubicBezTo>
                    <a:pt x="56" y="0"/>
                    <a:pt x="56" y="0"/>
                    <a:pt x="56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251654" y="2928505"/>
              <a:ext cx="1017859" cy="584989"/>
            </a:xfrm>
            <a:custGeom>
              <a:rect l="l" t="t" r="r" b="b"/>
              <a:pathLst>
                <a:path w="164" h="94">
                  <a:moveTo>
                    <a:pt x="83" y="0"/>
                  </a:moveTo>
                  <a:cubicBezTo>
                    <a:pt x="81" y="0"/>
                    <a:pt x="78" y="1"/>
                    <a:pt x="76" y="1"/>
                  </a:cubicBezTo>
                  <a:cubicBezTo>
                    <a:pt x="41" y="13"/>
                    <a:pt x="17" y="32"/>
                    <a:pt x="3" y="73"/>
                  </a:cubicBezTo>
                  <a:cubicBezTo>
                    <a:pt x="0" y="82"/>
                    <a:pt x="1" y="94"/>
                    <a:pt x="11" y="94"/>
                  </a:cubicBezTo>
                  <a:cubicBezTo>
                    <a:pt x="11" y="94"/>
                    <a:pt x="12" y="94"/>
                    <a:pt x="12" y="94"/>
                  </a:cubicBezTo>
                  <a:cubicBezTo>
                    <a:pt x="12" y="94"/>
                    <a:pt x="12" y="94"/>
                    <a:pt x="12" y="94"/>
                  </a:cubicBezTo>
                  <a:cubicBezTo>
                    <a:pt x="15" y="50"/>
                    <a:pt x="42" y="22"/>
                    <a:pt x="80" y="19"/>
                  </a:cubicBezTo>
                  <a:cubicBezTo>
                    <a:pt x="80" y="18"/>
                    <a:pt x="80" y="18"/>
                    <a:pt x="80" y="18"/>
                  </a:cubicBezTo>
                  <a:cubicBezTo>
                    <a:pt x="81" y="18"/>
                    <a:pt x="81" y="19"/>
                    <a:pt x="82" y="19"/>
                  </a:cubicBezTo>
                  <a:cubicBezTo>
                    <a:pt x="82" y="19"/>
                    <a:pt x="82" y="18"/>
                    <a:pt x="83" y="18"/>
                  </a:cubicBezTo>
                  <a:cubicBezTo>
                    <a:pt x="83" y="19"/>
                    <a:pt x="83" y="19"/>
                    <a:pt x="83" y="19"/>
                  </a:cubicBezTo>
                  <a:cubicBezTo>
                    <a:pt x="111" y="21"/>
                    <a:pt x="134" y="36"/>
                    <a:pt x="145" y="61"/>
                  </a:cubicBezTo>
                  <a:cubicBezTo>
                    <a:pt x="151" y="64"/>
                    <a:pt x="157" y="68"/>
                    <a:pt x="164" y="73"/>
                  </a:cubicBezTo>
                  <a:cubicBezTo>
                    <a:pt x="164" y="73"/>
                    <a:pt x="164" y="72"/>
                    <a:pt x="164" y="71"/>
                  </a:cubicBezTo>
                  <a:cubicBezTo>
                    <a:pt x="156" y="28"/>
                    <a:pt x="126" y="0"/>
                    <a:pt x="83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2327428" y="3041376"/>
              <a:ext cx="824741" cy="472118"/>
            </a:xfrm>
            <a:custGeom>
              <a:rect l="l" t="t" r="r" b="b"/>
              <a:pathLst>
                <a:path w="133" h="76">
                  <a:moveTo>
                    <a:pt x="71" y="0"/>
                  </a:moveTo>
                  <a:cubicBezTo>
                    <a:pt x="70" y="0"/>
                    <a:pt x="70" y="1"/>
                    <a:pt x="70" y="1"/>
                  </a:cubicBezTo>
                  <a:cubicBezTo>
                    <a:pt x="69" y="1"/>
                    <a:pt x="69" y="0"/>
                    <a:pt x="68" y="0"/>
                  </a:cubicBezTo>
                  <a:cubicBezTo>
                    <a:pt x="68" y="1"/>
                    <a:pt x="68" y="1"/>
                    <a:pt x="68" y="1"/>
                  </a:cubicBezTo>
                  <a:cubicBezTo>
                    <a:pt x="30" y="4"/>
                    <a:pt x="3" y="32"/>
                    <a:pt x="0" y="76"/>
                  </a:cubicBezTo>
                  <a:cubicBezTo>
                    <a:pt x="48" y="71"/>
                    <a:pt x="74" y="36"/>
                    <a:pt x="108" y="36"/>
                  </a:cubicBezTo>
                  <a:cubicBezTo>
                    <a:pt x="116" y="36"/>
                    <a:pt x="124" y="38"/>
                    <a:pt x="133" y="43"/>
                  </a:cubicBezTo>
                  <a:cubicBezTo>
                    <a:pt x="122" y="18"/>
                    <a:pt x="99" y="3"/>
                    <a:pt x="71" y="1"/>
                  </a:cubicBezTo>
                  <a:cubicBezTo>
                    <a:pt x="71" y="0"/>
                    <a:pt x="71" y="0"/>
                    <a:pt x="71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2129048" y="2810519"/>
              <a:ext cx="1195366" cy="653240"/>
            </a:xfrm>
            <a:custGeom>
              <a:rect l="l" t="t" r="r" b="b"/>
              <a:pathLst>
                <a:path w="193" h="105">
                  <a:moveTo>
                    <a:pt x="181" y="96"/>
                  </a:moveTo>
                  <a:cubicBezTo>
                    <a:pt x="188" y="87"/>
                    <a:pt x="193" y="34"/>
                    <a:pt x="190" y="23"/>
                  </a:cubicBezTo>
                  <a:cubicBezTo>
                    <a:pt x="189" y="18"/>
                    <a:pt x="182" y="28"/>
                    <a:pt x="180" y="25"/>
                  </a:cubicBezTo>
                  <a:cubicBezTo>
                    <a:pt x="177" y="21"/>
                    <a:pt x="176" y="10"/>
                    <a:pt x="174" y="7"/>
                  </a:cubicBezTo>
                  <a:cubicBezTo>
                    <a:pt x="171" y="4"/>
                    <a:pt x="163" y="15"/>
                    <a:pt x="158" y="14"/>
                  </a:cubicBezTo>
                  <a:cubicBezTo>
                    <a:pt x="153" y="12"/>
                    <a:pt x="157" y="1"/>
                    <a:pt x="152" y="1"/>
                  </a:cubicBezTo>
                  <a:cubicBezTo>
                    <a:pt x="147" y="0"/>
                    <a:pt x="121" y="9"/>
                    <a:pt x="110" y="12"/>
                  </a:cubicBezTo>
                  <a:cubicBezTo>
                    <a:pt x="67" y="24"/>
                    <a:pt x="0" y="50"/>
                    <a:pt x="22" y="93"/>
                  </a:cubicBezTo>
                  <a:cubicBezTo>
                    <a:pt x="23" y="95"/>
                    <a:pt x="19" y="105"/>
                    <a:pt x="28" y="105"/>
                  </a:cubicBezTo>
                  <a:cubicBezTo>
                    <a:pt x="94" y="103"/>
                    <a:pt x="121" y="41"/>
                    <a:pt x="182" y="91"/>
                  </a:cubicBezTo>
                  <a:lnTo>
                    <a:pt x="181" y="96"/>
                  </a:lnTo>
                  <a:close/>
                </a:path>
              </a:pathLst>
            </a:custGeom>
            <a:solidFill>
              <a:srgbClr val="361A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805431" y="4515576"/>
              <a:ext cx="1928722" cy="1159396"/>
            </a:xfrm>
            <a:custGeom>
              <a:rect l="l" t="t" r="r" b="b"/>
              <a:pathLst>
                <a:path w="311" h="186">
                  <a:moveTo>
                    <a:pt x="280" y="23"/>
                  </a:moveTo>
                  <a:cubicBezTo>
                    <a:pt x="264" y="10"/>
                    <a:pt x="246" y="4"/>
                    <a:pt x="235" y="2"/>
                  </a:cubicBezTo>
                  <a:cubicBezTo>
                    <a:pt x="154" y="9"/>
                    <a:pt x="154" y="9"/>
                    <a:pt x="154" y="9"/>
                  </a:cubicBezTo>
                  <a:cubicBezTo>
                    <a:pt x="80" y="0"/>
                    <a:pt x="80" y="0"/>
                    <a:pt x="80" y="0"/>
                  </a:cubicBezTo>
                  <a:cubicBezTo>
                    <a:pt x="71" y="3"/>
                    <a:pt x="45" y="11"/>
                    <a:pt x="31" y="23"/>
                  </a:cubicBezTo>
                  <a:cubicBezTo>
                    <a:pt x="17" y="33"/>
                    <a:pt x="7" y="47"/>
                    <a:pt x="0" y="63"/>
                  </a:cubicBezTo>
                  <a:cubicBezTo>
                    <a:pt x="0" y="186"/>
                    <a:pt x="0" y="186"/>
                    <a:pt x="0" y="186"/>
                  </a:cubicBezTo>
                  <a:cubicBezTo>
                    <a:pt x="311" y="186"/>
                    <a:pt x="311" y="186"/>
                    <a:pt x="311" y="186"/>
                  </a:cubicBezTo>
                  <a:cubicBezTo>
                    <a:pt x="311" y="63"/>
                    <a:pt x="311" y="63"/>
                    <a:pt x="311" y="63"/>
                  </a:cubicBezTo>
                  <a:cubicBezTo>
                    <a:pt x="304" y="47"/>
                    <a:pt x="294" y="33"/>
                    <a:pt x="280" y="23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499673" y="4352794"/>
              <a:ext cx="7893" cy="19050"/>
            </a:xfrm>
            <a:custGeom>
              <a:rect l="l" t="t" r="r" b="b"/>
              <a:pathLst>
                <a:path w="1" h="1">
                  <a:moveTo>
                    <a:pt x="0" y="0"/>
                  </a:moveTo>
                  <a:cubicBezTo>
                    <a:pt x="0" y="0"/>
                    <a:pt x="0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531070" y="4360731"/>
              <a:ext cx="514104" cy="68252"/>
            </a:xfrm>
            <a:custGeom>
              <a:rect l="l" t="t" r="r" b="b"/>
              <a:pathLst>
                <a:path w="83" h="11">
                  <a:moveTo>
                    <a:pt x="69" y="7"/>
                  </a:moveTo>
                  <a:cubicBezTo>
                    <a:pt x="63" y="9"/>
                    <a:pt x="53" y="11"/>
                    <a:pt x="39" y="11"/>
                  </a:cubicBezTo>
                  <a:cubicBezTo>
                    <a:pt x="38" y="11"/>
                    <a:pt x="38" y="11"/>
                    <a:pt x="38" y="11"/>
                  </a:cubicBezTo>
                  <a:cubicBezTo>
                    <a:pt x="37" y="11"/>
                    <a:pt x="36" y="11"/>
                    <a:pt x="35" y="11"/>
                  </a:cubicBezTo>
                  <a:cubicBezTo>
                    <a:pt x="36" y="11"/>
                    <a:pt x="38" y="11"/>
                    <a:pt x="39" y="11"/>
                  </a:cubicBezTo>
                  <a:cubicBezTo>
                    <a:pt x="41" y="11"/>
                    <a:pt x="42" y="11"/>
                    <a:pt x="44" y="11"/>
                  </a:cubicBezTo>
                  <a:cubicBezTo>
                    <a:pt x="55" y="11"/>
                    <a:pt x="63" y="9"/>
                    <a:pt x="69" y="7"/>
                  </a:cubicBezTo>
                  <a:moveTo>
                    <a:pt x="0" y="2"/>
                  </a:moveTo>
                  <a:cubicBezTo>
                    <a:pt x="4" y="4"/>
                    <a:pt x="9" y="6"/>
                    <a:pt x="15" y="8"/>
                  </a:cubicBezTo>
                  <a:cubicBezTo>
                    <a:pt x="9" y="6"/>
                    <a:pt x="4" y="4"/>
                    <a:pt x="0" y="2"/>
                  </a:cubicBezTo>
                  <a:moveTo>
                    <a:pt x="83" y="0"/>
                  </a:moveTo>
                  <a:cubicBezTo>
                    <a:pt x="82" y="0"/>
                    <a:pt x="81" y="1"/>
                    <a:pt x="80" y="2"/>
                  </a:cubicBezTo>
                  <a:cubicBezTo>
                    <a:pt x="80" y="2"/>
                    <a:pt x="80" y="1"/>
                    <a:pt x="81" y="1"/>
                  </a:cubicBezTo>
                  <a:cubicBezTo>
                    <a:pt x="82" y="0"/>
                    <a:pt x="83" y="0"/>
                    <a:pt x="83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507566" y="4352794"/>
              <a:ext cx="524628" cy="131212"/>
            </a:xfrm>
            <a:custGeom>
              <a:rect l="l" t="t" r="r" b="b"/>
              <a:pathLst>
                <a:path w="85" h="21">
                  <a:moveTo>
                    <a:pt x="0" y="0"/>
                  </a:moveTo>
                  <a:cubicBezTo>
                    <a:pt x="5" y="5"/>
                    <a:pt x="10" y="20"/>
                    <a:pt x="36" y="21"/>
                  </a:cubicBezTo>
                  <a:cubicBezTo>
                    <a:pt x="36" y="21"/>
                    <a:pt x="37" y="21"/>
                    <a:pt x="37" y="21"/>
                  </a:cubicBezTo>
                  <a:cubicBezTo>
                    <a:pt x="60" y="21"/>
                    <a:pt x="79" y="7"/>
                    <a:pt x="85" y="2"/>
                  </a:cubicBezTo>
                  <a:cubicBezTo>
                    <a:pt x="84" y="2"/>
                    <a:pt x="84" y="3"/>
                    <a:pt x="84" y="3"/>
                  </a:cubicBezTo>
                  <a:cubicBezTo>
                    <a:pt x="81" y="5"/>
                    <a:pt x="78" y="6"/>
                    <a:pt x="73" y="8"/>
                  </a:cubicBezTo>
                  <a:cubicBezTo>
                    <a:pt x="67" y="10"/>
                    <a:pt x="59" y="12"/>
                    <a:pt x="48" y="12"/>
                  </a:cubicBezTo>
                  <a:cubicBezTo>
                    <a:pt x="46" y="12"/>
                    <a:pt x="45" y="12"/>
                    <a:pt x="43" y="12"/>
                  </a:cubicBezTo>
                  <a:cubicBezTo>
                    <a:pt x="42" y="12"/>
                    <a:pt x="40" y="12"/>
                    <a:pt x="39" y="12"/>
                  </a:cubicBezTo>
                  <a:cubicBezTo>
                    <a:pt x="31" y="11"/>
                    <a:pt x="25" y="10"/>
                    <a:pt x="19" y="9"/>
                  </a:cubicBezTo>
                  <a:cubicBezTo>
                    <a:pt x="13" y="7"/>
                    <a:pt x="8" y="5"/>
                    <a:pt x="4" y="3"/>
                  </a:cubicBezTo>
                  <a:cubicBezTo>
                    <a:pt x="2" y="2"/>
                    <a:pt x="1" y="1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3058153" y="4392123"/>
              <a:ext cx="80860" cy="81302"/>
            </a:xfrm>
            <a:custGeom>
              <a:rect l="l" t="t" r="r" b="b"/>
              <a:pathLst>
                <a:path w="31" h="31">
                  <a:moveTo>
                    <a:pt x="0" y="31"/>
                  </a:moveTo>
                  <a:lnTo>
                    <a:pt x="17" y="21"/>
                  </a:lnTo>
                  <a:lnTo>
                    <a:pt x="31" y="9"/>
                  </a:lnTo>
                  <a:lnTo>
                    <a:pt x="0" y="0"/>
                  </a:lnTo>
                  <a:lnTo>
                    <a:pt x="0" y="31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2413550" y="4392123"/>
              <a:ext cx="80860" cy="81302"/>
            </a:xfrm>
            <a:custGeom>
              <a:rect l="l" t="t" r="r" b="b"/>
              <a:pathLst>
                <a:path w="31" h="31">
                  <a:moveTo>
                    <a:pt x="31" y="0"/>
                  </a:moveTo>
                  <a:lnTo>
                    <a:pt x="0" y="7"/>
                  </a:lnTo>
                  <a:lnTo>
                    <a:pt x="31" y="31"/>
                  </a:lnTo>
                  <a:lnTo>
                    <a:pt x="31" y="0"/>
                  </a:lnTo>
                  <a:close/>
                </a:path>
              </a:pathLst>
            </a:custGeom>
            <a:solidFill>
              <a:srgbClr val="706F6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447786" y="4510285"/>
              <a:ext cx="2693475" cy="2339779"/>
            </a:xfrm>
            <a:custGeom>
              <a:rect l="l" t="t" r="r" b="b"/>
              <a:pathLst>
                <a:path w="435" h="376">
                  <a:moveTo>
                    <a:pt x="403" y="38"/>
                  </a:moveTo>
                  <a:cubicBezTo>
                    <a:pt x="390" y="26"/>
                    <a:pt x="339" y="11"/>
                    <a:pt x="317" y="8"/>
                  </a:cubicBezTo>
                  <a:cubicBezTo>
                    <a:pt x="291" y="0"/>
                    <a:pt x="291" y="0"/>
                    <a:pt x="291" y="0"/>
                  </a:cubicBezTo>
                  <a:cubicBezTo>
                    <a:pt x="241" y="119"/>
                    <a:pt x="241" y="119"/>
                    <a:pt x="241" y="119"/>
                  </a:cubicBezTo>
                  <a:cubicBezTo>
                    <a:pt x="192" y="119"/>
                    <a:pt x="192" y="119"/>
                    <a:pt x="192" y="119"/>
                  </a:cubicBezTo>
                  <a:cubicBezTo>
                    <a:pt x="138" y="1"/>
                    <a:pt x="138" y="1"/>
                    <a:pt x="138" y="1"/>
                  </a:cubicBezTo>
                  <a:cubicBezTo>
                    <a:pt x="111" y="8"/>
                    <a:pt x="111" y="8"/>
                    <a:pt x="111" y="8"/>
                  </a:cubicBezTo>
                  <a:cubicBezTo>
                    <a:pt x="93" y="11"/>
                    <a:pt x="44" y="27"/>
                    <a:pt x="31" y="38"/>
                  </a:cubicBezTo>
                  <a:cubicBezTo>
                    <a:pt x="17" y="48"/>
                    <a:pt x="0" y="292"/>
                    <a:pt x="0" y="308"/>
                  </a:cubicBezTo>
                  <a:cubicBezTo>
                    <a:pt x="44" y="376"/>
                    <a:pt x="44" y="376"/>
                    <a:pt x="44" y="376"/>
                  </a:cubicBezTo>
                  <a:cubicBezTo>
                    <a:pt x="397" y="375"/>
                    <a:pt x="397" y="375"/>
                    <a:pt x="397" y="375"/>
                  </a:cubicBezTo>
                  <a:cubicBezTo>
                    <a:pt x="435" y="308"/>
                    <a:pt x="435" y="308"/>
                    <a:pt x="435" y="308"/>
                  </a:cubicBezTo>
                  <a:cubicBezTo>
                    <a:pt x="435" y="290"/>
                    <a:pt x="418" y="48"/>
                    <a:pt x="403" y="38"/>
                  </a:cubicBezTo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2846794" y="4583651"/>
              <a:ext cx="125237" cy="634723"/>
            </a:xfrm>
            <a:custGeom>
              <a:rect l="l" t="t" r="r" b="b"/>
              <a:pathLst>
                <a:path w="20" h="102">
                  <a:moveTo>
                    <a:pt x="8" y="0"/>
                  </a:moveTo>
                  <a:cubicBezTo>
                    <a:pt x="0" y="26"/>
                    <a:pt x="0" y="26"/>
                    <a:pt x="0" y="26"/>
                  </a:cubicBezTo>
                  <a:cubicBezTo>
                    <a:pt x="17" y="102"/>
                    <a:pt x="17" y="102"/>
                    <a:pt x="17" y="102"/>
                  </a:cubicBezTo>
                  <a:cubicBezTo>
                    <a:pt x="20" y="95"/>
                    <a:pt x="20" y="95"/>
                    <a:pt x="20" y="95"/>
                  </a:cubicBezTo>
                  <a:cubicBezTo>
                    <a:pt x="1" y="26"/>
                    <a:pt x="1" y="26"/>
                    <a:pt x="1" y="26"/>
                  </a:cubicBezTo>
                  <a:cubicBezTo>
                    <a:pt x="10" y="2"/>
                    <a:pt x="10" y="2"/>
                    <a:pt x="10" y="2"/>
                  </a:cubicBezTo>
                  <a:cubicBezTo>
                    <a:pt x="9" y="2"/>
                    <a:pt x="9" y="1"/>
                    <a:pt x="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  <a:close/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2797155" y="5176576"/>
              <a:ext cx="273978" cy="957463"/>
            </a:xfrm>
            <a:custGeom>
              <a:rect l="l" t="t" r="r" b="b"/>
              <a:pathLst>
                <a:path w="105" h="365">
                  <a:moveTo>
                    <a:pt x="67" y="0"/>
                  </a:moveTo>
                  <a:lnTo>
                    <a:pt x="60" y="16"/>
                  </a:lnTo>
                  <a:lnTo>
                    <a:pt x="88" y="142"/>
                  </a:lnTo>
                  <a:lnTo>
                    <a:pt x="0" y="360"/>
                  </a:lnTo>
                  <a:lnTo>
                    <a:pt x="3" y="365"/>
                  </a:lnTo>
                  <a:lnTo>
                    <a:pt x="105" y="147"/>
                  </a:lnTo>
                  <a:lnTo>
                    <a:pt x="67" y="0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Freeform 21"/>
            <p:cNvSpPr/>
            <p:nvPr/>
          </p:nvSpPr>
          <p:spPr>
            <a:xfrm>
              <a:off x="2525808" y="4533917"/>
              <a:ext cx="501124" cy="1600122"/>
            </a:xfrm>
            <a:custGeom>
              <a:rect l="l" t="t" r="r" b="b"/>
              <a:pathLst>
                <a:path w="81" h="257">
                  <a:moveTo>
                    <a:pt x="52" y="34"/>
                  </a:moveTo>
                  <a:cubicBezTo>
                    <a:pt x="63" y="0"/>
                    <a:pt x="63" y="0"/>
                    <a:pt x="63" y="0"/>
                  </a:cubicBezTo>
                  <a:cubicBezTo>
                    <a:pt x="63" y="0"/>
                    <a:pt x="52" y="4"/>
                    <a:pt x="39" y="4"/>
                  </a:cubicBezTo>
                  <a:cubicBezTo>
                    <a:pt x="28" y="4"/>
                    <a:pt x="14" y="0"/>
                    <a:pt x="14" y="0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28" y="33"/>
                    <a:pt x="28" y="33"/>
                    <a:pt x="28" y="33"/>
                  </a:cubicBezTo>
                  <a:cubicBezTo>
                    <a:pt x="0" y="164"/>
                    <a:pt x="0" y="164"/>
                    <a:pt x="0" y="164"/>
                  </a:cubicBezTo>
                  <a:cubicBezTo>
                    <a:pt x="43" y="257"/>
                    <a:pt x="43" y="257"/>
                    <a:pt x="43" y="257"/>
                  </a:cubicBezTo>
                  <a:cubicBezTo>
                    <a:pt x="81" y="163"/>
                    <a:pt x="81" y="163"/>
                    <a:pt x="81" y="163"/>
                  </a:cubicBezTo>
                  <a:cubicBezTo>
                    <a:pt x="52" y="34"/>
                    <a:pt x="52" y="34"/>
                    <a:pt x="52" y="34"/>
                  </a:cubicBezTo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Freeform 22"/>
            <p:cNvSpPr/>
            <p:nvPr/>
          </p:nvSpPr>
          <p:spPr>
            <a:xfrm>
              <a:off x="2698053" y="4746256"/>
              <a:ext cx="148741" cy="44619"/>
            </a:xfrm>
            <a:custGeom>
              <a:rect l="l" t="t" r="r" b="b"/>
              <a:pathLst>
                <a:path w="24" h="7">
                  <a:moveTo>
                    <a:pt x="0" y="0"/>
                  </a:moveTo>
                  <a:cubicBezTo>
                    <a:pt x="0" y="1"/>
                    <a:pt x="0" y="1"/>
                    <a:pt x="0" y="1"/>
                  </a:cubicBezTo>
                  <a:cubicBezTo>
                    <a:pt x="0" y="1"/>
                    <a:pt x="2" y="7"/>
                    <a:pt x="9" y="7"/>
                  </a:cubicBezTo>
                  <a:cubicBezTo>
                    <a:pt x="17" y="7"/>
                    <a:pt x="24" y="1"/>
                    <a:pt x="24" y="1"/>
                  </a:cubicBezTo>
                  <a:cubicBezTo>
                    <a:pt x="24" y="0"/>
                    <a:pt x="24" y="0"/>
                    <a:pt x="24" y="0"/>
                  </a:cubicBezTo>
                  <a:cubicBezTo>
                    <a:pt x="24" y="0"/>
                    <a:pt x="19" y="2"/>
                    <a:pt x="12" y="2"/>
                  </a:cubicBezTo>
                  <a:cubicBezTo>
                    <a:pt x="4" y="2"/>
                    <a:pt x="0" y="0"/>
                    <a:pt x="0" y="0"/>
                  </a:cubicBezTo>
                </a:path>
              </a:pathLst>
            </a:custGeom>
            <a:solidFill>
              <a:srgbClr val="A54828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Freeform 23"/>
            <p:cNvSpPr/>
            <p:nvPr/>
          </p:nvSpPr>
          <p:spPr>
            <a:xfrm>
              <a:off x="2301293" y="4515576"/>
              <a:ext cx="174876" cy="18342"/>
            </a:xfrm>
            <a:custGeom>
              <a:rect l="l" t="t" r="r" b="b"/>
              <a:pathLst>
                <a:path w="28" h="3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2"/>
                    <a:pt x="28" y="2"/>
                  </a:cubicBezTo>
                  <a:cubicBezTo>
                    <a:pt x="3" y="0"/>
                    <a:pt x="3" y="0"/>
                    <a:pt x="3" y="0"/>
                  </a:cubicBezTo>
                  <a:cubicBezTo>
                    <a:pt x="2" y="0"/>
                    <a:pt x="2" y="0"/>
                    <a:pt x="2" y="0"/>
                  </a:cubicBezTo>
                  <a:cubicBezTo>
                    <a:pt x="2" y="0"/>
                    <a:pt x="1" y="0"/>
                    <a:pt x="1" y="0"/>
                  </a:cubicBezTo>
                  <a:cubicBezTo>
                    <a:pt x="1" y="0"/>
                    <a:pt x="1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Freeform 24"/>
            <p:cNvSpPr/>
            <p:nvPr/>
          </p:nvSpPr>
          <p:spPr>
            <a:xfrm>
              <a:off x="2468276" y="4528626"/>
              <a:ext cx="148741" cy="23632"/>
            </a:xfrm>
            <a:custGeom>
              <a:rect l="l" t="t" r="r" b="b"/>
              <a:pathLst>
                <a:path w="24" h="4">
                  <a:moveTo>
                    <a:pt x="1" y="0"/>
                  </a:moveTo>
                  <a:cubicBezTo>
                    <a:pt x="0" y="0"/>
                    <a:pt x="0" y="1"/>
                    <a:pt x="0" y="1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3" y="2"/>
                    <a:pt x="23" y="2"/>
                    <a:pt x="23" y="2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Freeform 25"/>
            <p:cNvSpPr/>
            <p:nvPr/>
          </p:nvSpPr>
          <p:spPr>
            <a:xfrm>
              <a:off x="2301293" y="4515576"/>
              <a:ext cx="336772" cy="417093"/>
            </a:xfrm>
            <a:custGeom>
              <a:rect l="l" t="t" r="r" b="b"/>
              <a:pathLst>
                <a:path w="54" h="67">
                  <a:moveTo>
                    <a:pt x="0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30" y="67"/>
                    <a:pt x="30" y="67"/>
                    <a:pt x="30" y="67"/>
                  </a:cubicBezTo>
                  <a:cubicBezTo>
                    <a:pt x="37" y="52"/>
                    <a:pt x="49" y="28"/>
                    <a:pt x="54" y="14"/>
                  </a:cubicBezTo>
                  <a:cubicBezTo>
                    <a:pt x="51" y="6"/>
                    <a:pt x="51" y="6"/>
                    <a:pt x="51" y="6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Freeform 26"/>
            <p:cNvSpPr/>
            <p:nvPr/>
          </p:nvSpPr>
          <p:spPr>
            <a:xfrm>
              <a:off x="2296031" y="4515576"/>
              <a:ext cx="5262" cy="19050"/>
            </a:xfrm>
            <a:custGeom>
              <a:rect l="l" t="t" r="r" b="b"/>
              <a:pathLst>
                <a:path w="1" h="1">
                  <a:moveTo>
                    <a:pt x="1" y="0"/>
                  </a:move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Freeform 27"/>
            <p:cNvSpPr/>
            <p:nvPr/>
          </p:nvSpPr>
          <p:spPr>
            <a:xfrm>
              <a:off x="2638065" y="4541677"/>
              <a:ext cx="23504" cy="5291"/>
            </a:xfrm>
            <a:custGeom>
              <a:rect l="l" t="t" r="r" b="b"/>
              <a:pathLst>
                <a:path w="4" h="1">
                  <a:moveTo>
                    <a:pt x="0" y="0"/>
                  </a:moveTo>
                  <a:cubicBezTo>
                    <a:pt x="1" y="0"/>
                    <a:pt x="2" y="1"/>
                    <a:pt x="4" y="1"/>
                  </a:cubicBezTo>
                  <a:cubicBezTo>
                    <a:pt x="4" y="1"/>
                    <a:pt x="4" y="1"/>
                    <a:pt x="4" y="1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Freeform 28"/>
            <p:cNvSpPr/>
            <p:nvPr/>
          </p:nvSpPr>
          <p:spPr>
            <a:xfrm>
              <a:off x="2296031" y="4515576"/>
              <a:ext cx="193118" cy="480054"/>
            </a:xfrm>
            <a:custGeom>
              <a:rect l="l" t="t" r="r" b="b"/>
              <a:pathLst>
                <a:path w="31" h="77">
                  <a:moveTo>
                    <a:pt x="1" y="0"/>
                  </a:moveTo>
                  <a:cubicBezTo>
                    <a:pt x="1" y="0"/>
                    <a:pt x="1" y="0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26" y="77"/>
                    <a:pt x="26" y="77"/>
                    <a:pt x="26" y="77"/>
                  </a:cubicBezTo>
                  <a:cubicBezTo>
                    <a:pt x="26" y="77"/>
                    <a:pt x="28" y="73"/>
                    <a:pt x="31" y="67"/>
                  </a:cubicBezTo>
                  <a:cubicBezTo>
                    <a:pt x="1" y="0"/>
                    <a:pt x="1" y="0"/>
                    <a:pt x="1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Freeform 29"/>
            <p:cNvSpPr/>
            <p:nvPr/>
          </p:nvSpPr>
          <p:spPr>
            <a:xfrm>
              <a:off x="2611930" y="4541677"/>
              <a:ext cx="49639" cy="60315"/>
            </a:xfrm>
            <a:custGeom>
              <a:rect l="l" t="t" r="r" b="b"/>
              <a:pathLst>
                <a:path w="8" h="10">
                  <a:moveTo>
                    <a:pt x="0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4" y="10"/>
                    <a:pt x="4" y="10"/>
                    <a:pt x="4" y="10"/>
                  </a:cubicBezTo>
                  <a:cubicBezTo>
                    <a:pt x="6" y="6"/>
                    <a:pt x="7" y="2"/>
                    <a:pt x="8" y="1"/>
                  </a:cubicBezTo>
                  <a:cubicBezTo>
                    <a:pt x="6" y="1"/>
                    <a:pt x="5" y="0"/>
                    <a:pt x="4" y="0"/>
                  </a:cubicBezTo>
                  <a:cubicBezTo>
                    <a:pt x="0" y="0"/>
                    <a:pt x="0" y="0"/>
                    <a:pt x="0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2283051" y="4410641"/>
              <a:ext cx="360101" cy="485345"/>
            </a:xfrm>
            <a:custGeom>
              <a:rect l="l" t="t" r="r" b="b"/>
              <a:pathLst>
                <a:path w="57" h="78">
                  <a:moveTo>
                    <a:pt x="27" y="78"/>
                  </a:moveTo>
                  <a:cubicBezTo>
                    <a:pt x="27" y="78"/>
                    <a:pt x="58" y="22"/>
                    <a:pt x="58" y="21"/>
                  </a:cubicBezTo>
                  <a:cubicBezTo>
                    <a:pt x="54" y="20"/>
                    <a:pt x="47" y="19"/>
                    <a:pt x="37" y="12"/>
                  </a:cubicBezTo>
                  <a:cubicBezTo>
                    <a:pt x="29" y="7"/>
                    <a:pt x="21" y="0"/>
                    <a:pt x="21" y="0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0" y="17"/>
                    <a:pt x="27" y="78"/>
                    <a:pt x="27" y="78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3071309" y="4515576"/>
              <a:ext cx="172245" cy="26278"/>
            </a:xfrm>
            <a:custGeom>
              <a:rect l="l" t="t" r="r" b="b"/>
              <a:pathLst>
                <a:path w="28" h="4">
                  <a:moveTo>
                    <a:pt x="28" y="0"/>
                  </a:moveTo>
                  <a:cubicBezTo>
                    <a:pt x="0" y="2"/>
                    <a:pt x="0" y="2"/>
                    <a:pt x="0" y="2"/>
                  </a:cubicBezTo>
                  <a:cubicBezTo>
                    <a:pt x="1" y="4"/>
                    <a:pt x="1" y="4"/>
                    <a:pt x="1" y="4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8" y="1"/>
                    <a:pt x="28" y="0"/>
                    <a:pt x="28" y="0"/>
                  </a:cubicBezTo>
                  <a:moveTo>
                    <a:pt x="28" y="0"/>
                  </a:move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  <a:cubicBezTo>
                    <a:pt x="28" y="0"/>
                    <a:pt x="28" y="0"/>
                    <a:pt x="28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Freeform 32"/>
            <p:cNvSpPr/>
            <p:nvPr/>
          </p:nvSpPr>
          <p:spPr>
            <a:xfrm>
              <a:off x="2909413" y="4528626"/>
              <a:ext cx="166983" cy="23632"/>
            </a:xfrm>
            <a:custGeom>
              <a:rect l="l" t="t" r="r" b="b"/>
              <a:pathLst>
                <a:path w="27" h="4">
                  <a:moveTo>
                    <a:pt x="26" y="0"/>
                  </a:moveTo>
                  <a:cubicBezTo>
                    <a:pt x="1" y="2"/>
                    <a:pt x="1" y="2"/>
                    <a:pt x="1" y="2"/>
                  </a:cubicBezTo>
                  <a:cubicBezTo>
                    <a:pt x="0" y="3"/>
                    <a:pt x="0" y="3"/>
                    <a:pt x="0" y="3"/>
                  </a:cubicBezTo>
                  <a:cubicBezTo>
                    <a:pt x="2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3" y="3"/>
                    <a:pt x="3" y="3"/>
                    <a:pt x="3" y="3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27" y="2"/>
                    <a:pt x="27" y="2"/>
                    <a:pt x="27" y="2"/>
                  </a:cubicBezTo>
                  <a:cubicBezTo>
                    <a:pt x="26" y="0"/>
                    <a:pt x="26" y="0"/>
                    <a:pt x="26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Freeform 33"/>
            <p:cNvSpPr/>
            <p:nvPr/>
          </p:nvSpPr>
          <p:spPr>
            <a:xfrm>
              <a:off x="2909413" y="4528626"/>
              <a:ext cx="334141" cy="367183"/>
            </a:xfrm>
            <a:custGeom>
              <a:rect l="l" t="t" r="r" b="b"/>
              <a:pathLst>
                <a:path w="54" h="59">
                  <a:moveTo>
                    <a:pt x="54" y="0"/>
                  </a:moveTo>
                  <a:cubicBezTo>
                    <a:pt x="27" y="2"/>
                    <a:pt x="27" y="2"/>
                    <a:pt x="27" y="2"/>
                  </a:cubicBezTo>
                  <a:cubicBezTo>
                    <a:pt x="2" y="4"/>
                    <a:pt x="2" y="4"/>
                    <a:pt x="2" y="4"/>
                  </a:cubicBezTo>
                  <a:cubicBezTo>
                    <a:pt x="0" y="11"/>
                    <a:pt x="0" y="11"/>
                    <a:pt x="0" y="11"/>
                  </a:cubicBezTo>
                  <a:cubicBezTo>
                    <a:pt x="7" y="23"/>
                    <a:pt x="20" y="44"/>
                    <a:pt x="29" y="59"/>
                  </a:cubicBezTo>
                  <a:cubicBezTo>
                    <a:pt x="53" y="2"/>
                    <a:pt x="53" y="2"/>
                    <a:pt x="53" y="2"/>
                  </a:cubicBezTo>
                  <a:cubicBezTo>
                    <a:pt x="53" y="1"/>
                    <a:pt x="53" y="1"/>
                    <a:pt x="54" y="0"/>
                  </a:cubicBezTo>
                </a:path>
              </a:pathLst>
            </a:custGeom>
            <a:solidFill>
              <a:srgbClr val="B2B2B2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2883277" y="4541677"/>
              <a:ext cx="12980" cy="19050"/>
            </a:xfrm>
            <a:custGeom>
              <a:rect l="l" t="t" r="r" b="b"/>
              <a:pathLst>
                <a:path w="2" h="1">
                  <a:moveTo>
                    <a:pt x="2" y="0"/>
                  </a:moveTo>
                  <a:cubicBezTo>
                    <a:pt x="2" y="0"/>
                    <a:pt x="2" y="0"/>
                    <a:pt x="2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" y="0"/>
                    <a:pt x="2" y="0"/>
                    <a:pt x="2" y="0"/>
                  </a:cubicBezTo>
                </a:path>
              </a:pathLst>
            </a:custGeom>
            <a:solidFill>
              <a:srgbClr val="9C7E5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3089550" y="4541677"/>
              <a:ext cx="148741" cy="459067"/>
            </a:xfrm>
            <a:custGeom>
              <a:rect l="l" t="t" r="r" b="b"/>
              <a:pathLst>
                <a:path w="24" h="74">
                  <a:moveTo>
                    <a:pt x="24" y="0"/>
                  </a:moveTo>
                  <a:cubicBezTo>
                    <a:pt x="0" y="57"/>
                    <a:pt x="0" y="57"/>
                    <a:pt x="0" y="57"/>
                  </a:cubicBezTo>
                  <a:cubicBezTo>
                    <a:pt x="6" y="67"/>
                    <a:pt x="10" y="74"/>
                    <a:pt x="10" y="74"/>
                  </a:cubicBezTo>
                  <a:cubicBezTo>
                    <a:pt x="10" y="74"/>
                    <a:pt x="21" y="15"/>
                    <a:pt x="24" y="0"/>
                  </a:cubicBezTo>
                </a:path>
              </a:pathLst>
            </a:custGeom>
            <a:solidFill>
              <a:srgbClr val="2926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Freeform 36"/>
            <p:cNvSpPr/>
            <p:nvPr/>
          </p:nvSpPr>
          <p:spPr>
            <a:xfrm>
              <a:off x="2909413" y="4546968"/>
              <a:ext cx="18242" cy="13051"/>
            </a:xfrm>
            <a:custGeom>
              <a:rect l="l" t="t" r="r" b="b"/>
              <a:pathLst>
                <a:path w="3" h="2">
                  <a:moveTo>
                    <a:pt x="3" y="0"/>
                  </a:moveTo>
                  <a:cubicBezTo>
                    <a:pt x="3" y="0"/>
                    <a:pt x="2" y="0"/>
                    <a:pt x="0" y="0"/>
                  </a:cubicBezTo>
                  <a:cubicBezTo>
                    <a:pt x="0" y="2"/>
                    <a:pt x="0" y="2"/>
                    <a:pt x="0" y="2"/>
                  </a:cubicBezTo>
                  <a:cubicBezTo>
                    <a:pt x="2" y="1"/>
                    <a:pt x="2" y="1"/>
                    <a:pt x="2" y="1"/>
                  </a:cubicBezTo>
                  <a:cubicBezTo>
                    <a:pt x="3" y="0"/>
                    <a:pt x="3" y="0"/>
                    <a:pt x="3" y="0"/>
                  </a:cubicBezTo>
                </a:path>
              </a:pathLst>
            </a:custGeom>
            <a:solidFill>
              <a:srgbClr val="6D583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Freeform 37"/>
            <p:cNvSpPr/>
            <p:nvPr/>
          </p:nvSpPr>
          <p:spPr>
            <a:xfrm>
              <a:off x="2896433" y="4552259"/>
              <a:ext cx="26135" cy="44619"/>
            </a:xfrm>
            <a:custGeom>
              <a:rect l="l" t="t" r="r" b="b"/>
              <a:pathLst>
                <a:path w="4" h="7">
                  <a:moveTo>
                    <a:pt x="4" y="0"/>
                  </a:moveTo>
                  <a:cubicBezTo>
                    <a:pt x="2" y="1"/>
                    <a:pt x="2" y="1"/>
                    <a:pt x="2" y="1"/>
                  </a:cubicBezTo>
                  <a:cubicBezTo>
                    <a:pt x="0" y="5"/>
                    <a:pt x="0" y="5"/>
                    <a:pt x="0" y="5"/>
                  </a:cubicBezTo>
                  <a:cubicBezTo>
                    <a:pt x="1" y="6"/>
                    <a:pt x="1" y="7"/>
                    <a:pt x="2" y="7"/>
                  </a:cubicBezTo>
                  <a:cubicBezTo>
                    <a:pt x="4" y="0"/>
                    <a:pt x="4" y="0"/>
                    <a:pt x="4" y="0"/>
                  </a:cubicBezTo>
                </a:path>
              </a:pathLst>
            </a:custGeom>
            <a:solidFill>
              <a:srgbClr val="7C7C7C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Freeform 38"/>
            <p:cNvSpPr/>
            <p:nvPr/>
          </p:nvSpPr>
          <p:spPr>
            <a:xfrm>
              <a:off x="2872929" y="4541677"/>
              <a:ext cx="41746" cy="41974"/>
            </a:xfrm>
            <a:custGeom>
              <a:rect l="l" t="t" r="r" b="b"/>
              <a:pathLst>
                <a:path w="7" h="7">
                  <a:moveTo>
                    <a:pt x="7" y="0"/>
                  </a:moveTo>
                  <a:cubicBezTo>
                    <a:pt x="4" y="0"/>
                    <a:pt x="4" y="0"/>
                    <a:pt x="4" y="0"/>
                  </a:cubicBezTo>
                  <a:cubicBezTo>
                    <a:pt x="4" y="0"/>
                    <a:pt x="3" y="0"/>
                    <a:pt x="2" y="0"/>
                  </a:cubicBezTo>
                  <a:cubicBezTo>
                    <a:pt x="0" y="1"/>
                    <a:pt x="0" y="1"/>
                    <a:pt x="0" y="1"/>
                  </a:cubicBezTo>
                  <a:cubicBezTo>
                    <a:pt x="1" y="2"/>
                    <a:pt x="2" y="4"/>
                    <a:pt x="4" y="7"/>
                  </a:cubicBezTo>
                  <a:cubicBezTo>
                    <a:pt x="6" y="3"/>
                    <a:pt x="6" y="3"/>
                    <a:pt x="6" y="3"/>
                  </a:cubicBezTo>
                  <a:cubicBezTo>
                    <a:pt x="6" y="1"/>
                    <a:pt x="6" y="1"/>
                    <a:pt x="6" y="1"/>
                  </a:cubicBezTo>
                  <a:cubicBezTo>
                    <a:pt x="7" y="0"/>
                    <a:pt x="7" y="0"/>
                    <a:pt x="7" y="0"/>
                  </a:cubicBezTo>
                </a:path>
              </a:pathLst>
            </a:custGeom>
            <a:solidFill>
              <a:srgbClr val="954124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Freeform 39"/>
            <p:cNvSpPr/>
            <p:nvPr/>
          </p:nvSpPr>
          <p:spPr>
            <a:xfrm>
              <a:off x="2891171" y="4415755"/>
              <a:ext cx="365363" cy="480054"/>
            </a:xfrm>
            <a:custGeom>
              <a:rect l="l" t="t" r="r" b="b"/>
              <a:pathLst>
                <a:path w="59" h="77">
                  <a:moveTo>
                    <a:pt x="42" y="77"/>
                  </a:moveTo>
                  <a:cubicBezTo>
                    <a:pt x="42" y="77"/>
                    <a:pt x="59" y="15"/>
                    <a:pt x="58" y="15"/>
                  </a:cubicBezTo>
                  <a:cubicBezTo>
                    <a:pt x="40" y="0"/>
                    <a:pt x="40" y="0"/>
                    <a:pt x="40" y="0"/>
                  </a:cubicBezTo>
                  <a:cubicBezTo>
                    <a:pt x="40" y="0"/>
                    <a:pt x="34" y="5"/>
                    <a:pt x="27" y="9"/>
                  </a:cubicBezTo>
                  <a:cubicBezTo>
                    <a:pt x="25" y="11"/>
                    <a:pt x="5" y="19"/>
                    <a:pt x="2" y="20"/>
                  </a:cubicBezTo>
                  <a:cubicBezTo>
                    <a:pt x="1" y="20"/>
                    <a:pt x="0" y="20"/>
                    <a:pt x="0" y="20"/>
                  </a:cubicBezTo>
                  <a:cubicBezTo>
                    <a:pt x="3" y="24"/>
                    <a:pt x="42" y="77"/>
                    <a:pt x="42" y="7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2309186" y="3631479"/>
              <a:ext cx="947347" cy="49910"/>
            </a:xfrm>
            <a:custGeom>
              <a:rect l="l" t="t" r="r" b="b"/>
              <a:pathLst>
                <a:path w="153" h="8">
                  <a:moveTo>
                    <a:pt x="4" y="0"/>
                  </a:moveTo>
                  <a:cubicBezTo>
                    <a:pt x="2" y="1"/>
                    <a:pt x="1" y="2"/>
                    <a:pt x="0" y="3"/>
                  </a:cubicBezTo>
                  <a:cubicBezTo>
                    <a:pt x="0" y="4"/>
                    <a:pt x="0" y="5"/>
                    <a:pt x="1" y="6"/>
                  </a:cubicBezTo>
                  <a:cubicBezTo>
                    <a:pt x="2" y="5"/>
                    <a:pt x="4" y="3"/>
                    <a:pt x="4" y="1"/>
                  </a:cubicBezTo>
                  <a:cubicBezTo>
                    <a:pt x="4" y="1"/>
                    <a:pt x="4" y="1"/>
                    <a:pt x="4" y="0"/>
                  </a:cubicBezTo>
                  <a:moveTo>
                    <a:pt x="149" y="0"/>
                  </a:moveTo>
                  <a:cubicBezTo>
                    <a:pt x="149" y="0"/>
                    <a:pt x="148" y="0"/>
                    <a:pt x="148" y="0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5" y="1"/>
                    <a:pt x="145" y="1"/>
                    <a:pt x="145" y="1"/>
                  </a:cubicBezTo>
                  <a:cubicBezTo>
                    <a:pt x="144" y="4"/>
                    <a:pt x="147" y="6"/>
                    <a:pt x="149" y="8"/>
                  </a:cubicBezTo>
                  <a:cubicBezTo>
                    <a:pt x="150" y="7"/>
                    <a:pt x="150" y="7"/>
                    <a:pt x="150" y="7"/>
                  </a:cubicBezTo>
                  <a:cubicBezTo>
                    <a:pt x="152" y="6"/>
                    <a:pt x="153" y="4"/>
                    <a:pt x="153" y="2"/>
                  </a:cubicBezTo>
                  <a:cubicBezTo>
                    <a:pt x="152" y="1"/>
                    <a:pt x="151" y="0"/>
                    <a:pt x="149" y="0"/>
                  </a:cubicBezTo>
                </a:path>
              </a:pathLst>
            </a:custGeom>
            <a:solidFill>
              <a:srgbClr val="26120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2314273" y="3594796"/>
              <a:ext cx="916125" cy="236147"/>
            </a:xfrm>
            <a:custGeom>
              <a:rect l="l" t="t" r="r" b="b"/>
              <a:pathLst>
                <a:path w="148" h="38">
                  <a:moveTo>
                    <a:pt x="27" y="33"/>
                  </a:moveTo>
                  <a:cubicBezTo>
                    <a:pt x="21" y="33"/>
                    <a:pt x="17" y="29"/>
                    <a:pt x="17" y="23"/>
                  </a:cubicBezTo>
                  <a:cubicBezTo>
                    <a:pt x="17" y="15"/>
                    <a:pt x="17" y="15"/>
                    <a:pt x="17" y="15"/>
                  </a:cubicBezTo>
                  <a:cubicBezTo>
                    <a:pt x="17" y="9"/>
                    <a:pt x="21" y="5"/>
                    <a:pt x="27" y="5"/>
                  </a:cubicBezTo>
                  <a:cubicBezTo>
                    <a:pt x="52" y="5"/>
                    <a:pt x="52" y="5"/>
                    <a:pt x="52" y="5"/>
                  </a:cubicBezTo>
                  <a:cubicBezTo>
                    <a:pt x="58" y="5"/>
                    <a:pt x="62" y="9"/>
                    <a:pt x="62" y="15"/>
                  </a:cubicBezTo>
                  <a:cubicBezTo>
                    <a:pt x="62" y="23"/>
                    <a:pt x="62" y="23"/>
                    <a:pt x="62" y="23"/>
                  </a:cubicBezTo>
                  <a:cubicBezTo>
                    <a:pt x="62" y="29"/>
                    <a:pt x="58" y="33"/>
                    <a:pt x="52" y="33"/>
                  </a:cubicBezTo>
                  <a:cubicBezTo>
                    <a:pt x="27" y="33"/>
                    <a:pt x="27" y="33"/>
                    <a:pt x="27" y="33"/>
                  </a:cubicBezTo>
                  <a:moveTo>
                    <a:pt x="98" y="33"/>
                  </a:moveTo>
                  <a:cubicBezTo>
                    <a:pt x="93" y="33"/>
                    <a:pt x="88" y="29"/>
                    <a:pt x="88" y="23"/>
                  </a:cubicBezTo>
                  <a:cubicBezTo>
                    <a:pt x="88" y="15"/>
                    <a:pt x="88" y="15"/>
                    <a:pt x="88" y="15"/>
                  </a:cubicBezTo>
                  <a:cubicBezTo>
                    <a:pt x="88" y="9"/>
                    <a:pt x="93" y="5"/>
                    <a:pt x="98" y="5"/>
                  </a:cubicBezTo>
                  <a:cubicBezTo>
                    <a:pt x="124" y="5"/>
                    <a:pt x="124" y="5"/>
                    <a:pt x="124" y="5"/>
                  </a:cubicBezTo>
                  <a:cubicBezTo>
                    <a:pt x="129" y="5"/>
                    <a:pt x="134" y="9"/>
                    <a:pt x="134" y="15"/>
                  </a:cubicBezTo>
                  <a:cubicBezTo>
                    <a:pt x="134" y="23"/>
                    <a:pt x="134" y="23"/>
                    <a:pt x="134" y="23"/>
                  </a:cubicBezTo>
                  <a:cubicBezTo>
                    <a:pt x="134" y="29"/>
                    <a:pt x="129" y="33"/>
                    <a:pt x="124" y="33"/>
                  </a:cubicBezTo>
                  <a:cubicBezTo>
                    <a:pt x="98" y="33"/>
                    <a:pt x="98" y="33"/>
                    <a:pt x="98" y="33"/>
                  </a:cubicBezTo>
                  <a:moveTo>
                    <a:pt x="124" y="0"/>
                  </a:moveTo>
                  <a:cubicBezTo>
                    <a:pt x="98" y="0"/>
                    <a:pt x="98" y="0"/>
                    <a:pt x="98" y="0"/>
                  </a:cubicBezTo>
                  <a:cubicBezTo>
                    <a:pt x="90" y="0"/>
                    <a:pt x="84" y="6"/>
                    <a:pt x="83" y="14"/>
                  </a:cubicBezTo>
                  <a:cubicBezTo>
                    <a:pt x="83" y="14"/>
                    <a:pt x="83" y="14"/>
                    <a:pt x="83" y="14"/>
                  </a:cubicBezTo>
                  <a:cubicBezTo>
                    <a:pt x="69" y="14"/>
                    <a:pt x="69" y="14"/>
                    <a:pt x="69" y="14"/>
                  </a:cubicBezTo>
                  <a:cubicBezTo>
                    <a:pt x="68" y="14"/>
                    <a:pt x="68" y="14"/>
                    <a:pt x="67" y="14"/>
                  </a:cubicBezTo>
                  <a:cubicBezTo>
                    <a:pt x="67" y="6"/>
                    <a:pt x="60" y="0"/>
                    <a:pt x="52" y="0"/>
                  </a:cubicBezTo>
                  <a:cubicBezTo>
                    <a:pt x="27" y="0"/>
                    <a:pt x="27" y="0"/>
                    <a:pt x="27" y="0"/>
                  </a:cubicBezTo>
                  <a:cubicBezTo>
                    <a:pt x="21" y="0"/>
                    <a:pt x="15" y="4"/>
                    <a:pt x="13" y="9"/>
                  </a:cubicBezTo>
                  <a:cubicBezTo>
                    <a:pt x="4" y="7"/>
                    <a:pt x="4" y="7"/>
                    <a:pt x="4" y="7"/>
                  </a:cubicBezTo>
                  <a:cubicBezTo>
                    <a:pt x="4" y="6"/>
                    <a:pt x="3" y="6"/>
                    <a:pt x="3" y="6"/>
                  </a:cubicBezTo>
                  <a:cubicBezTo>
                    <a:pt x="3" y="6"/>
                    <a:pt x="3" y="6"/>
                    <a:pt x="3" y="6"/>
                  </a:cubicBezTo>
                  <a:cubicBezTo>
                    <a:pt x="3" y="7"/>
                    <a:pt x="3" y="7"/>
                    <a:pt x="3" y="7"/>
                  </a:cubicBezTo>
                  <a:cubicBezTo>
                    <a:pt x="3" y="9"/>
                    <a:pt x="1" y="11"/>
                    <a:pt x="0" y="12"/>
                  </a:cubicBezTo>
                  <a:cubicBezTo>
                    <a:pt x="0" y="13"/>
                    <a:pt x="1" y="14"/>
                    <a:pt x="2" y="14"/>
                  </a:cubicBezTo>
                  <a:cubicBezTo>
                    <a:pt x="12" y="17"/>
                    <a:pt x="12" y="17"/>
                    <a:pt x="12" y="17"/>
                  </a:cubicBezTo>
                  <a:cubicBezTo>
                    <a:pt x="12" y="23"/>
                    <a:pt x="12" y="23"/>
                    <a:pt x="12" y="23"/>
                  </a:cubicBezTo>
                  <a:cubicBezTo>
                    <a:pt x="12" y="31"/>
                    <a:pt x="19" y="38"/>
                    <a:pt x="27" y="38"/>
                  </a:cubicBezTo>
                  <a:cubicBezTo>
                    <a:pt x="52" y="38"/>
                    <a:pt x="52" y="38"/>
                    <a:pt x="52" y="38"/>
                  </a:cubicBezTo>
                  <a:cubicBezTo>
                    <a:pt x="61" y="38"/>
                    <a:pt x="67" y="31"/>
                    <a:pt x="67" y="23"/>
                  </a:cubicBezTo>
                  <a:cubicBezTo>
                    <a:pt x="67" y="21"/>
                    <a:pt x="67" y="21"/>
                    <a:pt x="67" y="21"/>
                  </a:cubicBezTo>
                  <a:cubicBezTo>
                    <a:pt x="68" y="21"/>
                    <a:pt x="68" y="21"/>
                    <a:pt x="69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1"/>
                    <a:pt x="83" y="21"/>
                    <a:pt x="83" y="21"/>
                  </a:cubicBezTo>
                  <a:cubicBezTo>
                    <a:pt x="83" y="23"/>
                    <a:pt x="83" y="23"/>
                    <a:pt x="83" y="23"/>
                  </a:cubicBezTo>
                  <a:cubicBezTo>
                    <a:pt x="83" y="31"/>
                    <a:pt x="90" y="38"/>
                    <a:pt x="98" y="38"/>
                  </a:cubicBezTo>
                  <a:cubicBezTo>
                    <a:pt x="124" y="38"/>
                    <a:pt x="124" y="38"/>
                    <a:pt x="124" y="38"/>
                  </a:cubicBezTo>
                  <a:cubicBezTo>
                    <a:pt x="132" y="38"/>
                    <a:pt x="139" y="31"/>
                    <a:pt x="139" y="23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39" y="17"/>
                    <a:pt x="139" y="17"/>
                    <a:pt x="139" y="17"/>
                  </a:cubicBezTo>
                  <a:cubicBezTo>
                    <a:pt x="148" y="14"/>
                    <a:pt x="148" y="14"/>
                    <a:pt x="148" y="14"/>
                  </a:cubicBezTo>
                  <a:cubicBezTo>
                    <a:pt x="146" y="12"/>
                    <a:pt x="143" y="10"/>
                    <a:pt x="144" y="7"/>
                  </a:cubicBezTo>
                  <a:cubicBezTo>
                    <a:pt x="144" y="7"/>
                    <a:pt x="144" y="7"/>
                    <a:pt x="144" y="7"/>
                  </a:cubicBezTo>
                  <a:cubicBezTo>
                    <a:pt x="138" y="9"/>
                    <a:pt x="138" y="9"/>
                    <a:pt x="138" y="9"/>
                  </a:cubicBezTo>
                  <a:cubicBezTo>
                    <a:pt x="135" y="4"/>
                    <a:pt x="130" y="0"/>
                    <a:pt x="124" y="0"/>
                  </a:cubicBezTo>
                </a:path>
              </a:pathLst>
            </a:custGeom>
            <a:solidFill>
              <a:srgbClr val="A3895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Freeform 42"/>
            <p:cNvSpPr/>
            <p:nvPr/>
          </p:nvSpPr>
          <p:spPr>
            <a:xfrm>
              <a:off x="2290944" y="3576454"/>
              <a:ext cx="952609" cy="254489"/>
            </a:xfrm>
            <a:custGeom>
              <a:rect l="l" t="t" r="r" b="b"/>
              <a:pathLst>
                <a:path w="154" h="41">
                  <a:moveTo>
                    <a:pt x="153" y="9"/>
                  </a:moveTo>
                  <a:cubicBezTo>
                    <a:pt x="153" y="7"/>
                    <a:pt x="150" y="6"/>
                    <a:pt x="148" y="7"/>
                  </a:cubicBezTo>
                  <a:cubicBezTo>
                    <a:pt x="140" y="10"/>
                    <a:pt x="140" y="10"/>
                    <a:pt x="140" y="10"/>
                  </a:cubicBezTo>
                  <a:cubicBezTo>
                    <a:pt x="137" y="5"/>
                    <a:pt x="132" y="0"/>
                    <a:pt x="125" y="0"/>
                  </a:cubicBezTo>
                  <a:cubicBezTo>
                    <a:pt x="100" y="0"/>
                    <a:pt x="100" y="0"/>
                    <a:pt x="100" y="0"/>
                  </a:cubicBezTo>
                  <a:cubicBezTo>
                    <a:pt x="92" y="0"/>
                    <a:pt x="86" y="7"/>
                    <a:pt x="85" y="15"/>
                  </a:cubicBezTo>
                  <a:cubicBezTo>
                    <a:pt x="84" y="15"/>
                    <a:pt x="84" y="15"/>
                    <a:pt x="84" y="15"/>
                  </a:cubicBezTo>
                  <a:cubicBezTo>
                    <a:pt x="71" y="15"/>
                    <a:pt x="71" y="15"/>
                    <a:pt x="71" y="15"/>
                  </a:cubicBezTo>
                  <a:cubicBezTo>
                    <a:pt x="70" y="15"/>
                    <a:pt x="70" y="15"/>
                    <a:pt x="69" y="15"/>
                  </a:cubicBezTo>
                  <a:cubicBezTo>
                    <a:pt x="69" y="7"/>
                    <a:pt x="62" y="0"/>
                    <a:pt x="54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22" y="0"/>
                    <a:pt x="17" y="5"/>
                    <a:pt x="15" y="10"/>
                  </a:cubicBezTo>
                  <a:cubicBezTo>
                    <a:pt x="6" y="8"/>
                    <a:pt x="6" y="8"/>
                    <a:pt x="6" y="8"/>
                  </a:cubicBezTo>
                  <a:cubicBezTo>
                    <a:pt x="4" y="7"/>
                    <a:pt x="1" y="8"/>
                    <a:pt x="1" y="10"/>
                  </a:cubicBezTo>
                  <a:cubicBezTo>
                    <a:pt x="0" y="12"/>
                    <a:pt x="1" y="15"/>
                    <a:pt x="3" y="15"/>
                  </a:cubicBezTo>
                  <a:cubicBezTo>
                    <a:pt x="13" y="18"/>
                    <a:pt x="13" y="18"/>
                    <a:pt x="13" y="18"/>
                  </a:cubicBezTo>
                  <a:cubicBezTo>
                    <a:pt x="13" y="25"/>
                    <a:pt x="13" y="25"/>
                    <a:pt x="13" y="25"/>
                  </a:cubicBezTo>
                  <a:cubicBezTo>
                    <a:pt x="13" y="34"/>
                    <a:pt x="20" y="41"/>
                    <a:pt x="29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62" y="41"/>
                    <a:pt x="69" y="34"/>
                    <a:pt x="69" y="25"/>
                  </a:cubicBezTo>
                  <a:cubicBezTo>
                    <a:pt x="69" y="23"/>
                    <a:pt x="69" y="23"/>
                    <a:pt x="69" y="23"/>
                  </a:cubicBezTo>
                  <a:cubicBezTo>
                    <a:pt x="70" y="23"/>
                    <a:pt x="70" y="23"/>
                    <a:pt x="71" y="23"/>
                  </a:cubicBezTo>
                  <a:cubicBezTo>
                    <a:pt x="84" y="23"/>
                    <a:pt x="84" y="23"/>
                    <a:pt x="84" y="23"/>
                  </a:cubicBezTo>
                  <a:cubicBezTo>
                    <a:pt x="85" y="23"/>
                    <a:pt x="85" y="23"/>
                    <a:pt x="85" y="23"/>
                  </a:cubicBezTo>
                  <a:cubicBezTo>
                    <a:pt x="85" y="25"/>
                    <a:pt x="85" y="25"/>
                    <a:pt x="85" y="25"/>
                  </a:cubicBezTo>
                  <a:cubicBezTo>
                    <a:pt x="85" y="34"/>
                    <a:pt x="92" y="41"/>
                    <a:pt x="100" y="41"/>
                  </a:cubicBezTo>
                  <a:cubicBezTo>
                    <a:pt x="125" y="41"/>
                    <a:pt x="125" y="41"/>
                    <a:pt x="125" y="41"/>
                  </a:cubicBezTo>
                  <a:cubicBezTo>
                    <a:pt x="134" y="41"/>
                    <a:pt x="141" y="34"/>
                    <a:pt x="141" y="25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41" y="18"/>
                    <a:pt x="141" y="18"/>
                    <a:pt x="141" y="18"/>
                  </a:cubicBezTo>
                  <a:cubicBezTo>
                    <a:pt x="151" y="14"/>
                    <a:pt x="151" y="14"/>
                    <a:pt x="151" y="14"/>
                  </a:cubicBezTo>
                  <a:cubicBezTo>
                    <a:pt x="153" y="13"/>
                    <a:pt x="154" y="11"/>
                    <a:pt x="153" y="9"/>
                  </a:cubicBezTo>
                  <a:close/>
                  <a:moveTo>
                    <a:pt x="64" y="25"/>
                  </a:moveTo>
                  <a:cubicBezTo>
                    <a:pt x="64" y="31"/>
                    <a:pt x="59" y="35"/>
                    <a:pt x="54" y="35"/>
                  </a:cubicBezTo>
                  <a:cubicBezTo>
                    <a:pt x="29" y="35"/>
                    <a:pt x="29" y="35"/>
                    <a:pt x="29" y="35"/>
                  </a:cubicBezTo>
                  <a:cubicBezTo>
                    <a:pt x="23" y="35"/>
                    <a:pt x="19" y="31"/>
                    <a:pt x="19" y="25"/>
                  </a:cubicBezTo>
                  <a:cubicBezTo>
                    <a:pt x="19" y="16"/>
                    <a:pt x="19" y="16"/>
                    <a:pt x="19" y="16"/>
                  </a:cubicBezTo>
                  <a:cubicBezTo>
                    <a:pt x="19" y="10"/>
                    <a:pt x="23" y="6"/>
                    <a:pt x="29" y="6"/>
                  </a:cubicBezTo>
                  <a:cubicBezTo>
                    <a:pt x="54" y="6"/>
                    <a:pt x="54" y="6"/>
                    <a:pt x="54" y="6"/>
                  </a:cubicBezTo>
                  <a:cubicBezTo>
                    <a:pt x="59" y="6"/>
                    <a:pt x="64" y="10"/>
                    <a:pt x="64" y="16"/>
                  </a:cubicBezTo>
                  <a:lnTo>
                    <a:pt x="64" y="25"/>
                  </a:lnTo>
                  <a:close/>
                  <a:moveTo>
                    <a:pt x="135" y="25"/>
                  </a:moveTo>
                  <a:cubicBezTo>
                    <a:pt x="135" y="31"/>
                    <a:pt x="131" y="35"/>
                    <a:pt x="125" y="35"/>
                  </a:cubicBezTo>
                  <a:cubicBezTo>
                    <a:pt x="100" y="35"/>
                    <a:pt x="100" y="35"/>
                    <a:pt x="100" y="35"/>
                  </a:cubicBezTo>
                  <a:cubicBezTo>
                    <a:pt x="95" y="35"/>
                    <a:pt x="90" y="31"/>
                    <a:pt x="90" y="25"/>
                  </a:cubicBezTo>
                  <a:cubicBezTo>
                    <a:pt x="90" y="16"/>
                    <a:pt x="90" y="16"/>
                    <a:pt x="90" y="16"/>
                  </a:cubicBezTo>
                  <a:cubicBezTo>
                    <a:pt x="90" y="10"/>
                    <a:pt x="95" y="6"/>
                    <a:pt x="100" y="6"/>
                  </a:cubicBezTo>
                  <a:cubicBezTo>
                    <a:pt x="125" y="6"/>
                    <a:pt x="125" y="6"/>
                    <a:pt x="125" y="6"/>
                  </a:cubicBezTo>
                  <a:cubicBezTo>
                    <a:pt x="131" y="6"/>
                    <a:pt x="135" y="10"/>
                    <a:pt x="135" y="16"/>
                  </a:cubicBezTo>
                  <a:lnTo>
                    <a:pt x="135" y="25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3" name="Picture 43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3230398" y="5158235"/>
              <a:ext cx="464640" cy="430144"/>
            </a:xfrm>
            <a:prstGeom prst="rect">
              <a:avLst/>
            </a:prstGeom>
          </p:spPr>
        </p:pic>
        <p:sp>
          <p:nvSpPr>
            <p:cNvPr id="44" name="Freeform 44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3280037" y="5032313"/>
              <a:ext cx="378518" cy="162605"/>
            </a:xfrm>
            <a:custGeom>
              <a:rect l="l" t="t" r="r" b="b"/>
              <a:pathLst>
                <a:path w="145" h="62">
                  <a:moveTo>
                    <a:pt x="145" y="62"/>
                  </a:moveTo>
                  <a:lnTo>
                    <a:pt x="60" y="0"/>
                  </a:lnTo>
                  <a:lnTo>
                    <a:pt x="0" y="62"/>
                  </a:lnTo>
                  <a:lnTo>
                    <a:pt x="145" y="62"/>
                  </a:lnTo>
                </a:path>
              </a:pathLst>
            </a:cu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pic>
          <p:nvPicPr>
            <p:cNvPr id="46" name="Picture 46"/>
            <p:cNvPicPr>
              <a:picLocks noChangeAspect="1"/>
            </p:cNvPicPr>
            <p:nvPr/>
          </p:nvPicPr>
          <p:blipFill>
            <a:blip r:embed="rId3"/>
            <a:stretch>
              <a:fillRect/>
            </a:stretch>
          </p:blipFill>
          <p:spPr>
            <a:xfrm>
              <a:off x="3259164" y="5087337"/>
              <a:ext cx="425350" cy="131212"/>
            </a:xfrm>
            <a:prstGeom prst="rect">
              <a:avLst/>
            </a:prstGeom>
          </p:spPr>
        </p:pic>
        <p:sp>
          <p:nvSpPr>
            <p:cNvPr id="47" name="AutoShape 47"/>
            <p:cNvSpPr/>
            <p:nvPr/>
          </p:nvSpPr>
          <p:spPr>
            <a:xfrm>
              <a:off x="3256533" y="5194917"/>
              <a:ext cx="415001" cy="49910"/>
            </a:xfrm>
            <a:prstGeom prst="rect">
              <a:avLst/>
            </a:pr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Freeform 48"/>
            <p:cNvSpPr/>
            <p:nvPr/>
          </p:nvSpPr>
          <p:spPr>
            <a:xfrm>
              <a:off x="2184300" y="5567568"/>
              <a:ext cx="2528773" cy="1281614"/>
            </a:xfrm>
            <a:custGeom>
              <a:rect l="l" t="t" r="r" b="b"/>
              <a:pathLst>
                <a:path w="408" h="206">
                  <a:moveTo>
                    <a:pt x="407" y="183"/>
                  </a:moveTo>
                  <a:cubicBezTo>
                    <a:pt x="376" y="183"/>
                    <a:pt x="376" y="183"/>
                    <a:pt x="376" y="183"/>
                  </a:cubicBezTo>
                  <a:cubicBezTo>
                    <a:pt x="376" y="20"/>
                    <a:pt x="376" y="20"/>
                    <a:pt x="376" y="20"/>
                  </a:cubicBezTo>
                  <a:cubicBezTo>
                    <a:pt x="376" y="9"/>
                    <a:pt x="366" y="0"/>
                    <a:pt x="353" y="0"/>
                  </a:cubicBezTo>
                  <a:cubicBezTo>
                    <a:pt x="53" y="0"/>
                    <a:pt x="53" y="0"/>
                    <a:pt x="53" y="0"/>
                  </a:cubicBezTo>
                  <a:cubicBezTo>
                    <a:pt x="41" y="0"/>
                    <a:pt x="30" y="9"/>
                    <a:pt x="30" y="20"/>
                  </a:cubicBezTo>
                  <a:cubicBezTo>
                    <a:pt x="30" y="183"/>
                    <a:pt x="30" y="183"/>
                    <a:pt x="30" y="183"/>
                  </a:cubicBezTo>
                  <a:cubicBezTo>
                    <a:pt x="1" y="183"/>
                    <a:pt x="1" y="183"/>
                    <a:pt x="1" y="183"/>
                  </a:cubicBezTo>
                  <a:cubicBezTo>
                    <a:pt x="0" y="205"/>
                    <a:pt x="18" y="206"/>
                    <a:pt x="18" y="206"/>
                  </a:cubicBezTo>
                  <a:cubicBezTo>
                    <a:pt x="389" y="206"/>
                    <a:pt x="389" y="206"/>
                    <a:pt x="389" y="206"/>
                  </a:cubicBezTo>
                  <a:cubicBezTo>
                    <a:pt x="389" y="206"/>
                    <a:pt x="408" y="205"/>
                    <a:pt x="407" y="183"/>
                  </a:cubicBezTo>
                  <a:close/>
                </a:path>
              </a:pathLst>
            </a:custGeom>
            <a:solidFill>
              <a:srgbClr val="C1C0C0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Freeform 49"/>
            <p:cNvSpPr/>
            <p:nvPr/>
          </p:nvSpPr>
          <p:spPr>
            <a:xfrm>
              <a:off x="2580533" y="6278302"/>
              <a:ext cx="600226" cy="579698"/>
            </a:xfrm>
            <a:custGeom>
              <a:rect l="l" t="t" r="r" b="b"/>
              <a:pathLst>
                <a:path w="97" h="93">
                  <a:moveTo>
                    <a:pt x="78" y="12"/>
                  </a:moveTo>
                  <a:cubicBezTo>
                    <a:pt x="76" y="12"/>
                    <a:pt x="74" y="12"/>
                    <a:pt x="73" y="11"/>
                  </a:cubicBezTo>
                  <a:cubicBezTo>
                    <a:pt x="73" y="7"/>
                    <a:pt x="73" y="7"/>
                    <a:pt x="73" y="7"/>
                  </a:cubicBezTo>
                  <a:cubicBezTo>
                    <a:pt x="73" y="3"/>
                    <a:pt x="70" y="0"/>
                    <a:pt x="66" y="0"/>
                  </a:cubicBezTo>
                  <a:cubicBezTo>
                    <a:pt x="7" y="0"/>
                    <a:pt x="7" y="0"/>
                    <a:pt x="7" y="0"/>
                  </a:cubicBezTo>
                  <a:cubicBezTo>
                    <a:pt x="4" y="0"/>
                    <a:pt x="0" y="3"/>
                    <a:pt x="0" y="7"/>
                  </a:cubicBezTo>
                  <a:cubicBezTo>
                    <a:pt x="0" y="85"/>
                    <a:pt x="0" y="85"/>
                    <a:pt x="0" y="85"/>
                  </a:cubicBezTo>
                  <a:cubicBezTo>
                    <a:pt x="0" y="90"/>
                    <a:pt x="4" y="93"/>
                    <a:pt x="7" y="93"/>
                  </a:cubicBezTo>
                  <a:cubicBezTo>
                    <a:pt x="66" y="93"/>
                    <a:pt x="66" y="93"/>
                    <a:pt x="66" y="93"/>
                  </a:cubicBezTo>
                  <a:cubicBezTo>
                    <a:pt x="70" y="93"/>
                    <a:pt x="73" y="90"/>
                    <a:pt x="73" y="85"/>
                  </a:cubicBezTo>
                  <a:cubicBezTo>
                    <a:pt x="73" y="75"/>
                    <a:pt x="73" y="75"/>
                    <a:pt x="73" y="75"/>
                  </a:cubicBezTo>
                  <a:cubicBezTo>
                    <a:pt x="74" y="73"/>
                    <a:pt x="76" y="73"/>
                    <a:pt x="78" y="73"/>
                  </a:cubicBezTo>
                  <a:cubicBezTo>
                    <a:pt x="89" y="73"/>
                    <a:pt x="97" y="62"/>
                    <a:pt x="97" y="50"/>
                  </a:cubicBezTo>
                  <a:cubicBezTo>
                    <a:pt x="97" y="36"/>
                    <a:pt x="97" y="36"/>
                    <a:pt x="97" y="36"/>
                  </a:cubicBezTo>
                  <a:cubicBezTo>
                    <a:pt x="97" y="23"/>
                    <a:pt x="89" y="12"/>
                    <a:pt x="78" y="12"/>
                  </a:cubicBezTo>
                  <a:close/>
                  <a:moveTo>
                    <a:pt x="88" y="45"/>
                  </a:moveTo>
                  <a:cubicBezTo>
                    <a:pt x="88" y="53"/>
                    <a:pt x="84" y="56"/>
                    <a:pt x="78" y="56"/>
                  </a:cubicBezTo>
                  <a:cubicBezTo>
                    <a:pt x="73" y="56"/>
                    <a:pt x="71" y="53"/>
                    <a:pt x="71" y="45"/>
                  </a:cubicBezTo>
                  <a:cubicBezTo>
                    <a:pt x="72" y="37"/>
                    <a:pt x="72" y="37"/>
                    <a:pt x="72" y="37"/>
                  </a:cubicBezTo>
                  <a:cubicBezTo>
                    <a:pt x="72" y="30"/>
                    <a:pt x="74" y="26"/>
                    <a:pt x="79" y="26"/>
                  </a:cubicBezTo>
                  <a:cubicBezTo>
                    <a:pt x="84" y="26"/>
                    <a:pt x="88" y="30"/>
                    <a:pt x="88" y="37"/>
                  </a:cubicBezTo>
                  <a:lnTo>
                    <a:pt x="88" y="45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2544050" y="5703719"/>
              <a:ext cx="446398" cy="516737"/>
            </a:xfrm>
            <a:custGeom>
              <a:rect l="l" t="t" r="r" b="b"/>
              <a:pathLst>
                <a:path w="72" h="83">
                  <a:moveTo>
                    <a:pt x="46" y="83"/>
                  </a:moveTo>
                  <a:cubicBezTo>
                    <a:pt x="46" y="83"/>
                    <a:pt x="0" y="54"/>
                    <a:pt x="27" y="34"/>
                  </a:cubicBezTo>
                  <a:cubicBezTo>
                    <a:pt x="45" y="21"/>
                    <a:pt x="49" y="19"/>
                    <a:pt x="45" y="1"/>
                  </a:cubicBezTo>
                  <a:cubicBezTo>
                    <a:pt x="45" y="0"/>
                    <a:pt x="72" y="25"/>
                    <a:pt x="47" y="41"/>
                  </a:cubicBezTo>
                  <a:cubicBezTo>
                    <a:pt x="22" y="58"/>
                    <a:pt x="43" y="78"/>
                    <a:pt x="46" y="83"/>
                  </a:cubicBez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2724188" y="5861209"/>
              <a:ext cx="266260" cy="354133"/>
            </a:xfrm>
            <a:custGeom>
              <a:rect l="l" t="t" r="r" b="b"/>
              <a:pathLst>
                <a:path w="43" h="57">
                  <a:moveTo>
                    <a:pt x="21" y="57"/>
                  </a:moveTo>
                  <a:cubicBezTo>
                    <a:pt x="21" y="57"/>
                    <a:pt x="0" y="40"/>
                    <a:pt x="16" y="26"/>
                  </a:cubicBezTo>
                  <a:cubicBezTo>
                    <a:pt x="27" y="17"/>
                    <a:pt x="34" y="13"/>
                    <a:pt x="32" y="0"/>
                  </a:cubicBezTo>
                  <a:cubicBezTo>
                    <a:pt x="32" y="0"/>
                    <a:pt x="43" y="20"/>
                    <a:pt x="28" y="31"/>
                  </a:cubicBezTo>
                  <a:cubicBezTo>
                    <a:pt x="13" y="42"/>
                    <a:pt x="20" y="54"/>
                    <a:pt x="21" y="57"/>
                  </a:cubicBezTo>
                  <a:close/>
                </a:path>
              </a:pathLst>
            </a:custGeom>
            <a:solidFill>
              <a:schemeClr val="l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Freeform 52"/>
            <p:cNvSpPr/>
            <p:nvPr/>
          </p:nvSpPr>
          <p:spPr>
            <a:xfrm>
              <a:off x="897199" y="5580443"/>
              <a:ext cx="1051887" cy="1269621"/>
            </a:xfrm>
            <a:custGeom>
              <a:rect l="l" t="t" r="r" b="b"/>
              <a:pathLst>
                <a:path w="170" h="204">
                  <a:moveTo>
                    <a:pt x="170" y="184"/>
                  </a:moveTo>
                  <a:cubicBezTo>
                    <a:pt x="170" y="195"/>
                    <a:pt x="160" y="204"/>
                    <a:pt x="149" y="204"/>
                  </a:cubicBezTo>
                  <a:cubicBezTo>
                    <a:pt x="21" y="204"/>
                    <a:pt x="21" y="204"/>
                    <a:pt x="21" y="204"/>
                  </a:cubicBezTo>
                  <a:cubicBezTo>
                    <a:pt x="10" y="204"/>
                    <a:pt x="0" y="195"/>
                    <a:pt x="0" y="184"/>
                  </a:cubicBezTo>
                  <a:cubicBezTo>
                    <a:pt x="0" y="20"/>
                    <a:pt x="0" y="20"/>
                    <a:pt x="0" y="20"/>
                  </a:cubicBezTo>
                  <a:cubicBezTo>
                    <a:pt x="0" y="9"/>
                    <a:pt x="10" y="0"/>
                    <a:pt x="21" y="0"/>
                  </a:cubicBezTo>
                  <a:cubicBezTo>
                    <a:pt x="149" y="0"/>
                    <a:pt x="149" y="0"/>
                    <a:pt x="149" y="0"/>
                  </a:cubicBezTo>
                  <a:cubicBezTo>
                    <a:pt x="160" y="0"/>
                    <a:pt x="170" y="9"/>
                    <a:pt x="170" y="20"/>
                  </a:cubicBezTo>
                  <a:lnTo>
                    <a:pt x="170" y="184"/>
                  </a:ln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Freeform 53"/>
            <p:cNvSpPr/>
            <p:nvPr/>
          </p:nvSpPr>
          <p:spPr>
            <a:xfrm>
              <a:off x="902286" y="5543759"/>
              <a:ext cx="1028383" cy="1274912"/>
            </a:xfrm>
            <a:custGeom>
              <a:rect l="l" t="t" r="r" b="b"/>
              <a:pathLst>
                <a:path w="166" h="205">
                  <a:moveTo>
                    <a:pt x="166" y="184"/>
                  </a:moveTo>
                  <a:cubicBezTo>
                    <a:pt x="166" y="196"/>
                    <a:pt x="157" y="205"/>
                    <a:pt x="145" y="205"/>
                  </a:cubicBezTo>
                  <a:cubicBezTo>
                    <a:pt x="21" y="205"/>
                    <a:pt x="21" y="205"/>
                    <a:pt x="21" y="205"/>
                  </a:cubicBezTo>
                  <a:cubicBezTo>
                    <a:pt x="9" y="205"/>
                    <a:pt x="0" y="196"/>
                    <a:pt x="0" y="184"/>
                  </a:cubicBezTo>
                  <a:cubicBezTo>
                    <a:pt x="0" y="21"/>
                    <a:pt x="0" y="21"/>
                    <a:pt x="0" y="21"/>
                  </a:cubicBezTo>
                  <a:cubicBezTo>
                    <a:pt x="0" y="10"/>
                    <a:pt x="9" y="0"/>
                    <a:pt x="21" y="0"/>
                  </a:cubicBezTo>
                  <a:cubicBezTo>
                    <a:pt x="145" y="0"/>
                    <a:pt x="145" y="0"/>
                    <a:pt x="145" y="0"/>
                  </a:cubicBezTo>
                  <a:cubicBezTo>
                    <a:pt x="157" y="0"/>
                    <a:pt x="166" y="10"/>
                    <a:pt x="166" y="21"/>
                  </a:cubicBezTo>
                  <a:lnTo>
                    <a:pt x="166" y="184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539171" y="5685377"/>
              <a:ext cx="224515" cy="94353"/>
            </a:xfrm>
            <a:custGeom>
              <a:rect l="l" t="t" r="r" b="b"/>
              <a:pathLst>
                <a:path w="36" h="15">
                  <a:moveTo>
                    <a:pt x="1" y="6"/>
                  </a:moveTo>
                  <a:cubicBezTo>
                    <a:pt x="1" y="3"/>
                    <a:pt x="3" y="0"/>
                    <a:pt x="7" y="0"/>
                  </a:cubicBezTo>
                  <a:cubicBezTo>
                    <a:pt x="29" y="0"/>
                    <a:pt x="29" y="0"/>
                    <a:pt x="29" y="0"/>
                  </a:cubicBezTo>
                  <a:cubicBezTo>
                    <a:pt x="33" y="0"/>
                    <a:pt x="35" y="3"/>
                    <a:pt x="36" y="6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0" y="15"/>
                    <a:pt x="0" y="15"/>
                    <a:pt x="0" y="15"/>
                  </a:cubicBezTo>
                  <a:lnTo>
                    <a:pt x="1" y="6"/>
                  </a:lnTo>
                  <a:close/>
                </a:path>
              </a:pathLst>
            </a:custGeom>
            <a:solidFill>
              <a:srgbClr val="FFA52B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539171" y="6401578"/>
              <a:ext cx="224515" cy="180946"/>
            </a:xfrm>
            <a:custGeom>
              <a:rect l="l" t="t" r="r" b="b"/>
              <a:pathLst>
                <a:path w="36" h="28">
                  <a:moveTo>
                    <a:pt x="36" y="0"/>
                  </a:moveTo>
                  <a:cubicBezTo>
                    <a:pt x="24" y="29"/>
                    <a:pt x="24" y="29"/>
                    <a:pt x="24" y="29"/>
                  </a:cubicBezTo>
                  <a:cubicBezTo>
                    <a:pt x="12" y="29"/>
                    <a:pt x="12" y="29"/>
                    <a:pt x="12" y="29"/>
                  </a:cubicBezTo>
                  <a:cubicBezTo>
                    <a:pt x="0" y="4"/>
                    <a:pt x="0" y="4"/>
                    <a:pt x="0" y="4"/>
                  </a:cubicBezTo>
                  <a:cubicBezTo>
                    <a:pt x="0" y="3"/>
                    <a:pt x="36" y="0"/>
                    <a:pt x="36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Freeform 56"/>
            <p:cNvSpPr/>
            <p:nvPr/>
          </p:nvSpPr>
          <p:spPr>
            <a:xfrm>
              <a:off x="1539171" y="5779907"/>
              <a:ext cx="224515" cy="689924"/>
            </a:xfrm>
            <a:custGeom>
              <a:rect l="l" t="t" r="r" b="b"/>
              <a:pathLst>
                <a:path w="36" h="110">
                  <a:moveTo>
                    <a:pt x="0" y="94"/>
                  </a:moveTo>
                  <a:cubicBezTo>
                    <a:pt x="0" y="4"/>
                    <a:pt x="0" y="4"/>
                    <a:pt x="0" y="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4" y="0"/>
                    <a:pt x="14" y="0"/>
                    <a:pt x="14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0"/>
                    <a:pt x="36" y="0"/>
                    <a:pt x="36" y="0"/>
                  </a:cubicBezTo>
                  <a:cubicBezTo>
                    <a:pt x="36" y="91"/>
                    <a:pt x="36" y="91"/>
                    <a:pt x="36" y="91"/>
                  </a:cubicBezTo>
                  <a:cubicBezTo>
                    <a:pt x="36" y="96"/>
                    <a:pt x="36" y="96"/>
                    <a:pt x="36" y="96"/>
                  </a:cubicBezTo>
                  <a:cubicBezTo>
                    <a:pt x="36" y="99"/>
                    <a:pt x="36" y="99"/>
                    <a:pt x="36" y="99"/>
                  </a:cubicBezTo>
                  <a:cubicBezTo>
                    <a:pt x="36" y="100"/>
                    <a:pt x="36" y="100"/>
                    <a:pt x="36" y="100"/>
                  </a:cubicBezTo>
                  <a:cubicBezTo>
                    <a:pt x="36" y="100"/>
                    <a:pt x="35" y="102"/>
                    <a:pt x="33" y="107"/>
                  </a:cubicBezTo>
                  <a:cubicBezTo>
                    <a:pt x="31" y="111"/>
                    <a:pt x="30" y="101"/>
                    <a:pt x="30" y="101"/>
                  </a:cubicBezTo>
                  <a:cubicBezTo>
                    <a:pt x="30" y="101"/>
                    <a:pt x="25" y="108"/>
                    <a:pt x="22" y="108"/>
                  </a:cubicBezTo>
                  <a:cubicBezTo>
                    <a:pt x="19" y="108"/>
                    <a:pt x="14" y="102"/>
                    <a:pt x="14" y="102"/>
                  </a:cubicBezTo>
                  <a:cubicBezTo>
                    <a:pt x="14" y="102"/>
                    <a:pt x="9" y="111"/>
                    <a:pt x="6" y="110"/>
                  </a:cubicBezTo>
                  <a:cubicBezTo>
                    <a:pt x="3" y="108"/>
                    <a:pt x="0" y="104"/>
                    <a:pt x="0" y="104"/>
                  </a:cubicBezTo>
                  <a:cubicBezTo>
                    <a:pt x="0" y="103"/>
                    <a:pt x="0" y="103"/>
                    <a:pt x="0" y="103"/>
                  </a:cubicBezTo>
                  <a:cubicBezTo>
                    <a:pt x="0" y="99"/>
                    <a:pt x="0" y="99"/>
                    <a:pt x="0" y="99"/>
                  </a:cubicBezTo>
                  <a:lnTo>
                    <a:pt x="0" y="94"/>
                  </a:lnTo>
                  <a:close/>
                </a:path>
              </a:pathLst>
            </a:cu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Freeform 57"/>
            <p:cNvSpPr/>
            <p:nvPr/>
          </p:nvSpPr>
          <p:spPr>
            <a:xfrm>
              <a:off x="1614945" y="6577233"/>
              <a:ext cx="73143" cy="91884"/>
            </a:xfrm>
            <a:custGeom>
              <a:rect l="l" t="t" r="r" b="b"/>
              <a:pathLst>
                <a:path w="12" h="15">
                  <a:moveTo>
                    <a:pt x="12" y="0"/>
                  </a:moveTo>
                  <a:cubicBezTo>
                    <a:pt x="6" y="14"/>
                    <a:pt x="6" y="14"/>
                    <a:pt x="6" y="14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4"/>
                    <a:pt x="6" y="14"/>
                    <a:pt x="6" y="14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4" y="0"/>
                    <a:pt x="8" y="0"/>
                    <a:pt x="12" y="0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Freeform 58"/>
            <p:cNvSpPr/>
            <p:nvPr/>
          </p:nvSpPr>
          <p:spPr>
            <a:xfrm>
              <a:off x="876326" y="5979194"/>
              <a:ext cx="1067497" cy="81302"/>
            </a:xfrm>
            <a:custGeom>
              <a:rect l="l" t="t" r="r" b="b"/>
              <a:pathLst>
                <a:path w="172" h="13">
                  <a:moveTo>
                    <a:pt x="172" y="6"/>
                  </a:moveTo>
                  <a:cubicBezTo>
                    <a:pt x="172" y="9"/>
                    <a:pt x="170" y="12"/>
                    <a:pt x="167" y="12"/>
                  </a:cubicBezTo>
                  <a:cubicBezTo>
                    <a:pt x="4" y="13"/>
                    <a:pt x="4" y="13"/>
                    <a:pt x="4" y="13"/>
                  </a:cubicBezTo>
                  <a:cubicBezTo>
                    <a:pt x="2" y="13"/>
                    <a:pt x="0" y="11"/>
                    <a:pt x="0" y="7"/>
                  </a:cubicBezTo>
                  <a:cubicBezTo>
                    <a:pt x="0" y="4"/>
                    <a:pt x="2" y="1"/>
                    <a:pt x="4" y="1"/>
                  </a:cubicBezTo>
                  <a:cubicBezTo>
                    <a:pt x="167" y="0"/>
                    <a:pt x="167" y="0"/>
                    <a:pt x="167" y="0"/>
                  </a:cubicBezTo>
                  <a:cubicBezTo>
                    <a:pt x="170" y="0"/>
                    <a:pt x="172" y="2"/>
                    <a:pt x="172" y="6"/>
                  </a:cubicBezTo>
                  <a:close/>
                </a:path>
              </a:pathLst>
            </a:custGeom>
            <a:solidFill>
              <a:srgbClr val="3B3633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Freeform 59"/>
            <p:cNvSpPr/>
            <p:nvPr/>
          </p:nvSpPr>
          <p:spPr>
            <a:xfrm>
              <a:off x="865802" y="5960852"/>
              <a:ext cx="1101350" cy="55025"/>
            </a:xfrm>
            <a:custGeom>
              <a:rect l="l" t="t" r="r" b="b"/>
              <a:pathLst>
                <a:path w="178" h="9">
                  <a:moveTo>
                    <a:pt x="178" y="5"/>
                  </a:moveTo>
                  <a:cubicBezTo>
                    <a:pt x="178" y="7"/>
                    <a:pt x="176" y="9"/>
                    <a:pt x="173" y="9"/>
                  </a:cubicBezTo>
                  <a:cubicBezTo>
                    <a:pt x="5" y="9"/>
                    <a:pt x="5" y="9"/>
                    <a:pt x="5" y="9"/>
                  </a:cubicBezTo>
                  <a:cubicBezTo>
                    <a:pt x="2" y="9"/>
                    <a:pt x="0" y="7"/>
                    <a:pt x="0" y="5"/>
                  </a:cubicBezTo>
                  <a:cubicBezTo>
                    <a:pt x="0" y="2"/>
                    <a:pt x="2" y="0"/>
                    <a:pt x="5" y="0"/>
                  </a:cubicBezTo>
                  <a:cubicBezTo>
                    <a:pt x="173" y="0"/>
                    <a:pt x="173" y="0"/>
                    <a:pt x="173" y="0"/>
                  </a:cubicBezTo>
                  <a:cubicBezTo>
                    <a:pt x="176" y="0"/>
                    <a:pt x="178" y="2"/>
                    <a:pt x="178" y="5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0" name="Group 6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1" name="AutoShape 6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6" name="AutoShape 6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AutoShape 6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TextBox 8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成功案例分享与启示</a:t>
              </a:r>
            </a:p>
          </p:txBody>
        </p:sp>
      </p:grpSp>
      <p:sp>
        <p:nvSpPr>
          <p:cNvPr id="82" name="TextBox 82"/>
          <p:cNvSpPr txBox="1"/>
          <p:nvPr/>
        </p:nvSpPr>
        <p:spPr>
          <a:xfrm>
            <a:off x="4959831" y="1714627"/>
            <a:ext cx="6500165" cy="396034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案例一：某企业通过深入分析市场需求和竞争态势，制定差异化发展战略，成功打造独特品牌形象和市场地位。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案例二：另一企业在面临市场变革时，积极调整战略方向，运用合纵连横策略与竞争对手建立合作关系，共同开拓市场，实现双赢。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案例三：还有一家企业在国际化进程中，巧妙运用远交近攻策略，逐步拓展海外市场，提升企业国际竞争力。</a:t>
            </a:r>
          </a:p>
          <a:p>
            <a:pPr marL="203200" lvl="0" indent="-203200">
              <a:lnSpc>
                <a:spcPct val="77000"/>
              </a:lnSpc>
              <a:buFont typeface="Arial"/>
              <a:buChar char="•"/>
            </a:pPr>
            <a:r>
              <a:rPr lang="en-US" sz="9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些成功案例为我们提供了宝贵的经验和启示：企业战略规划和韬略运用需要紧密结合市场需求和企业自身特点；在制定和执行战略过程中要注重灵活性和创新性；同时要学会借鉴他人成功经验并结合自身实际情况进行实践探索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领导力提升与团队建设策略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https://d.book118.com/245222341031011043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2024-09-04T18:30:56.376</cp:lastPrinted>
  <dcterms:created xsi:type="dcterms:W3CDTF">2024-09-04T10:30:56Z</dcterms:created>
  <dcterms:modified xsi:type="dcterms:W3CDTF">2024-09-04T10:30:58Z</dcterms:modified>
</cp:coreProperties>
</file>