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9906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9F3274-D618-45B5-9682-D4B85A7841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790904-4F0E-47BA-82A4-8C3FB1B86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19701A-6469-457E-8480-568F16F13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55C4B-DA30-4DFB-95AB-A73B23772F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78F884-690B-45C1-B631-A8F712B496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AACEB3-2EF1-4FDB-89CC-421AAE9081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B53E01-D420-42A3-8BB1-7DEB53053B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042394-60CF-4268-856F-B64697A909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2282C9-CA06-4D9A-8FDA-2A8C2EDDC7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3A52D-9A1B-424D-9DA8-E9135D575B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B0E2B5-7FDA-40AA-82A9-E23AC6E05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742950" y="2125980"/>
            <a:ext cx="8420100" cy="1440180"/>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3" name="Holder 3"/>
          <p:cNvSpPr>
            <a:spLocks noGrp="1"/>
          </p:cNvSpPr>
          <p:nvPr>
            <p:ph type="subTitle" idx="4"/>
          </p:nvPr>
        </p:nvSpPr>
        <p:spPr>
          <a:xfrm>
            <a:off x="1485900" y="3840480"/>
            <a:ext cx="6934200" cy="1714500"/>
          </a:xfrm>
          <a:prstGeom prst="rect">
            <a:avLst/>
          </a:prstGeom>
        </p:spPr>
        <p:txBody>
          <a:bodyPr wrap="square" lIns="0" tIns="0" rIns="0" bIns="0">
            <a:spAutoFit/>
          </a:bodyPr>
          <a:lstStyle>
            <a:lvl1pPr>
              <a:defRPr sz="16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type="body" idx="1"/>
          </p:nvPr>
        </p:nvSpPr>
        <p:spPr/>
        <p:txBody>
          <a:bodyPr lIns="0" tIns="0" rIns="0" bIns="0"/>
          <a:lstStyle>
            <a:lvl1pPr>
              <a:defRPr sz="16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sz="half" idx="2"/>
          </p:nvPr>
        </p:nvSpPr>
        <p:spPr>
          <a:xfrm>
            <a:off x="495300" y="1577340"/>
            <a:ext cx="430911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5101590" y="1577340"/>
            <a:ext cx="430911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906000" cy="6858000"/>
          </a:xfrm>
          <a:prstGeom prst="rect">
            <a:avLst/>
          </a:prstGeom>
        </p:spPr>
      </p:pic>
      <p:sp>
        <p:nvSpPr>
          <p:cNvPr id="2" name="Holder 2"/>
          <p:cNvSpPr>
            <a:spLocks noGrp="1"/>
          </p:cNvSpPr>
          <p:nvPr>
            <p:ph type="title"/>
          </p:nvPr>
        </p:nvSpPr>
        <p:spPr/>
        <p:txBody>
          <a:bodyPr lIns="0" tIns="0" rIns="0" bIns="0"/>
          <a:lstStyle>
            <a:lvl1pPr>
              <a:defRPr sz="2400" b="1" i="0">
                <a:solidFill>
                  <a:schemeClr val="tx1"/>
                </a:solidFill>
                <a:latin typeface="Microsoft JhengHei"/>
                <a:cs typeface="Microsoft JhengHei"/>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906000" cy="6858000"/>
          </a:xfrm>
          <a:prstGeom prst="rect">
            <a:avLst/>
          </a:prstGeom>
        </p:spPr>
      </p:pic>
      <p:sp>
        <p:nvSpPr>
          <p:cNvPr id="17" name="bg object 17"/>
          <p:cNvSpPr/>
          <p:nvPr/>
        </p:nvSpPr>
        <p:spPr>
          <a:xfrm>
            <a:off x="0" y="247650"/>
            <a:ext cx="8559800" cy="370205"/>
          </a:xfrm>
          <a:custGeom>
            <a:rect l="l" t="t" r="r" b="b"/>
            <a:pathLst>
              <a:path w="8559800" h="370205">
                <a:moveTo>
                  <a:pt x="8559800" y="369887"/>
                </a:moveTo>
                <a:lnTo>
                  <a:pt x="0" y="369887"/>
                </a:lnTo>
                <a:lnTo>
                  <a:pt x="0" y="0"/>
                </a:lnTo>
                <a:lnTo>
                  <a:pt x="8559800" y="0"/>
                </a:lnTo>
                <a:lnTo>
                  <a:pt x="8559800" y="369887"/>
                </a:lnTo>
                <a:close/>
              </a:path>
            </a:pathLst>
          </a:custGeom>
          <a:solidFill>
            <a:srgbClr val="51848E"/>
          </a:solidFill>
        </p:spPr>
        <p:txBody>
          <a:bodyPr wrap="square" lIns="0" tIns="0" rIns="0" bIns="0" rtlCol="0"/>
          <a:lstStyle/>
          <a:p/>
        </p:txBody>
      </p:sp>
      <p:sp>
        <p:nvSpPr>
          <p:cNvPr id="18" name="bg object 18"/>
          <p:cNvSpPr/>
          <p:nvPr/>
        </p:nvSpPr>
        <p:spPr>
          <a:xfrm>
            <a:off x="0" y="247650"/>
            <a:ext cx="8559800" cy="370205"/>
          </a:xfrm>
          <a:custGeom>
            <a:rect l="l" t="t" r="r" b="b"/>
            <a:pathLst>
              <a:path w="8559800" h="370205">
                <a:moveTo>
                  <a:pt x="0" y="0"/>
                </a:moveTo>
                <a:lnTo>
                  <a:pt x="8559800" y="0"/>
                </a:lnTo>
                <a:lnTo>
                  <a:pt x="8559800" y="369887"/>
                </a:lnTo>
                <a:lnTo>
                  <a:pt x="0" y="369887"/>
                </a:lnTo>
                <a:lnTo>
                  <a:pt x="0" y="0"/>
                </a:lnTo>
                <a:close/>
              </a:path>
            </a:pathLst>
          </a:custGeom>
          <a:ln w="9525">
            <a:solidFill>
              <a:srgbClr val="C9DDE3"/>
            </a:solidFill>
          </a:ln>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906000" cy="6858000"/>
          </a:xfrm>
          <a:prstGeom prst="rect">
            <a:avLst/>
          </a:prstGeom>
        </p:spPr>
      </p:pic>
      <p:sp>
        <p:nvSpPr>
          <p:cNvPr id="2" name="Holder 2"/>
          <p:cNvSpPr>
            <a:spLocks noGrp="1"/>
          </p:cNvSpPr>
          <p:nvPr>
            <p:ph type="title"/>
          </p:nvPr>
        </p:nvSpPr>
        <p:spPr>
          <a:xfrm>
            <a:off x="-12700" y="91282"/>
            <a:ext cx="4496435" cy="391159"/>
          </a:xfrm>
          <a:prstGeom prst="rect">
            <a:avLst/>
          </a:prstGeom>
        </p:spPr>
        <p:txBody>
          <a:bodyPr wrap="square" lIns="0" tIns="0" rIns="0" bIns="0">
            <a:spAutoFit/>
          </a:bodyPr>
          <a:lstStyle>
            <a:lvl1pPr>
              <a:defRPr sz="2400" b="1" i="0">
                <a:solidFill>
                  <a:schemeClr val="tx1"/>
                </a:solidFill>
                <a:latin typeface="Microsoft JhengHei"/>
                <a:cs typeface="Microsoft JhengHei"/>
              </a:defRPr>
            </a:lvl1pPr>
          </a:lstStyle>
          <a:p/>
        </p:txBody>
      </p:sp>
      <p:sp>
        <p:nvSpPr>
          <p:cNvPr id="3" name="Holder 3"/>
          <p:cNvSpPr>
            <a:spLocks noGrp="1"/>
          </p:cNvSpPr>
          <p:nvPr>
            <p:ph type="body" idx="1"/>
          </p:nvPr>
        </p:nvSpPr>
        <p:spPr>
          <a:xfrm>
            <a:off x="739676" y="3396399"/>
            <a:ext cx="5546090" cy="1488439"/>
          </a:xfrm>
          <a:prstGeom prst="rect">
            <a:avLst/>
          </a:prstGeom>
        </p:spPr>
        <p:txBody>
          <a:bodyPr wrap="square" lIns="0" tIns="0" rIns="0" bIns="0">
            <a:spAutoFit/>
          </a:bodyPr>
          <a:lstStyle>
            <a:lvl1pPr>
              <a:defRPr sz="1600" b="0" i="0">
                <a:solidFill>
                  <a:schemeClr val="tx1"/>
                </a:solidFill>
                <a:latin typeface="宋体"/>
                <a:cs typeface="宋体"/>
              </a:defRPr>
            </a:lvl1pPr>
          </a:lstStyle>
          <a:p/>
        </p:txBody>
      </p:sp>
      <p:sp>
        <p:nvSpPr>
          <p:cNvPr id="4" name="Holder 4"/>
          <p:cNvSpPr>
            <a:spLocks noGrp="1"/>
          </p:cNvSpPr>
          <p:nvPr>
            <p:ph type="ftr" sz="quarter" idx="5"/>
          </p:nvPr>
        </p:nvSpPr>
        <p:spPr>
          <a:xfrm>
            <a:off x="3368040" y="6377940"/>
            <a:ext cx="316992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95300" y="6377940"/>
            <a:ext cx="227838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9112884" y="6438186"/>
            <a:ext cx="257809" cy="204470"/>
          </a:xfrm>
          <a:prstGeom prst="rect">
            <a:avLst/>
          </a:prstGeom>
        </p:spPr>
        <p:txBody>
          <a:bodyPr wrap="square" lIns="0" tIns="0" rIns="0" bIns="0">
            <a:spAutoFit/>
          </a:bodyPr>
          <a:lstStyle>
            <a:defPPr>
              <a:defRPr kern="0"/>
            </a:defPPr>
            <a:lvl1pPr>
              <a:defRPr sz="1200" b="0" i="0">
                <a:solidFill>
                  <a:srgbClr val="898989"/>
                </a:solidFill>
                <a:latin typeface="Cambria"/>
                <a:cs typeface="Cambria"/>
              </a:defRPr>
            </a:lvl1pPr>
          </a:lstStyle>
          <a:p>
            <a:pPr marL="121920">
              <a:lnSpc>
                <a:spcPct val="100000"/>
              </a:lnSpc>
              <a:spcBef>
                <a:spcPts val="4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2232220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588543" y="1854279"/>
            <a:ext cx="2235200" cy="467359"/>
          </a:xfrm>
          <a:prstGeom prst="rect">
            <a:avLst/>
          </a:prstGeom>
        </p:spPr>
        <p:txBody>
          <a:bodyPr vert="horz" wrap="square" lIns="0" tIns="12700" rIns="0" bIns="0" rtlCol="0">
            <a:spAutoFit/>
          </a:bodyPr>
          <a:lstStyle/>
          <a:p>
            <a:pPr marL="12700">
              <a:lnSpc>
                <a:spcPct val="100000"/>
              </a:lnSpc>
              <a:spcBef>
                <a:spcPts val="100"/>
              </a:spcBef>
            </a:pPr>
            <a:r>
              <a:rPr sz="2900" b="0" spc="-10">
                <a:solidFill>
                  <a:srgbClr val="001A36"/>
                </a:solidFill>
                <a:latin typeface="宋体"/>
                <a:cs typeface="宋体"/>
              </a:rPr>
              <a:t>企业诊断基础</a:t>
            </a:r>
            <a:endParaRPr sz="2900">
              <a:latin typeface="宋体"/>
              <a:cs typeface="宋体"/>
            </a:endParaRPr>
          </a:p>
        </p:txBody>
      </p:sp>
      <p:sp>
        <p:nvSpPr>
          <p:cNvPr id="3" name="object 3"/>
          <p:cNvSpPr txBox="1">
            <a:spLocks noGrp="1"/>
          </p:cNvSpPr>
          <p:nvPr>
            <p:ph type="sldNum" sz="quarter" idx="7"/>
          </p:nvPr>
        </p:nvSpPr>
        <p:spPr>
          <a:prstGeom prst="rect">
            <a:avLst/>
          </a:prstGeom>
        </p:spPr>
        <p:txBody>
          <a:bodyPr vert="horz" wrap="square" lIns="0" tIns="5080" rIns="0" bIns="0" rtlCol="0">
            <a:spAutoFit/>
          </a:bodyPr>
          <a:lstStyle/>
          <a:p>
            <a:pPr marL="121920">
              <a:lnSpc>
                <a:spcPct val="100000"/>
              </a:lnSpc>
              <a:spcBef>
                <a:spcPts val="40"/>
              </a:spcBef>
            </a:pPr>
            <a:fld id="{81D60167-4931-47E6-BA6A-407CBD079E47}" type="slidenum">
              <a:rPr/>
              <a:t>1</a:t>
            </a:fld>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721100" y="602298"/>
            <a:ext cx="2463800" cy="513080"/>
          </a:xfrm>
          <a:prstGeom prst="rect">
            <a:avLst/>
          </a:prstGeom>
        </p:spPr>
        <p:txBody>
          <a:bodyPr vert="horz" wrap="square" lIns="0" tIns="12700" rIns="0" bIns="0" rtlCol="0">
            <a:spAutoFit/>
          </a:bodyPr>
          <a:lstStyle/>
          <a:p>
            <a:pPr marL="12700">
              <a:lnSpc>
                <a:spcPct val="100000"/>
              </a:lnSpc>
              <a:spcBef>
                <a:spcPts val="100"/>
              </a:spcBef>
            </a:pPr>
            <a:r>
              <a:rPr sz="3200" b="0" spc="-10">
                <a:solidFill>
                  <a:srgbClr val="001A36"/>
                </a:solidFill>
                <a:latin typeface="宋体"/>
                <a:cs typeface="宋体"/>
              </a:rPr>
              <a:t>企业诊断基础</a:t>
            </a:r>
            <a:endParaRPr sz="3200">
              <a:latin typeface="宋体"/>
              <a:cs typeface="宋体"/>
            </a:endParaRPr>
          </a:p>
        </p:txBody>
      </p:sp>
      <p:sp>
        <p:nvSpPr>
          <p:cNvPr id="3" name="object 3"/>
          <p:cNvSpPr/>
          <p:nvPr/>
        </p:nvSpPr>
        <p:spPr>
          <a:xfrm>
            <a:off x="2320925" y="5568950"/>
            <a:ext cx="6873875" cy="0"/>
          </a:xfrm>
          <a:custGeom>
            <a:rect l="l" t="t" r="r" b="b"/>
            <a:pathLst>
              <a:path w="6873875">
                <a:moveTo>
                  <a:pt x="0" y="0"/>
                </a:moveTo>
                <a:lnTo>
                  <a:pt x="6873875" y="0"/>
                </a:lnTo>
              </a:path>
            </a:pathLst>
          </a:custGeom>
          <a:ln w="22225">
            <a:solidFill>
              <a:srgbClr val="0080FF"/>
            </a:solidFill>
          </a:ln>
        </p:spPr>
        <p:txBody>
          <a:bodyPr wrap="square" lIns="0" tIns="0" rIns="0" bIns="0" rtlCol="0"/>
          <a:lstStyle/>
          <a:p/>
        </p:txBody>
      </p:sp>
      <p:sp>
        <p:nvSpPr>
          <p:cNvPr id="4" name="object 4"/>
          <p:cNvSpPr/>
          <p:nvPr/>
        </p:nvSpPr>
        <p:spPr>
          <a:xfrm>
            <a:off x="1041400" y="2786061"/>
            <a:ext cx="281305" cy="281305"/>
          </a:xfrm>
          <a:custGeom>
            <a:rect l="l" t="t" r="r" b="b"/>
            <a:pathLst>
              <a:path w="281305" h="281305">
                <a:moveTo>
                  <a:pt x="280987" y="280988"/>
                </a:moveTo>
                <a:lnTo>
                  <a:pt x="0" y="280988"/>
                </a:lnTo>
                <a:lnTo>
                  <a:pt x="0" y="0"/>
                </a:lnTo>
                <a:lnTo>
                  <a:pt x="280987" y="0"/>
                </a:lnTo>
                <a:lnTo>
                  <a:pt x="280987" y="280988"/>
                </a:lnTo>
                <a:close/>
              </a:path>
            </a:pathLst>
          </a:custGeom>
          <a:solidFill>
            <a:srgbClr val="0080FF"/>
          </a:solidFill>
        </p:spPr>
        <p:txBody>
          <a:bodyPr wrap="square" lIns="0" tIns="0" rIns="0" bIns="0" rtlCol="0"/>
          <a:lstStyle/>
          <a:p/>
        </p:txBody>
      </p:sp>
      <p:sp>
        <p:nvSpPr>
          <p:cNvPr id="5" name="object 5"/>
          <p:cNvSpPr txBox="1"/>
          <p:nvPr/>
        </p:nvSpPr>
        <p:spPr>
          <a:xfrm>
            <a:off x="1041400" y="2786061"/>
            <a:ext cx="281305" cy="281305"/>
          </a:xfrm>
          <a:prstGeom prst="rect">
            <a:avLst/>
          </a:prstGeom>
        </p:spPr>
        <p:txBody>
          <a:bodyPr vert="horz" wrap="square" lIns="0" tIns="20955" rIns="0" bIns="0" rtlCol="0">
            <a:spAutoFit/>
          </a:bodyPr>
          <a:lstStyle/>
          <a:p>
            <a:pPr marL="86995">
              <a:lnSpc>
                <a:spcPct val="100000"/>
              </a:lnSpc>
              <a:spcBef>
                <a:spcPts val="165"/>
              </a:spcBef>
            </a:pPr>
            <a:r>
              <a:rPr sz="1500" b="1">
                <a:solidFill>
                  <a:srgbClr val="FFFFFF"/>
                </a:solidFill>
                <a:latin typeface="Arial"/>
                <a:cs typeface="Arial"/>
              </a:rPr>
              <a:t>2</a:t>
            </a:r>
            <a:endParaRPr sz="1500">
              <a:latin typeface="Arial"/>
              <a:cs typeface="Arial"/>
            </a:endParaRPr>
          </a:p>
        </p:txBody>
      </p:sp>
      <p:sp>
        <p:nvSpPr>
          <p:cNvPr id="6" name="object 6"/>
          <p:cNvSpPr/>
          <p:nvPr/>
        </p:nvSpPr>
        <p:spPr>
          <a:xfrm>
            <a:off x="1417637" y="3668712"/>
            <a:ext cx="281305" cy="281305"/>
          </a:xfrm>
          <a:custGeom>
            <a:rect l="l" t="t" r="r" b="b"/>
            <a:pathLst>
              <a:path w="281305" h="281304">
                <a:moveTo>
                  <a:pt x="280987" y="280987"/>
                </a:moveTo>
                <a:lnTo>
                  <a:pt x="0" y="280987"/>
                </a:lnTo>
                <a:lnTo>
                  <a:pt x="0" y="0"/>
                </a:lnTo>
                <a:lnTo>
                  <a:pt x="280987" y="0"/>
                </a:lnTo>
                <a:lnTo>
                  <a:pt x="280987" y="280987"/>
                </a:lnTo>
                <a:close/>
              </a:path>
            </a:pathLst>
          </a:custGeom>
          <a:solidFill>
            <a:srgbClr val="0080FF"/>
          </a:solidFill>
        </p:spPr>
        <p:txBody>
          <a:bodyPr wrap="square" lIns="0" tIns="0" rIns="0" bIns="0" rtlCol="0"/>
          <a:lstStyle/>
          <a:p/>
        </p:txBody>
      </p:sp>
      <p:sp>
        <p:nvSpPr>
          <p:cNvPr id="7" name="object 7"/>
          <p:cNvSpPr txBox="1"/>
          <p:nvPr/>
        </p:nvSpPr>
        <p:spPr>
          <a:xfrm>
            <a:off x="1417637" y="3668712"/>
            <a:ext cx="281305" cy="281305"/>
          </a:xfrm>
          <a:prstGeom prst="rect">
            <a:avLst/>
          </a:prstGeom>
        </p:spPr>
        <p:txBody>
          <a:bodyPr vert="horz" wrap="square" lIns="0" tIns="20955" rIns="0" bIns="0" rtlCol="0">
            <a:spAutoFit/>
          </a:bodyPr>
          <a:lstStyle/>
          <a:p>
            <a:pPr marL="86995">
              <a:lnSpc>
                <a:spcPct val="100000"/>
              </a:lnSpc>
              <a:spcBef>
                <a:spcPts val="165"/>
              </a:spcBef>
            </a:pPr>
            <a:r>
              <a:rPr sz="1500" b="1">
                <a:solidFill>
                  <a:srgbClr val="FFFFFF"/>
                </a:solidFill>
                <a:latin typeface="Arial"/>
                <a:cs typeface="Arial"/>
              </a:rPr>
              <a:t>3</a:t>
            </a:r>
            <a:endParaRPr sz="1500">
              <a:latin typeface="Arial"/>
              <a:cs typeface="Arial"/>
            </a:endParaRPr>
          </a:p>
        </p:txBody>
      </p:sp>
      <p:sp>
        <p:nvSpPr>
          <p:cNvPr id="8" name="object 8"/>
          <p:cNvSpPr/>
          <p:nvPr/>
        </p:nvSpPr>
        <p:spPr>
          <a:xfrm>
            <a:off x="1793875" y="4549775"/>
            <a:ext cx="281305" cy="281305"/>
          </a:xfrm>
          <a:custGeom>
            <a:rect l="l" t="t" r="r" b="b"/>
            <a:pathLst>
              <a:path w="281305" h="281304">
                <a:moveTo>
                  <a:pt x="280988" y="280987"/>
                </a:moveTo>
                <a:lnTo>
                  <a:pt x="0" y="280987"/>
                </a:lnTo>
                <a:lnTo>
                  <a:pt x="0" y="0"/>
                </a:lnTo>
                <a:lnTo>
                  <a:pt x="280988" y="0"/>
                </a:lnTo>
                <a:lnTo>
                  <a:pt x="280988" y="280987"/>
                </a:lnTo>
                <a:close/>
              </a:path>
            </a:pathLst>
          </a:custGeom>
          <a:solidFill>
            <a:srgbClr val="0080FF"/>
          </a:solidFill>
        </p:spPr>
        <p:txBody>
          <a:bodyPr wrap="square" lIns="0" tIns="0" rIns="0" bIns="0" rtlCol="0"/>
          <a:lstStyle/>
          <a:p/>
        </p:txBody>
      </p:sp>
      <p:sp>
        <p:nvSpPr>
          <p:cNvPr id="9" name="object 9"/>
          <p:cNvSpPr txBox="1"/>
          <p:nvPr/>
        </p:nvSpPr>
        <p:spPr>
          <a:xfrm>
            <a:off x="1793875" y="4549775"/>
            <a:ext cx="281305" cy="281305"/>
          </a:xfrm>
          <a:prstGeom prst="rect">
            <a:avLst/>
          </a:prstGeom>
        </p:spPr>
        <p:txBody>
          <a:bodyPr vert="horz" wrap="square" lIns="0" tIns="20955" rIns="0" bIns="0" rtlCol="0">
            <a:spAutoFit/>
          </a:bodyPr>
          <a:lstStyle/>
          <a:p>
            <a:pPr marL="86995">
              <a:lnSpc>
                <a:spcPct val="100000"/>
              </a:lnSpc>
              <a:spcBef>
                <a:spcPts val="165"/>
              </a:spcBef>
            </a:pPr>
            <a:r>
              <a:rPr sz="1500" b="1">
                <a:solidFill>
                  <a:srgbClr val="FFFFFF"/>
                </a:solidFill>
                <a:latin typeface="Arial"/>
                <a:cs typeface="Arial"/>
              </a:rPr>
              <a:t>4</a:t>
            </a:r>
            <a:endParaRPr sz="1500">
              <a:latin typeface="Arial"/>
              <a:cs typeface="Arial"/>
            </a:endParaRPr>
          </a:p>
        </p:txBody>
      </p:sp>
      <p:sp>
        <p:nvSpPr>
          <p:cNvPr id="10" name="object 10"/>
          <p:cNvSpPr txBox="1"/>
          <p:nvPr/>
        </p:nvSpPr>
        <p:spPr>
          <a:xfrm>
            <a:off x="2170111" y="5432425"/>
            <a:ext cx="281305" cy="281305"/>
          </a:xfrm>
          <a:prstGeom prst="rect">
            <a:avLst/>
          </a:prstGeom>
          <a:solidFill>
            <a:srgbClr val="0080FF"/>
          </a:solidFill>
        </p:spPr>
        <p:txBody>
          <a:bodyPr vert="horz" wrap="square" lIns="0" tIns="20955" rIns="0" bIns="0" rtlCol="0">
            <a:spAutoFit/>
          </a:bodyPr>
          <a:lstStyle/>
          <a:p>
            <a:pPr marL="86995">
              <a:lnSpc>
                <a:spcPct val="100000"/>
              </a:lnSpc>
              <a:spcBef>
                <a:spcPts val="165"/>
              </a:spcBef>
            </a:pPr>
            <a:r>
              <a:rPr sz="1500" b="1">
                <a:solidFill>
                  <a:srgbClr val="FFFFFF"/>
                </a:solidFill>
                <a:latin typeface="Arial"/>
                <a:cs typeface="Arial"/>
              </a:rPr>
              <a:t>5</a:t>
            </a:r>
            <a:endParaRPr sz="1500">
              <a:latin typeface="Arial"/>
              <a:cs typeface="Arial"/>
            </a:endParaRPr>
          </a:p>
        </p:txBody>
      </p:sp>
      <p:sp>
        <p:nvSpPr>
          <p:cNvPr id="11" name="object 11"/>
          <p:cNvSpPr/>
          <p:nvPr/>
        </p:nvSpPr>
        <p:spPr>
          <a:xfrm>
            <a:off x="1951038" y="4686300"/>
            <a:ext cx="6873875" cy="0"/>
          </a:xfrm>
          <a:custGeom>
            <a:rect l="l" t="t" r="r" b="b"/>
            <a:pathLst>
              <a:path w="6873875">
                <a:moveTo>
                  <a:pt x="0" y="0"/>
                </a:moveTo>
                <a:lnTo>
                  <a:pt x="6873875" y="0"/>
                </a:lnTo>
              </a:path>
            </a:pathLst>
          </a:custGeom>
          <a:ln w="22225">
            <a:solidFill>
              <a:srgbClr val="0080FF"/>
            </a:solidFill>
          </a:ln>
        </p:spPr>
        <p:txBody>
          <a:bodyPr wrap="square" lIns="0" tIns="0" rIns="0" bIns="0" rtlCol="0"/>
          <a:lstStyle/>
          <a:p/>
        </p:txBody>
      </p:sp>
      <p:sp>
        <p:nvSpPr>
          <p:cNvPr id="12" name="object 12"/>
          <p:cNvSpPr/>
          <p:nvPr/>
        </p:nvSpPr>
        <p:spPr>
          <a:xfrm>
            <a:off x="1579562" y="3803650"/>
            <a:ext cx="6873875" cy="0"/>
          </a:xfrm>
          <a:custGeom>
            <a:rect l="l" t="t" r="r" b="b"/>
            <a:pathLst>
              <a:path w="6873875">
                <a:moveTo>
                  <a:pt x="0" y="0"/>
                </a:moveTo>
                <a:lnTo>
                  <a:pt x="6873875" y="0"/>
                </a:lnTo>
              </a:path>
            </a:pathLst>
          </a:custGeom>
          <a:ln w="22225">
            <a:solidFill>
              <a:srgbClr val="0080FF"/>
            </a:solidFill>
          </a:ln>
        </p:spPr>
        <p:txBody>
          <a:bodyPr wrap="square" lIns="0" tIns="0" rIns="0" bIns="0" rtlCol="0"/>
          <a:lstStyle/>
          <a:p/>
        </p:txBody>
      </p:sp>
      <p:sp>
        <p:nvSpPr>
          <p:cNvPr id="13" name="object 13"/>
          <p:cNvSpPr/>
          <p:nvPr/>
        </p:nvSpPr>
        <p:spPr>
          <a:xfrm>
            <a:off x="1208087" y="2922588"/>
            <a:ext cx="6873875" cy="0"/>
          </a:xfrm>
          <a:custGeom>
            <a:rect l="l" t="t" r="r" b="b"/>
            <a:pathLst>
              <a:path w="6873875">
                <a:moveTo>
                  <a:pt x="0" y="0"/>
                </a:moveTo>
                <a:lnTo>
                  <a:pt x="6873874" y="0"/>
                </a:lnTo>
              </a:path>
            </a:pathLst>
          </a:custGeom>
          <a:ln w="22225">
            <a:solidFill>
              <a:srgbClr val="0080FF"/>
            </a:solidFill>
          </a:ln>
        </p:spPr>
        <p:txBody>
          <a:bodyPr wrap="square" lIns="0" tIns="0" rIns="0" bIns="0" rtlCol="0"/>
          <a:lstStyle/>
          <a:p/>
        </p:txBody>
      </p:sp>
      <p:grpSp>
        <p:nvGrpSpPr>
          <p:cNvPr id="14" name="object 14"/>
          <p:cNvGrpSpPr/>
          <p:nvPr/>
        </p:nvGrpSpPr>
        <p:grpSpPr>
          <a:xfrm>
            <a:off x="823912" y="1803400"/>
            <a:ext cx="7058025" cy="281305"/>
            <a:chOff x="823912" y="1803400"/>
            <a:chExt cx="7058025" cy="281305"/>
          </a:xfrm>
        </p:grpSpPr>
        <p:sp>
          <p:nvSpPr>
            <p:cNvPr id="15" name="object 15"/>
            <p:cNvSpPr/>
            <p:nvPr/>
          </p:nvSpPr>
          <p:spPr>
            <a:xfrm>
              <a:off x="823912" y="2046288"/>
              <a:ext cx="6873875" cy="0"/>
            </a:xfrm>
            <a:custGeom>
              <a:rect l="l" t="t" r="r" b="b"/>
              <a:pathLst>
                <a:path w="6873875">
                  <a:moveTo>
                    <a:pt x="0" y="0"/>
                  </a:moveTo>
                  <a:lnTo>
                    <a:pt x="6873875" y="0"/>
                  </a:lnTo>
                </a:path>
              </a:pathLst>
            </a:custGeom>
            <a:ln w="22225">
              <a:solidFill>
                <a:srgbClr val="0080FF"/>
              </a:solidFill>
            </a:ln>
          </p:spPr>
          <p:txBody>
            <a:bodyPr wrap="square" lIns="0" tIns="0" rIns="0" bIns="0" rtlCol="0"/>
            <a:lstStyle/>
            <a:p/>
          </p:txBody>
        </p:sp>
        <p:sp>
          <p:nvSpPr>
            <p:cNvPr id="16" name="object 16"/>
            <p:cNvSpPr/>
            <p:nvPr/>
          </p:nvSpPr>
          <p:spPr>
            <a:xfrm>
              <a:off x="1290637" y="1803400"/>
              <a:ext cx="6591300" cy="281305"/>
            </a:xfrm>
            <a:custGeom>
              <a:rect l="l" t="t" r="r" b="b"/>
              <a:pathLst>
                <a:path w="6591300" h="281305">
                  <a:moveTo>
                    <a:pt x="6591299" y="280988"/>
                  </a:moveTo>
                  <a:lnTo>
                    <a:pt x="0" y="280988"/>
                  </a:lnTo>
                  <a:lnTo>
                    <a:pt x="0" y="0"/>
                  </a:lnTo>
                  <a:lnTo>
                    <a:pt x="6591299" y="0"/>
                  </a:lnTo>
                  <a:lnTo>
                    <a:pt x="6591299" y="280988"/>
                  </a:lnTo>
                  <a:close/>
                </a:path>
              </a:pathLst>
            </a:custGeom>
            <a:solidFill>
              <a:srgbClr val="0080FF"/>
            </a:solidFill>
          </p:spPr>
          <p:txBody>
            <a:bodyPr wrap="square" lIns="0" tIns="0" rIns="0" bIns="0" rtlCol="0"/>
            <a:lstStyle/>
            <a:p/>
          </p:txBody>
        </p:sp>
      </p:grpSp>
      <p:sp>
        <p:nvSpPr>
          <p:cNvPr id="17" name="object 17"/>
          <p:cNvSpPr txBox="1"/>
          <p:nvPr/>
        </p:nvSpPr>
        <p:spPr>
          <a:xfrm>
            <a:off x="2236788" y="4549775"/>
            <a:ext cx="6591300" cy="281305"/>
          </a:xfrm>
          <a:prstGeom prst="rect">
            <a:avLst/>
          </a:prstGeom>
          <a:solidFill>
            <a:srgbClr val="0080FF"/>
          </a:solidFill>
        </p:spPr>
        <p:txBody>
          <a:bodyPr vert="horz" wrap="square" lIns="0" tIns="46355" rIns="0" bIns="0" rtlCol="0">
            <a:spAutoFit/>
          </a:bodyPr>
          <a:lstStyle/>
          <a:p>
            <a:pPr>
              <a:lnSpc>
                <a:spcPct val="100000"/>
              </a:lnSpc>
              <a:spcBef>
                <a:spcPts val="365"/>
              </a:spcBef>
            </a:pPr>
            <a:r>
              <a:rPr sz="1300" b="1" spc="-10">
                <a:solidFill>
                  <a:srgbClr val="FFFFFF"/>
                </a:solidFill>
                <a:latin typeface="Microsoft JhengHei"/>
                <a:cs typeface="Microsoft JhengHei"/>
              </a:rPr>
              <a:t>企业诊断实务</a:t>
            </a:r>
            <a:endParaRPr sz="1300">
              <a:latin typeface="Microsoft JhengHei"/>
              <a:cs typeface="Microsoft JhengHei"/>
            </a:endParaRPr>
          </a:p>
        </p:txBody>
      </p:sp>
      <p:sp>
        <p:nvSpPr>
          <p:cNvPr id="23" name="object 23"/>
          <p:cNvSpPr txBox="1">
            <a:spLocks noGrp="1"/>
          </p:cNvSpPr>
          <p:nvPr>
            <p:ph type="sldNum" sz="quarter" idx="7"/>
          </p:nvPr>
        </p:nvSpPr>
        <p:spPr>
          <a:prstGeom prst="rect">
            <a:avLst/>
          </a:prstGeom>
        </p:spPr>
        <p:txBody>
          <a:bodyPr vert="horz" wrap="square" lIns="0" tIns="5080" rIns="0" bIns="0" rtlCol="0">
            <a:spAutoFit/>
          </a:bodyPr>
          <a:lstStyle/>
          <a:p>
            <a:pPr marL="121920">
              <a:lnSpc>
                <a:spcPct val="100000"/>
              </a:lnSpc>
              <a:spcBef>
                <a:spcPts val="40"/>
              </a:spcBef>
            </a:pPr>
            <a:fld id="{81D60167-4931-47E6-BA6A-407CBD079E47}" type="slidenum">
              <a:rPr/>
              <a:t>2</a:t>
            </a:fld>
          </a:p>
        </p:txBody>
      </p:sp>
      <p:sp>
        <p:nvSpPr>
          <p:cNvPr id="18" name="object 18"/>
          <p:cNvSpPr txBox="1"/>
          <p:nvPr/>
        </p:nvSpPr>
        <p:spPr>
          <a:xfrm>
            <a:off x="1216025" y="1938893"/>
            <a:ext cx="1016000" cy="223520"/>
          </a:xfrm>
          <a:prstGeom prst="rect">
            <a:avLst/>
          </a:prstGeom>
        </p:spPr>
        <p:txBody>
          <a:bodyPr vert="horz" wrap="square" lIns="0" tIns="12700" rIns="0" bIns="0" rtlCol="0">
            <a:spAutoFit/>
          </a:bodyPr>
          <a:lstStyle/>
          <a:p>
            <a:pPr marL="12700">
              <a:lnSpc>
                <a:spcPct val="100000"/>
              </a:lnSpc>
              <a:spcBef>
                <a:spcPts val="100"/>
              </a:spcBef>
            </a:pPr>
            <a:r>
              <a:rPr sz="1300" b="1" spc="-10">
                <a:solidFill>
                  <a:srgbClr val="EDF8FD"/>
                </a:solidFill>
                <a:latin typeface="Microsoft JhengHei"/>
                <a:cs typeface="Microsoft JhengHei"/>
              </a:rPr>
              <a:t>企业诊断概述</a:t>
            </a:r>
            <a:endParaRPr sz="1300">
              <a:latin typeface="Microsoft JhengHei"/>
              <a:cs typeface="Microsoft JhengHei"/>
            </a:endParaRPr>
          </a:p>
        </p:txBody>
      </p:sp>
      <p:sp>
        <p:nvSpPr>
          <p:cNvPr id="19" name="object 19"/>
          <p:cNvSpPr txBox="1"/>
          <p:nvPr/>
        </p:nvSpPr>
        <p:spPr>
          <a:xfrm>
            <a:off x="1498600" y="2786061"/>
            <a:ext cx="6591300" cy="281305"/>
          </a:xfrm>
          <a:prstGeom prst="rect">
            <a:avLst/>
          </a:prstGeom>
          <a:solidFill>
            <a:srgbClr val="0080FF"/>
          </a:solidFill>
        </p:spPr>
        <p:txBody>
          <a:bodyPr vert="horz" wrap="square" lIns="0" tIns="46355" rIns="0" bIns="0" rtlCol="0">
            <a:spAutoFit/>
          </a:bodyPr>
          <a:lstStyle/>
          <a:p>
            <a:pPr marL="82550">
              <a:lnSpc>
                <a:spcPct val="100000"/>
              </a:lnSpc>
              <a:spcBef>
                <a:spcPts val="365"/>
              </a:spcBef>
            </a:pPr>
            <a:r>
              <a:rPr sz="1300" b="1" spc="-10">
                <a:solidFill>
                  <a:srgbClr val="FFFFFF"/>
                </a:solidFill>
                <a:latin typeface="Microsoft JhengHei"/>
                <a:cs typeface="Microsoft JhengHei"/>
              </a:rPr>
              <a:t>企业诊断方法</a:t>
            </a:r>
            <a:endParaRPr sz="1300">
              <a:latin typeface="Microsoft JhengHei"/>
              <a:cs typeface="Microsoft JhengHei"/>
            </a:endParaRPr>
          </a:p>
        </p:txBody>
      </p:sp>
      <p:sp>
        <p:nvSpPr>
          <p:cNvPr id="20" name="object 20"/>
          <p:cNvSpPr txBox="1"/>
          <p:nvPr/>
        </p:nvSpPr>
        <p:spPr>
          <a:xfrm>
            <a:off x="1874838" y="3668712"/>
            <a:ext cx="6591300" cy="281305"/>
          </a:xfrm>
          <a:prstGeom prst="rect">
            <a:avLst/>
          </a:prstGeom>
          <a:solidFill>
            <a:srgbClr val="0080FF"/>
          </a:solidFill>
        </p:spPr>
        <p:txBody>
          <a:bodyPr vert="horz" wrap="square" lIns="0" tIns="46355" rIns="0" bIns="0" rtlCol="0">
            <a:spAutoFit/>
          </a:bodyPr>
          <a:lstStyle/>
          <a:p>
            <a:pPr marL="82550">
              <a:lnSpc>
                <a:spcPct val="100000"/>
              </a:lnSpc>
              <a:spcBef>
                <a:spcPts val="365"/>
              </a:spcBef>
            </a:pPr>
            <a:r>
              <a:rPr sz="1300" b="1" spc="-10">
                <a:solidFill>
                  <a:srgbClr val="FFFFFF"/>
                </a:solidFill>
                <a:latin typeface="Microsoft JhengHei"/>
                <a:cs typeface="Microsoft JhengHei"/>
              </a:rPr>
              <a:t>企业诊断技术</a:t>
            </a:r>
            <a:endParaRPr sz="1300">
              <a:latin typeface="Microsoft JhengHei"/>
              <a:cs typeface="Microsoft JhengHei"/>
            </a:endParaRPr>
          </a:p>
        </p:txBody>
      </p:sp>
      <p:sp>
        <p:nvSpPr>
          <p:cNvPr id="21" name="object 21"/>
          <p:cNvSpPr txBox="1"/>
          <p:nvPr/>
        </p:nvSpPr>
        <p:spPr>
          <a:xfrm>
            <a:off x="2627311" y="5432425"/>
            <a:ext cx="6591300" cy="281305"/>
          </a:xfrm>
          <a:prstGeom prst="rect">
            <a:avLst/>
          </a:prstGeom>
          <a:solidFill>
            <a:srgbClr val="0080FF"/>
          </a:solidFill>
        </p:spPr>
        <p:txBody>
          <a:bodyPr vert="horz" wrap="square" lIns="0" tIns="46355" rIns="0" bIns="0" rtlCol="0">
            <a:spAutoFit/>
          </a:bodyPr>
          <a:lstStyle/>
          <a:p>
            <a:pPr marL="82550">
              <a:lnSpc>
                <a:spcPct val="100000"/>
              </a:lnSpc>
              <a:spcBef>
                <a:spcPts val="365"/>
              </a:spcBef>
            </a:pPr>
            <a:r>
              <a:rPr sz="1300" b="1" spc="-10">
                <a:solidFill>
                  <a:srgbClr val="FFFFFF"/>
                </a:solidFill>
                <a:latin typeface="Microsoft JhengHei"/>
                <a:cs typeface="Microsoft JhengHei"/>
              </a:rPr>
              <a:t>案例知识篇</a:t>
            </a:r>
            <a:endParaRPr sz="1300">
              <a:latin typeface="Microsoft JhengHei"/>
              <a:cs typeface="Microsoft JhengHei"/>
            </a:endParaRPr>
          </a:p>
        </p:txBody>
      </p:sp>
      <p:sp>
        <p:nvSpPr>
          <p:cNvPr id="22" name="object 22"/>
          <p:cNvSpPr txBox="1"/>
          <p:nvPr/>
        </p:nvSpPr>
        <p:spPr>
          <a:xfrm>
            <a:off x="688975" y="1905000"/>
            <a:ext cx="281305" cy="281305"/>
          </a:xfrm>
          <a:prstGeom prst="rect">
            <a:avLst/>
          </a:prstGeom>
          <a:solidFill>
            <a:srgbClr val="0080FF"/>
          </a:solidFill>
        </p:spPr>
        <p:txBody>
          <a:bodyPr vert="horz" wrap="square" lIns="0" tIns="20955" rIns="0" bIns="0" rtlCol="0">
            <a:spAutoFit/>
          </a:bodyPr>
          <a:lstStyle/>
          <a:p>
            <a:pPr marL="86995">
              <a:lnSpc>
                <a:spcPct val="100000"/>
              </a:lnSpc>
              <a:spcBef>
                <a:spcPts val="165"/>
              </a:spcBef>
            </a:pPr>
            <a:r>
              <a:rPr sz="1500" b="1">
                <a:solidFill>
                  <a:srgbClr val="FFFFFF"/>
                </a:solidFill>
                <a:latin typeface="Arial"/>
                <a:cs typeface="Arial"/>
              </a:rPr>
              <a:t>1</a:t>
            </a:r>
            <a:endParaRPr sz="1500">
              <a:latin typeface="Arial"/>
              <a:cs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84212" y="5932487"/>
            <a:ext cx="2859405" cy="387350"/>
            <a:chOff x="684212" y="5932487"/>
            <a:chExt cx="2859405" cy="387350"/>
          </a:xfrm>
        </p:grpSpPr>
        <p:sp>
          <p:nvSpPr>
            <p:cNvPr id="3" name="object 3"/>
            <p:cNvSpPr/>
            <p:nvPr/>
          </p:nvSpPr>
          <p:spPr>
            <a:xfrm>
              <a:off x="688974" y="5937250"/>
              <a:ext cx="2849880" cy="377825"/>
            </a:xfrm>
            <a:custGeom>
              <a:rect l="l" t="t" r="r" b="b"/>
              <a:pathLst>
                <a:path w="2849879" h="377825">
                  <a:moveTo>
                    <a:pt x="2849561" y="377825"/>
                  </a:moveTo>
                  <a:lnTo>
                    <a:pt x="0" y="377825"/>
                  </a:lnTo>
                  <a:lnTo>
                    <a:pt x="0" y="0"/>
                  </a:lnTo>
                  <a:lnTo>
                    <a:pt x="2849561" y="0"/>
                  </a:lnTo>
                  <a:lnTo>
                    <a:pt x="2849561" y="377825"/>
                  </a:lnTo>
                  <a:close/>
                </a:path>
              </a:pathLst>
            </a:custGeom>
            <a:solidFill>
              <a:srgbClr val="51848E"/>
            </a:solidFill>
          </p:spPr>
          <p:txBody>
            <a:bodyPr wrap="square" lIns="0" tIns="0" rIns="0" bIns="0" rtlCol="0"/>
            <a:lstStyle/>
            <a:p/>
          </p:txBody>
        </p:sp>
        <p:sp>
          <p:nvSpPr>
            <p:cNvPr id="4" name="object 4"/>
            <p:cNvSpPr/>
            <p:nvPr/>
          </p:nvSpPr>
          <p:spPr>
            <a:xfrm>
              <a:off x="688974" y="5937250"/>
              <a:ext cx="2849880" cy="377825"/>
            </a:xfrm>
            <a:custGeom>
              <a:rect l="l" t="t" r="r" b="b"/>
              <a:pathLst>
                <a:path w="2849879" h="377825">
                  <a:moveTo>
                    <a:pt x="0" y="0"/>
                  </a:moveTo>
                  <a:lnTo>
                    <a:pt x="2849561" y="0"/>
                  </a:lnTo>
                  <a:lnTo>
                    <a:pt x="2849561" y="377825"/>
                  </a:lnTo>
                  <a:lnTo>
                    <a:pt x="0" y="377825"/>
                  </a:lnTo>
                  <a:lnTo>
                    <a:pt x="0" y="0"/>
                  </a:lnTo>
                  <a:close/>
                </a:path>
              </a:pathLst>
            </a:custGeom>
            <a:ln w="9525">
              <a:solidFill>
                <a:srgbClr val="C9DDE3"/>
              </a:solidFill>
            </a:ln>
          </p:spPr>
          <p:txBody>
            <a:bodyPr wrap="square" lIns="0" tIns="0" rIns="0" bIns="0" rtlCol="0"/>
            <a:lstStyle/>
            <a:p/>
          </p:txBody>
        </p:sp>
      </p:grpSp>
      <p:sp>
        <p:nvSpPr>
          <p:cNvPr id="5" name="object 5"/>
          <p:cNvSpPr txBox="1"/>
          <p:nvPr/>
        </p:nvSpPr>
        <p:spPr>
          <a:xfrm>
            <a:off x="766274" y="5971430"/>
            <a:ext cx="2475865" cy="269240"/>
          </a:xfrm>
          <a:prstGeom prst="rect">
            <a:avLst/>
          </a:prstGeom>
        </p:spPr>
        <p:txBody>
          <a:bodyPr vert="horz" wrap="square" lIns="0" tIns="12700" rIns="0" bIns="0" rtlCol="0">
            <a:spAutoFit/>
          </a:bodyPr>
          <a:lstStyle/>
          <a:p>
            <a:pPr marL="12700">
              <a:lnSpc>
                <a:spcPct val="100000"/>
              </a:lnSpc>
              <a:spcBef>
                <a:spcPts val="100"/>
              </a:spcBef>
            </a:pPr>
            <a:r>
              <a:rPr sz="1600" b="1" spc="-10">
                <a:latin typeface="Arial"/>
                <a:cs typeface="Arial"/>
              </a:rPr>
              <a:t>1.1.1.1</a:t>
            </a:r>
            <a:r>
              <a:rPr sz="1600" b="1" spc="-10">
                <a:latin typeface="Microsoft JhengHei"/>
                <a:cs typeface="Microsoft JhengHei"/>
              </a:rPr>
              <a:t>企业诊断事业的发展</a:t>
            </a:r>
            <a:endParaRPr sz="1600">
              <a:latin typeface="Microsoft JhengHei"/>
              <a:cs typeface="Microsoft JhengHei"/>
            </a:endParaRPr>
          </a:p>
        </p:txBody>
      </p:sp>
      <p:grpSp>
        <p:nvGrpSpPr>
          <p:cNvPr id="6" name="object 6"/>
          <p:cNvGrpSpPr/>
          <p:nvPr/>
        </p:nvGrpSpPr>
        <p:grpSpPr>
          <a:xfrm>
            <a:off x="674687" y="1241425"/>
            <a:ext cx="2859405" cy="295275"/>
            <a:chOff x="674687" y="1241425"/>
            <a:chExt cx="2859405" cy="295275"/>
          </a:xfrm>
        </p:grpSpPr>
        <p:sp>
          <p:nvSpPr>
            <p:cNvPr id="7" name="object 7"/>
            <p:cNvSpPr/>
            <p:nvPr/>
          </p:nvSpPr>
          <p:spPr>
            <a:xfrm>
              <a:off x="679449" y="1246187"/>
              <a:ext cx="2849880" cy="285750"/>
            </a:xfrm>
            <a:custGeom>
              <a:rect l="l" t="t" r="r" b="b"/>
              <a:pathLst>
                <a:path w="2849879" h="285750">
                  <a:moveTo>
                    <a:pt x="2849561" y="285749"/>
                  </a:moveTo>
                  <a:lnTo>
                    <a:pt x="0" y="285749"/>
                  </a:lnTo>
                  <a:lnTo>
                    <a:pt x="0" y="0"/>
                  </a:lnTo>
                  <a:lnTo>
                    <a:pt x="2849561" y="0"/>
                  </a:lnTo>
                  <a:lnTo>
                    <a:pt x="2849561" y="285749"/>
                  </a:lnTo>
                  <a:close/>
                </a:path>
              </a:pathLst>
            </a:custGeom>
            <a:solidFill>
              <a:srgbClr val="51848E"/>
            </a:solidFill>
          </p:spPr>
          <p:txBody>
            <a:bodyPr wrap="square" lIns="0" tIns="0" rIns="0" bIns="0" rtlCol="0"/>
            <a:lstStyle/>
            <a:p/>
          </p:txBody>
        </p:sp>
        <p:sp>
          <p:nvSpPr>
            <p:cNvPr id="8" name="object 8"/>
            <p:cNvSpPr/>
            <p:nvPr/>
          </p:nvSpPr>
          <p:spPr>
            <a:xfrm>
              <a:off x="679449" y="1246187"/>
              <a:ext cx="2849880" cy="285750"/>
            </a:xfrm>
            <a:custGeom>
              <a:rect l="l" t="t" r="r" b="b"/>
              <a:pathLst>
                <a:path w="2849879" h="285750">
                  <a:moveTo>
                    <a:pt x="0" y="0"/>
                  </a:moveTo>
                  <a:lnTo>
                    <a:pt x="2849561" y="0"/>
                  </a:lnTo>
                  <a:lnTo>
                    <a:pt x="2849561" y="285749"/>
                  </a:lnTo>
                  <a:lnTo>
                    <a:pt x="0" y="285749"/>
                  </a:lnTo>
                  <a:lnTo>
                    <a:pt x="0" y="0"/>
                  </a:lnTo>
                  <a:close/>
                </a:path>
              </a:pathLst>
            </a:custGeom>
            <a:ln w="9525">
              <a:solidFill>
                <a:srgbClr val="C9DDE3"/>
              </a:solidFill>
            </a:ln>
          </p:spPr>
          <p:txBody>
            <a:bodyPr wrap="square" lIns="0" tIns="0" rIns="0" bIns="0" rtlCol="0"/>
            <a:lstStyle/>
            <a:p/>
          </p:txBody>
        </p:sp>
      </p:grpSp>
      <p:sp>
        <p:nvSpPr>
          <p:cNvPr id="9" name="object 9"/>
          <p:cNvSpPr txBox="1"/>
          <p:nvPr/>
        </p:nvSpPr>
        <p:spPr>
          <a:xfrm>
            <a:off x="684212" y="1245647"/>
            <a:ext cx="2856230" cy="254000"/>
          </a:xfrm>
          <a:prstGeom prst="rect">
            <a:avLst/>
          </a:prstGeom>
        </p:spPr>
        <p:txBody>
          <a:bodyPr vert="horz" wrap="square" lIns="0" tIns="12700" rIns="0" bIns="0" rtlCol="0">
            <a:spAutoFit/>
          </a:bodyPr>
          <a:lstStyle/>
          <a:p>
            <a:pPr marL="85090">
              <a:lnSpc>
                <a:spcPct val="100000"/>
              </a:lnSpc>
              <a:spcBef>
                <a:spcPts val="100"/>
              </a:spcBef>
            </a:pPr>
            <a:r>
              <a:rPr sz="1500" b="1">
                <a:latin typeface="Arial"/>
                <a:cs typeface="Arial"/>
              </a:rPr>
              <a:t>1.1.1</a:t>
            </a:r>
            <a:r>
              <a:rPr sz="1500" b="1" spc="-20">
                <a:latin typeface="Arial"/>
                <a:cs typeface="Arial"/>
              </a:rPr>
              <a:t> </a:t>
            </a:r>
            <a:r>
              <a:rPr sz="1500" b="1" spc="-15">
                <a:latin typeface="Microsoft JhengHei"/>
                <a:cs typeface="Microsoft JhengHei"/>
              </a:rPr>
              <a:t>发展背景</a:t>
            </a:r>
            <a:endParaRPr sz="1500">
              <a:latin typeface="Microsoft JhengHei"/>
              <a:cs typeface="Microsoft JhengHei"/>
            </a:endParaRPr>
          </a:p>
        </p:txBody>
      </p:sp>
      <p:sp>
        <p:nvSpPr>
          <p:cNvPr id="10" name="object 10"/>
          <p:cNvSpPr txBox="1">
            <a:spLocks noGrp="1"/>
          </p:cNvSpPr>
          <p:nvPr>
            <p:ph type="title"/>
          </p:nvPr>
        </p:nvSpPr>
        <p:spPr>
          <a:xfrm>
            <a:off x="614362" y="194438"/>
            <a:ext cx="1625600" cy="345440"/>
          </a:xfrm>
          <a:prstGeom prst="rect">
            <a:avLst/>
          </a:prstGeom>
        </p:spPr>
        <p:txBody>
          <a:bodyPr vert="horz" wrap="square" lIns="0" tIns="12700" rIns="0" bIns="0" rtlCol="0">
            <a:spAutoFit/>
          </a:bodyPr>
          <a:lstStyle/>
          <a:p>
            <a:pPr marL="12700">
              <a:lnSpc>
                <a:spcPct val="100000"/>
              </a:lnSpc>
              <a:spcBef>
                <a:spcPts val="100"/>
              </a:spcBef>
            </a:pPr>
            <a:r>
              <a:rPr sz="2100" spc="-10">
                <a:solidFill>
                  <a:srgbClr val="EDF8FD"/>
                </a:solidFill>
              </a:rPr>
              <a:t>企业诊断概述</a:t>
            </a:r>
            <a:endParaRPr sz="2100"/>
          </a:p>
        </p:txBody>
      </p:sp>
      <p:sp>
        <p:nvSpPr>
          <p:cNvPr id="11" name="object 11"/>
          <p:cNvSpPr txBox="1"/>
          <p:nvPr/>
        </p:nvSpPr>
        <p:spPr>
          <a:xfrm>
            <a:off x="769937" y="1626687"/>
            <a:ext cx="2565400" cy="254000"/>
          </a:xfrm>
          <a:prstGeom prst="rect">
            <a:avLst/>
          </a:prstGeom>
        </p:spPr>
        <p:txBody>
          <a:bodyPr vert="horz" wrap="square" lIns="0" tIns="12700" rIns="0" bIns="0" rtlCol="0">
            <a:spAutoFit/>
          </a:bodyPr>
          <a:lstStyle/>
          <a:p>
            <a:pPr marL="12700">
              <a:lnSpc>
                <a:spcPct val="100000"/>
              </a:lnSpc>
              <a:spcBef>
                <a:spcPts val="100"/>
              </a:spcBef>
            </a:pPr>
            <a:r>
              <a:rPr sz="1500">
                <a:latin typeface="Arial"/>
                <a:cs typeface="Arial"/>
              </a:rPr>
              <a:t>“</a:t>
            </a:r>
            <a:r>
              <a:rPr sz="1500">
                <a:latin typeface="宋体"/>
                <a:cs typeface="宋体"/>
              </a:rPr>
              <a:t>健康</a:t>
            </a:r>
            <a:r>
              <a:rPr sz="1500">
                <a:latin typeface="Arial"/>
                <a:cs typeface="Arial"/>
              </a:rPr>
              <a:t>”</a:t>
            </a:r>
            <a:r>
              <a:rPr sz="1500">
                <a:latin typeface="宋体"/>
                <a:cs typeface="宋体"/>
              </a:rPr>
              <a:t>的企业和</a:t>
            </a:r>
            <a:r>
              <a:rPr sz="1500">
                <a:latin typeface="Arial"/>
                <a:cs typeface="Arial"/>
              </a:rPr>
              <a:t>“</a:t>
            </a:r>
            <a:r>
              <a:rPr sz="1500">
                <a:latin typeface="宋体"/>
                <a:cs typeface="宋体"/>
              </a:rPr>
              <a:t>生病</a:t>
            </a:r>
            <a:r>
              <a:rPr sz="1500">
                <a:latin typeface="Arial"/>
                <a:cs typeface="Arial"/>
              </a:rPr>
              <a:t>”</a:t>
            </a:r>
            <a:r>
              <a:rPr sz="1500" spc="-15">
                <a:latin typeface="宋体"/>
                <a:cs typeface="宋体"/>
              </a:rPr>
              <a:t>的企业：</a:t>
            </a:r>
            <a:endParaRPr sz="1500">
              <a:latin typeface="宋体"/>
              <a:cs typeface="宋体"/>
            </a:endParaRPr>
          </a:p>
        </p:txBody>
      </p:sp>
      <p:sp>
        <p:nvSpPr>
          <p:cNvPr id="12" name="object 12"/>
          <p:cNvSpPr txBox="1"/>
          <p:nvPr/>
        </p:nvSpPr>
        <p:spPr>
          <a:xfrm>
            <a:off x="769937" y="2083887"/>
            <a:ext cx="2692400" cy="3237230"/>
          </a:xfrm>
          <a:prstGeom prst="rect">
            <a:avLst/>
          </a:prstGeom>
        </p:spPr>
        <p:txBody>
          <a:bodyPr vert="horz" wrap="square" lIns="0" tIns="11430" rIns="0" bIns="0" rtlCol="0">
            <a:spAutoFit/>
          </a:bodyPr>
          <a:lstStyle/>
          <a:p>
            <a:pPr marL="12700" marR="5080" indent="316230">
              <a:lnSpc>
                <a:spcPct val="100400"/>
              </a:lnSpc>
              <a:spcBef>
                <a:spcPts val="90"/>
              </a:spcBef>
            </a:pPr>
            <a:r>
              <a:rPr sz="1500">
                <a:latin typeface="Arial"/>
                <a:cs typeface="Arial"/>
              </a:rPr>
              <a:t>“</a:t>
            </a:r>
            <a:r>
              <a:rPr sz="1500">
                <a:latin typeface="宋体"/>
                <a:cs typeface="宋体"/>
              </a:rPr>
              <a:t>健康</a:t>
            </a:r>
            <a:r>
              <a:rPr sz="1500">
                <a:latin typeface="Arial"/>
                <a:cs typeface="Arial"/>
              </a:rPr>
              <a:t>”</a:t>
            </a:r>
            <a:r>
              <a:rPr sz="1500" spc="-10">
                <a:latin typeface="宋体"/>
                <a:cs typeface="宋体"/>
              </a:rPr>
              <a:t>的企业是具备能够时</a:t>
            </a:r>
            <a:r>
              <a:rPr sz="1500" spc="-5">
                <a:latin typeface="宋体"/>
                <a:cs typeface="宋体"/>
              </a:rPr>
              <a:t>刻把握和满足社会的特定需求</a:t>
            </a:r>
            <a:r>
              <a:rPr sz="1500" spc="-50">
                <a:latin typeface="宋体"/>
                <a:cs typeface="宋体"/>
              </a:rPr>
              <a:t> </a:t>
            </a:r>
            <a:r>
              <a:rPr sz="1500" spc="-5">
                <a:latin typeface="宋体"/>
                <a:cs typeface="宋体"/>
              </a:rPr>
              <a:t>的能力，并主动通过高效的经</a:t>
            </a:r>
            <a:r>
              <a:rPr sz="1500" spc="-50">
                <a:latin typeface="宋体"/>
                <a:cs typeface="宋体"/>
              </a:rPr>
              <a:t> </a:t>
            </a:r>
            <a:r>
              <a:rPr sz="1500" spc="-5">
                <a:latin typeface="宋体"/>
                <a:cs typeface="宋体"/>
              </a:rPr>
              <a:t>营活动，在满足社会需求的同</a:t>
            </a:r>
            <a:r>
              <a:rPr sz="1500" spc="-50">
                <a:latin typeface="宋体"/>
                <a:cs typeface="宋体"/>
              </a:rPr>
              <a:t> </a:t>
            </a:r>
            <a:r>
              <a:rPr sz="1500" spc="-5">
                <a:latin typeface="宋体"/>
                <a:cs typeface="宋体"/>
              </a:rPr>
              <a:t>时，从社会中赚到它想要赚的</a:t>
            </a:r>
            <a:r>
              <a:rPr sz="1500" spc="-50">
                <a:latin typeface="宋体"/>
                <a:cs typeface="宋体"/>
              </a:rPr>
              <a:t> </a:t>
            </a:r>
            <a:r>
              <a:rPr sz="1500" spc="-5">
                <a:latin typeface="宋体"/>
                <a:cs typeface="宋体"/>
              </a:rPr>
              <a:t>钱的企业。一个企业，只要它</a:t>
            </a:r>
            <a:r>
              <a:rPr sz="1500" spc="-50">
                <a:latin typeface="宋体"/>
                <a:cs typeface="宋体"/>
              </a:rPr>
              <a:t> </a:t>
            </a:r>
            <a:r>
              <a:rPr sz="1500" spc="-5">
                <a:latin typeface="宋体"/>
                <a:cs typeface="宋体"/>
              </a:rPr>
              <a:t>的经营、人力资源、资金、信</a:t>
            </a:r>
            <a:r>
              <a:rPr sz="1500" spc="-50">
                <a:latin typeface="宋体"/>
                <a:cs typeface="宋体"/>
              </a:rPr>
              <a:t> </a:t>
            </a:r>
            <a:r>
              <a:rPr sz="1500" spc="-5">
                <a:latin typeface="宋体"/>
                <a:cs typeface="宋体"/>
              </a:rPr>
              <a:t>息、研发、生产、营销等管理</a:t>
            </a:r>
            <a:r>
              <a:rPr sz="1500" spc="-50">
                <a:latin typeface="宋体"/>
                <a:cs typeface="宋体"/>
              </a:rPr>
              <a:t> </a:t>
            </a:r>
            <a:r>
              <a:rPr sz="1500" spc="-5">
                <a:latin typeface="宋体"/>
                <a:cs typeface="宋体"/>
              </a:rPr>
              <a:t>层面的任一方面的运作不顺畅，就迟早会对它的生存与发展产</a:t>
            </a:r>
            <a:r>
              <a:rPr sz="1500" spc="-50">
                <a:latin typeface="宋体"/>
                <a:cs typeface="宋体"/>
              </a:rPr>
              <a:t> </a:t>
            </a:r>
            <a:r>
              <a:rPr sz="1500" spc="-5">
                <a:latin typeface="宋体"/>
                <a:cs typeface="宋体"/>
              </a:rPr>
              <a:t>生不良影响。当企业管理出现</a:t>
            </a:r>
            <a:r>
              <a:rPr sz="1500" spc="-50">
                <a:latin typeface="宋体"/>
                <a:cs typeface="宋体"/>
              </a:rPr>
              <a:t> </a:t>
            </a:r>
            <a:r>
              <a:rPr sz="1500" spc="-5">
                <a:latin typeface="宋体"/>
                <a:cs typeface="宋体"/>
              </a:rPr>
              <a:t>亚健康或不健康现象，或者企</a:t>
            </a:r>
            <a:r>
              <a:rPr sz="1500" spc="-50">
                <a:latin typeface="宋体"/>
                <a:cs typeface="宋体"/>
              </a:rPr>
              <a:t> </a:t>
            </a:r>
            <a:r>
              <a:rPr sz="1500" spc="-5">
                <a:latin typeface="宋体"/>
                <a:cs typeface="宋体"/>
              </a:rPr>
              <a:t>业处于发展专责阶段是，最好</a:t>
            </a:r>
            <a:r>
              <a:rPr sz="1500" spc="-50">
                <a:latin typeface="宋体"/>
                <a:cs typeface="宋体"/>
              </a:rPr>
              <a:t> </a:t>
            </a:r>
            <a:r>
              <a:rPr sz="1500" spc="-5">
                <a:latin typeface="宋体"/>
                <a:cs typeface="宋体"/>
              </a:rPr>
              <a:t>请企业管理专家进行企业诊断。</a:t>
            </a:r>
            <a:endParaRPr sz="1500">
              <a:latin typeface="宋体"/>
              <a:cs typeface="宋体"/>
            </a:endParaRPr>
          </a:p>
        </p:txBody>
      </p:sp>
      <p:sp>
        <p:nvSpPr>
          <p:cNvPr id="13" name="object 13"/>
          <p:cNvSpPr txBox="1"/>
          <p:nvPr/>
        </p:nvSpPr>
        <p:spPr>
          <a:xfrm>
            <a:off x="676275" y="892912"/>
            <a:ext cx="1786889" cy="269240"/>
          </a:xfrm>
          <a:prstGeom prst="rect">
            <a:avLst/>
          </a:prstGeom>
        </p:spPr>
        <p:txBody>
          <a:bodyPr vert="horz" wrap="square" lIns="0" tIns="12700" rIns="0" bIns="0" rtlCol="0">
            <a:spAutoFit/>
          </a:bodyPr>
          <a:lstStyle/>
          <a:p>
            <a:pPr marL="12700">
              <a:lnSpc>
                <a:spcPct val="100000"/>
              </a:lnSpc>
              <a:spcBef>
                <a:spcPts val="100"/>
              </a:spcBef>
            </a:pPr>
            <a:r>
              <a:rPr sz="1600" b="1">
                <a:latin typeface="Arial"/>
                <a:cs typeface="Arial"/>
              </a:rPr>
              <a:t>1.1</a:t>
            </a:r>
            <a:r>
              <a:rPr sz="1600" b="1" spc="-10">
                <a:latin typeface="Arial"/>
                <a:cs typeface="Arial"/>
              </a:rPr>
              <a:t> </a:t>
            </a:r>
            <a:r>
              <a:rPr sz="1600" b="1" spc="-10">
                <a:latin typeface="Microsoft JhengHei"/>
                <a:cs typeface="Microsoft JhengHei"/>
              </a:rPr>
              <a:t>企业诊断的沿革</a:t>
            </a:r>
            <a:endParaRPr sz="1600">
              <a:latin typeface="Microsoft JhengHei"/>
              <a:cs typeface="Microsoft JhengHei"/>
            </a:endParaRPr>
          </a:p>
        </p:txBody>
      </p:sp>
      <p:grpSp>
        <p:nvGrpSpPr>
          <p:cNvPr id="14" name="object 14"/>
          <p:cNvGrpSpPr/>
          <p:nvPr/>
        </p:nvGrpSpPr>
        <p:grpSpPr>
          <a:xfrm>
            <a:off x="3536950" y="1174750"/>
            <a:ext cx="5888355" cy="5229225"/>
            <a:chOff x="3536950" y="1174750"/>
            <a:chExt cx="5888355" cy="5229225"/>
          </a:xfrm>
        </p:grpSpPr>
        <p:sp>
          <p:nvSpPr>
            <p:cNvPr id="15" name="object 15"/>
            <p:cNvSpPr/>
            <p:nvPr/>
          </p:nvSpPr>
          <p:spPr>
            <a:xfrm flipH="1">
              <a:off x="3551237" y="1641919"/>
              <a:ext cx="0" cy="4747895"/>
            </a:xfrm>
            <a:custGeom>
              <a:rect l="l" t="t" r="r" b="b"/>
              <a:pathLst>
                <a:path h="4747895">
                  <a:moveTo>
                    <a:pt x="0" y="0"/>
                  </a:moveTo>
                  <a:lnTo>
                    <a:pt x="0" y="4747768"/>
                  </a:lnTo>
                </a:path>
              </a:pathLst>
            </a:custGeom>
            <a:ln w="28575">
              <a:solidFill>
                <a:srgbClr val="0080FF"/>
              </a:solidFill>
            </a:ln>
          </p:spPr>
          <p:txBody>
            <a:bodyPr wrap="square" lIns="0" tIns="0" rIns="0" bIns="0" rtlCol="0"/>
            <a:lstStyle/>
            <a:p/>
          </p:txBody>
        </p:sp>
        <p:sp>
          <p:nvSpPr>
            <p:cNvPr id="16" name="object 16"/>
            <p:cNvSpPr/>
            <p:nvPr/>
          </p:nvSpPr>
          <p:spPr>
            <a:xfrm flipH="1">
              <a:off x="4822826" y="1641919"/>
              <a:ext cx="0" cy="4747895"/>
            </a:xfrm>
            <a:custGeom>
              <a:rect l="l" t="t" r="r" b="b"/>
              <a:pathLst>
                <a:path h="4747895">
                  <a:moveTo>
                    <a:pt x="0" y="0"/>
                  </a:moveTo>
                  <a:lnTo>
                    <a:pt x="0" y="4747768"/>
                  </a:lnTo>
                </a:path>
              </a:pathLst>
            </a:custGeom>
            <a:ln w="28575">
              <a:solidFill>
                <a:srgbClr val="0080FF"/>
              </a:solidFill>
            </a:ln>
          </p:spPr>
          <p:txBody>
            <a:bodyPr wrap="square" lIns="0" tIns="0" rIns="0" bIns="0" rtlCol="0"/>
            <a:lstStyle/>
            <a:p/>
          </p:txBody>
        </p:sp>
        <p:sp>
          <p:nvSpPr>
            <p:cNvPr id="17" name="object 17"/>
            <p:cNvSpPr/>
            <p:nvPr/>
          </p:nvSpPr>
          <p:spPr>
            <a:xfrm flipH="1">
              <a:off x="7011988" y="1243012"/>
              <a:ext cx="0" cy="341630"/>
            </a:xfrm>
            <a:custGeom>
              <a:rect l="l" t="t" r="r" b="b"/>
              <a:pathLst>
                <a:path h="341630">
                  <a:moveTo>
                    <a:pt x="0" y="0"/>
                  </a:moveTo>
                  <a:lnTo>
                    <a:pt x="0" y="341243"/>
                  </a:lnTo>
                </a:path>
              </a:pathLst>
            </a:custGeom>
            <a:ln w="28575">
              <a:solidFill>
                <a:srgbClr val="0080FF"/>
              </a:solidFill>
            </a:ln>
          </p:spPr>
          <p:txBody>
            <a:bodyPr wrap="square" lIns="0" tIns="0" rIns="0" bIns="0" rtlCol="0"/>
            <a:lstStyle/>
            <a:p/>
          </p:txBody>
        </p:sp>
        <p:sp>
          <p:nvSpPr>
            <p:cNvPr id="18" name="object 18"/>
            <p:cNvSpPr/>
            <p:nvPr/>
          </p:nvSpPr>
          <p:spPr>
            <a:xfrm flipH="1">
              <a:off x="9398000" y="1243012"/>
              <a:ext cx="0" cy="341630"/>
            </a:xfrm>
            <a:custGeom>
              <a:rect l="l" t="t" r="r" b="b"/>
              <a:pathLst>
                <a:path h="341630">
                  <a:moveTo>
                    <a:pt x="0" y="0"/>
                  </a:moveTo>
                  <a:lnTo>
                    <a:pt x="0" y="341243"/>
                  </a:lnTo>
                </a:path>
              </a:pathLst>
            </a:custGeom>
            <a:ln w="28575">
              <a:solidFill>
                <a:srgbClr val="0080FF"/>
              </a:solidFill>
            </a:ln>
          </p:spPr>
          <p:txBody>
            <a:bodyPr wrap="square" lIns="0" tIns="0" rIns="0" bIns="0" rtlCol="0"/>
            <a:lstStyle/>
            <a:p/>
          </p:txBody>
        </p:sp>
        <p:sp>
          <p:nvSpPr>
            <p:cNvPr id="19" name="object 19"/>
            <p:cNvSpPr/>
            <p:nvPr/>
          </p:nvSpPr>
          <p:spPr>
            <a:xfrm>
              <a:off x="3557587" y="1603375"/>
              <a:ext cx="5861050" cy="0"/>
            </a:xfrm>
            <a:custGeom>
              <a:rect l="l" t="t" r="r" b="b"/>
              <a:pathLst>
                <a:path w="5861050">
                  <a:moveTo>
                    <a:pt x="0" y="0"/>
                  </a:moveTo>
                  <a:lnTo>
                    <a:pt x="5861050" y="0"/>
                  </a:lnTo>
                </a:path>
              </a:pathLst>
            </a:custGeom>
            <a:ln w="9525">
              <a:solidFill>
                <a:srgbClr val="000000"/>
              </a:solidFill>
            </a:ln>
          </p:spPr>
          <p:txBody>
            <a:bodyPr wrap="square" lIns="0" tIns="0" rIns="0" bIns="0" rtlCol="0"/>
            <a:lstStyle/>
            <a:p/>
          </p:txBody>
        </p:sp>
        <p:sp>
          <p:nvSpPr>
            <p:cNvPr id="20" name="object 20"/>
            <p:cNvSpPr/>
            <p:nvPr/>
          </p:nvSpPr>
          <p:spPr>
            <a:xfrm flipH="1">
              <a:off x="3551237" y="1189037"/>
              <a:ext cx="0" cy="346710"/>
            </a:xfrm>
            <a:custGeom>
              <a:rect l="l" t="t" r="r" b="b"/>
              <a:pathLst>
                <a:path h="346709">
                  <a:moveTo>
                    <a:pt x="0" y="0"/>
                  </a:moveTo>
                  <a:lnTo>
                    <a:pt x="0" y="346210"/>
                  </a:lnTo>
                </a:path>
              </a:pathLst>
            </a:custGeom>
            <a:ln w="28575">
              <a:solidFill>
                <a:srgbClr val="0080FF"/>
              </a:solidFill>
            </a:ln>
          </p:spPr>
          <p:txBody>
            <a:bodyPr wrap="square" lIns="0" tIns="0" rIns="0" bIns="0" rtlCol="0"/>
            <a:lstStyle/>
            <a:p/>
          </p:txBody>
        </p:sp>
        <p:sp>
          <p:nvSpPr>
            <p:cNvPr id="21" name="object 21"/>
            <p:cNvSpPr/>
            <p:nvPr/>
          </p:nvSpPr>
          <p:spPr>
            <a:xfrm flipH="1">
              <a:off x="4822826" y="1189037"/>
              <a:ext cx="0" cy="346710"/>
            </a:xfrm>
            <a:custGeom>
              <a:rect l="l" t="t" r="r" b="b"/>
              <a:pathLst>
                <a:path h="346709">
                  <a:moveTo>
                    <a:pt x="0" y="0"/>
                  </a:moveTo>
                  <a:lnTo>
                    <a:pt x="0" y="346210"/>
                  </a:lnTo>
                </a:path>
              </a:pathLst>
            </a:custGeom>
            <a:ln w="28575">
              <a:solidFill>
                <a:srgbClr val="0080FF"/>
              </a:solidFill>
            </a:ln>
          </p:spPr>
          <p:txBody>
            <a:bodyPr wrap="square" lIns="0" tIns="0" rIns="0" bIns="0" rtlCol="0"/>
            <a:lstStyle/>
            <a:p/>
          </p:txBody>
        </p:sp>
        <p:sp>
          <p:nvSpPr>
            <p:cNvPr id="22" name="object 22"/>
            <p:cNvSpPr/>
            <p:nvPr/>
          </p:nvSpPr>
          <p:spPr>
            <a:xfrm>
              <a:off x="3582988" y="1201737"/>
              <a:ext cx="5837555" cy="0"/>
            </a:xfrm>
            <a:custGeom>
              <a:rect l="l" t="t" r="r" b="b"/>
              <a:pathLst>
                <a:path w="5837555">
                  <a:moveTo>
                    <a:pt x="0" y="0"/>
                  </a:moveTo>
                  <a:lnTo>
                    <a:pt x="5837238" y="0"/>
                  </a:lnTo>
                </a:path>
              </a:pathLst>
            </a:custGeom>
            <a:ln w="9525">
              <a:solidFill>
                <a:srgbClr val="000000"/>
              </a:solidFill>
            </a:ln>
          </p:spPr>
          <p:txBody>
            <a:bodyPr wrap="square" lIns="0" tIns="0" rIns="0" bIns="0" rtlCol="0"/>
            <a:lstStyle/>
            <a:p/>
          </p:txBody>
        </p:sp>
        <p:sp>
          <p:nvSpPr>
            <p:cNvPr id="23" name="object 23"/>
            <p:cNvSpPr/>
            <p:nvPr/>
          </p:nvSpPr>
          <p:spPr>
            <a:xfrm flipH="1">
              <a:off x="7011988" y="1689396"/>
              <a:ext cx="0" cy="4679950"/>
            </a:xfrm>
            <a:custGeom>
              <a:rect l="l" t="t" r="r" b="b"/>
              <a:pathLst>
                <a:path h="4679950">
                  <a:moveTo>
                    <a:pt x="0" y="0"/>
                  </a:moveTo>
                  <a:lnTo>
                    <a:pt x="0" y="4679653"/>
                  </a:lnTo>
                </a:path>
              </a:pathLst>
            </a:custGeom>
            <a:ln w="28575">
              <a:solidFill>
                <a:srgbClr val="0080FF"/>
              </a:solidFill>
            </a:ln>
          </p:spPr>
          <p:txBody>
            <a:bodyPr wrap="square" lIns="0" tIns="0" rIns="0" bIns="0" rtlCol="0"/>
            <a:lstStyle/>
            <a:p/>
          </p:txBody>
        </p:sp>
        <p:sp>
          <p:nvSpPr>
            <p:cNvPr id="24" name="object 24"/>
            <p:cNvSpPr/>
            <p:nvPr/>
          </p:nvSpPr>
          <p:spPr>
            <a:xfrm flipH="1">
              <a:off x="9398000" y="1689396"/>
              <a:ext cx="0" cy="4679950"/>
            </a:xfrm>
            <a:custGeom>
              <a:rect l="l" t="t" r="r" b="b"/>
              <a:pathLst>
                <a:path h="4679950">
                  <a:moveTo>
                    <a:pt x="0" y="0"/>
                  </a:moveTo>
                  <a:lnTo>
                    <a:pt x="0" y="4679653"/>
                  </a:lnTo>
                </a:path>
              </a:pathLst>
            </a:custGeom>
            <a:ln w="28575">
              <a:solidFill>
                <a:srgbClr val="0080FF"/>
              </a:solidFill>
            </a:ln>
          </p:spPr>
          <p:txBody>
            <a:bodyPr wrap="square" lIns="0" tIns="0" rIns="0" bIns="0" rtlCol="0"/>
            <a:lstStyle/>
            <a:p/>
          </p:txBody>
        </p:sp>
      </p:grpSp>
      <p:sp>
        <p:nvSpPr>
          <p:cNvPr id="25" name="object 25"/>
          <p:cNvSpPr txBox="1"/>
          <p:nvPr/>
        </p:nvSpPr>
        <p:spPr>
          <a:xfrm>
            <a:off x="727075" y="6384592"/>
            <a:ext cx="1069975" cy="177800"/>
          </a:xfrm>
          <a:prstGeom prst="rect">
            <a:avLst/>
          </a:prstGeom>
        </p:spPr>
        <p:txBody>
          <a:bodyPr vert="horz" wrap="square" lIns="0" tIns="12700" rIns="0" bIns="0" rtlCol="0">
            <a:spAutoFit/>
          </a:bodyPr>
          <a:lstStyle/>
          <a:p>
            <a:pPr marL="12700">
              <a:lnSpc>
                <a:spcPct val="100000"/>
              </a:lnSpc>
              <a:spcBef>
                <a:spcPts val="100"/>
              </a:spcBef>
            </a:pPr>
            <a:r>
              <a:rPr sz="1000">
                <a:latin typeface="Arial"/>
                <a:cs typeface="Arial"/>
              </a:rPr>
              <a:t>Updated:</a:t>
            </a:r>
            <a:r>
              <a:rPr sz="1000" spc="-40">
                <a:latin typeface="Arial"/>
                <a:cs typeface="Arial"/>
              </a:rPr>
              <a:t> </a:t>
            </a:r>
            <a:r>
              <a:rPr sz="1000" spc="-10">
                <a:latin typeface="Arial"/>
                <a:cs typeface="Arial"/>
              </a:rPr>
              <a:t>mm/year</a:t>
            </a:r>
            <a:endParaRPr sz="1000">
              <a:latin typeface="Arial"/>
              <a:cs typeface="Arial"/>
            </a:endParaRPr>
          </a:p>
        </p:txBody>
      </p:sp>
      <p:sp>
        <p:nvSpPr>
          <p:cNvPr id="26" name="object 26"/>
          <p:cNvSpPr txBox="1"/>
          <p:nvPr/>
        </p:nvSpPr>
        <p:spPr>
          <a:xfrm>
            <a:off x="3986212" y="1271984"/>
            <a:ext cx="447675" cy="223520"/>
          </a:xfrm>
          <a:prstGeom prst="rect">
            <a:avLst/>
          </a:prstGeom>
        </p:spPr>
        <p:txBody>
          <a:bodyPr vert="horz" wrap="square" lIns="0" tIns="12700" rIns="0" bIns="0" rtlCol="0">
            <a:spAutoFit/>
          </a:bodyPr>
          <a:lstStyle/>
          <a:p>
            <a:pPr marL="12700">
              <a:lnSpc>
                <a:spcPct val="100000"/>
              </a:lnSpc>
              <a:spcBef>
                <a:spcPts val="100"/>
              </a:spcBef>
            </a:pPr>
            <a:r>
              <a:rPr sz="1300" b="1" spc="114">
                <a:latin typeface="Microsoft JhengHei"/>
                <a:cs typeface="Microsoft JhengHei"/>
              </a:rPr>
              <a:t>时 期</a:t>
            </a:r>
            <a:endParaRPr sz="1300">
              <a:latin typeface="Microsoft JhengHei"/>
              <a:cs typeface="Microsoft JhengHei"/>
            </a:endParaRPr>
          </a:p>
        </p:txBody>
      </p:sp>
      <p:sp>
        <p:nvSpPr>
          <p:cNvPr id="27" name="object 27"/>
          <p:cNvSpPr txBox="1"/>
          <p:nvPr/>
        </p:nvSpPr>
        <p:spPr>
          <a:xfrm>
            <a:off x="5145880" y="882253"/>
            <a:ext cx="3427095" cy="584835"/>
          </a:xfrm>
          <a:prstGeom prst="rect">
            <a:avLst/>
          </a:prstGeom>
        </p:spPr>
        <p:txBody>
          <a:bodyPr vert="horz" wrap="square" lIns="0" tIns="12700" rIns="0" bIns="0" rtlCol="0">
            <a:spAutoFit/>
          </a:bodyPr>
          <a:lstStyle/>
          <a:p>
            <a:pPr marL="12700">
              <a:lnSpc>
                <a:spcPct val="100000"/>
              </a:lnSpc>
              <a:spcBef>
                <a:spcPts val="100"/>
              </a:spcBef>
            </a:pPr>
            <a:r>
              <a:rPr sz="1500" b="1" spc="-5">
                <a:latin typeface="Microsoft JhengHei"/>
                <a:cs typeface="Microsoft JhengHei"/>
              </a:rPr>
              <a:t>各时期企业诊断知名人物与热点课题</a:t>
            </a:r>
            <a:endParaRPr sz="1500">
              <a:latin typeface="Microsoft JhengHei"/>
              <a:cs typeface="Microsoft JhengHei"/>
            </a:endParaRPr>
          </a:p>
          <a:p>
            <a:pPr marL="454659">
              <a:lnSpc>
                <a:spcPct val="100000"/>
              </a:lnSpc>
              <a:spcBef>
                <a:spcPts val="1040"/>
              </a:spcBef>
              <a:tabLst>
                <a:tab pos="2753360"/>
              </a:tabLst>
            </a:pPr>
            <a:r>
              <a:rPr sz="1950" b="1" baseline="-4273">
                <a:latin typeface="Microsoft JhengHei"/>
                <a:cs typeface="Microsoft JhengHei"/>
              </a:rPr>
              <a:t>知名人</a:t>
            </a:r>
            <a:r>
              <a:rPr sz="1950" b="1" spc="-75" baseline="-4273">
                <a:latin typeface="Microsoft JhengHei"/>
                <a:cs typeface="Microsoft JhengHei"/>
              </a:rPr>
              <a:t>物</a:t>
            </a:r>
            <a:r>
              <a:rPr sz="1950" b="1" baseline="-4273">
                <a:latin typeface="Microsoft JhengHei"/>
                <a:cs typeface="Microsoft JhengHei"/>
              </a:rPr>
              <a:t>	</a:t>
            </a:r>
            <a:r>
              <a:rPr sz="1300" b="1">
                <a:latin typeface="Microsoft JhengHei"/>
                <a:cs typeface="Microsoft JhengHei"/>
              </a:rPr>
              <a:t>热点课</a:t>
            </a:r>
            <a:r>
              <a:rPr sz="1300" b="1" spc="-50">
                <a:latin typeface="Microsoft JhengHei"/>
                <a:cs typeface="Microsoft JhengHei"/>
              </a:rPr>
              <a:t>题</a:t>
            </a:r>
            <a:endParaRPr sz="1300">
              <a:latin typeface="Microsoft JhengHei"/>
              <a:cs typeface="Microsoft JhengHei"/>
            </a:endParaRPr>
          </a:p>
        </p:txBody>
      </p:sp>
      <p:sp>
        <p:nvSpPr>
          <p:cNvPr id="28" name="object 28"/>
          <p:cNvSpPr/>
          <p:nvPr/>
        </p:nvSpPr>
        <p:spPr>
          <a:xfrm>
            <a:off x="3570288" y="2443161"/>
            <a:ext cx="5861050" cy="3945254"/>
          </a:xfrm>
          <a:custGeom>
            <a:rect l="l" t="t" r="r" b="b"/>
            <a:pathLst>
              <a:path w="5861050" h="3945254">
                <a:moveTo>
                  <a:pt x="0" y="0"/>
                </a:moveTo>
                <a:lnTo>
                  <a:pt x="5824538" y="0"/>
                </a:lnTo>
              </a:path>
              <a:path w="5861050" h="3945254">
                <a:moveTo>
                  <a:pt x="12700" y="863600"/>
                </a:moveTo>
                <a:lnTo>
                  <a:pt x="5849938" y="863600"/>
                </a:lnTo>
              </a:path>
              <a:path w="5861050" h="3945254">
                <a:moveTo>
                  <a:pt x="12699" y="1690688"/>
                </a:moveTo>
                <a:lnTo>
                  <a:pt x="5861049" y="1690688"/>
                </a:lnTo>
              </a:path>
              <a:path w="5861050" h="3945254">
                <a:moveTo>
                  <a:pt x="12700" y="2028825"/>
                </a:moveTo>
                <a:lnTo>
                  <a:pt x="5849938" y="2028825"/>
                </a:lnTo>
              </a:path>
              <a:path w="5861050" h="3945254">
                <a:moveTo>
                  <a:pt x="0" y="2692400"/>
                </a:moveTo>
                <a:lnTo>
                  <a:pt x="5837238" y="2692400"/>
                </a:lnTo>
              </a:path>
              <a:path w="5861050" h="3945254">
                <a:moveTo>
                  <a:pt x="12700" y="3017838"/>
                </a:moveTo>
                <a:lnTo>
                  <a:pt x="5849938" y="3017838"/>
                </a:lnTo>
              </a:path>
              <a:path w="5861050" h="3945254">
                <a:moveTo>
                  <a:pt x="36511" y="3455988"/>
                </a:moveTo>
                <a:lnTo>
                  <a:pt x="5861050" y="3455988"/>
                </a:lnTo>
              </a:path>
              <a:path w="5861050" h="3945254">
                <a:moveTo>
                  <a:pt x="0" y="3944938"/>
                </a:moveTo>
                <a:lnTo>
                  <a:pt x="5849938" y="3944938"/>
                </a:lnTo>
              </a:path>
            </a:pathLst>
          </a:custGeom>
          <a:ln w="9525">
            <a:solidFill>
              <a:srgbClr val="000000"/>
            </a:solidFill>
          </a:ln>
        </p:spPr>
        <p:txBody>
          <a:bodyPr wrap="square" lIns="0" tIns="0" rIns="0" bIns="0" rtlCol="0"/>
          <a:lstStyle/>
          <a:p/>
        </p:txBody>
      </p:sp>
      <p:sp>
        <p:nvSpPr>
          <p:cNvPr id="29" name="object 29"/>
          <p:cNvSpPr txBox="1"/>
          <p:nvPr/>
        </p:nvSpPr>
        <p:spPr>
          <a:xfrm>
            <a:off x="3608387" y="1848051"/>
            <a:ext cx="1054100" cy="431800"/>
          </a:xfrm>
          <a:prstGeom prst="rect">
            <a:avLst/>
          </a:prstGeom>
        </p:spPr>
        <p:txBody>
          <a:bodyPr vert="horz" wrap="square" lIns="0" tIns="2540" rIns="0" bIns="0" rtlCol="0">
            <a:spAutoFit/>
          </a:bodyPr>
          <a:lstStyle/>
          <a:p>
            <a:pPr marL="12700" marR="5080">
              <a:lnSpc>
                <a:spcPct val="104900"/>
              </a:lnSpc>
              <a:spcBef>
                <a:spcPts val="20"/>
              </a:spcBef>
            </a:pPr>
            <a:r>
              <a:rPr sz="1300" spc="-10">
                <a:latin typeface="Arial"/>
                <a:cs typeface="Arial"/>
              </a:rPr>
              <a:t>19</a:t>
            </a:r>
            <a:r>
              <a:rPr sz="1300">
                <a:latin typeface="宋体"/>
                <a:cs typeface="宋体"/>
              </a:rPr>
              <a:t>世纪末</a:t>
            </a:r>
            <a:r>
              <a:rPr sz="1300" spc="-10">
                <a:latin typeface="Arial"/>
                <a:cs typeface="Arial"/>
              </a:rPr>
              <a:t>20</a:t>
            </a:r>
            <a:r>
              <a:rPr sz="1300" spc="-50">
                <a:latin typeface="宋体"/>
                <a:cs typeface="宋体"/>
              </a:rPr>
              <a:t>世</a:t>
            </a:r>
            <a:r>
              <a:rPr sz="1300" spc="-25">
                <a:latin typeface="宋体"/>
                <a:cs typeface="宋体"/>
              </a:rPr>
              <a:t>纪初</a:t>
            </a:r>
            <a:endParaRPr sz="1300">
              <a:latin typeface="宋体"/>
              <a:cs typeface="宋体"/>
            </a:endParaRPr>
          </a:p>
        </p:txBody>
      </p:sp>
      <p:sp>
        <p:nvSpPr>
          <p:cNvPr id="30" name="object 30"/>
          <p:cNvSpPr txBox="1"/>
          <p:nvPr/>
        </p:nvSpPr>
        <p:spPr>
          <a:xfrm>
            <a:off x="3619500" y="2638627"/>
            <a:ext cx="1054100" cy="421640"/>
          </a:xfrm>
          <a:prstGeom prst="rect">
            <a:avLst/>
          </a:prstGeom>
        </p:spPr>
        <p:txBody>
          <a:bodyPr vert="horz" wrap="square" lIns="0" tIns="12700" rIns="0" bIns="0" rtlCol="0">
            <a:spAutoFit/>
          </a:bodyPr>
          <a:lstStyle/>
          <a:p>
            <a:pPr marL="12700" marR="508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20</a:t>
            </a:r>
            <a:r>
              <a:rPr sz="1300" spc="-25">
                <a:latin typeface="宋体"/>
                <a:cs typeface="宋体"/>
              </a:rPr>
              <a:t>年代</a:t>
            </a:r>
            <a:r>
              <a:rPr sz="1300">
                <a:latin typeface="宋体"/>
                <a:cs typeface="宋体"/>
              </a:rPr>
              <a:t>至</a:t>
            </a:r>
            <a:r>
              <a:rPr sz="1300" spc="-10">
                <a:latin typeface="Arial"/>
                <a:cs typeface="Arial"/>
              </a:rPr>
              <a:t>30</a:t>
            </a:r>
            <a:r>
              <a:rPr sz="1300" spc="-25">
                <a:latin typeface="宋体"/>
                <a:cs typeface="宋体"/>
              </a:rPr>
              <a:t>年代</a:t>
            </a:r>
            <a:endParaRPr sz="1300">
              <a:latin typeface="宋体"/>
              <a:cs typeface="宋体"/>
            </a:endParaRPr>
          </a:p>
        </p:txBody>
      </p:sp>
      <p:sp>
        <p:nvSpPr>
          <p:cNvPr id="31" name="object 31"/>
          <p:cNvSpPr txBox="1"/>
          <p:nvPr/>
        </p:nvSpPr>
        <p:spPr>
          <a:xfrm>
            <a:off x="3632200" y="3627639"/>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40</a:t>
            </a:r>
            <a:r>
              <a:rPr sz="1300" spc="-25">
                <a:latin typeface="宋体"/>
                <a:cs typeface="宋体"/>
              </a:rPr>
              <a:t>年代</a:t>
            </a:r>
            <a:endParaRPr sz="1300">
              <a:latin typeface="宋体"/>
              <a:cs typeface="宋体"/>
            </a:endParaRPr>
          </a:p>
        </p:txBody>
      </p:sp>
      <p:sp>
        <p:nvSpPr>
          <p:cNvPr id="32" name="object 32"/>
          <p:cNvSpPr txBox="1"/>
          <p:nvPr/>
        </p:nvSpPr>
        <p:spPr>
          <a:xfrm>
            <a:off x="3619500" y="4216601"/>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50</a:t>
            </a:r>
            <a:r>
              <a:rPr sz="1300" spc="-25">
                <a:latin typeface="宋体"/>
                <a:cs typeface="宋体"/>
              </a:rPr>
              <a:t>年代</a:t>
            </a:r>
            <a:endParaRPr sz="1300">
              <a:latin typeface="宋体"/>
              <a:cs typeface="宋体"/>
            </a:endParaRPr>
          </a:p>
        </p:txBody>
      </p:sp>
      <p:sp>
        <p:nvSpPr>
          <p:cNvPr id="33" name="object 33"/>
          <p:cNvSpPr txBox="1"/>
          <p:nvPr/>
        </p:nvSpPr>
        <p:spPr>
          <a:xfrm>
            <a:off x="3594100" y="4718251"/>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60</a:t>
            </a:r>
            <a:r>
              <a:rPr sz="1300" spc="-25">
                <a:latin typeface="宋体"/>
                <a:cs typeface="宋体"/>
              </a:rPr>
              <a:t>年代</a:t>
            </a:r>
            <a:endParaRPr sz="1300">
              <a:latin typeface="宋体"/>
              <a:cs typeface="宋体"/>
            </a:endParaRPr>
          </a:p>
        </p:txBody>
      </p:sp>
      <p:sp>
        <p:nvSpPr>
          <p:cNvPr id="34" name="object 34"/>
          <p:cNvSpPr txBox="1"/>
          <p:nvPr/>
        </p:nvSpPr>
        <p:spPr>
          <a:xfrm>
            <a:off x="3632200" y="5192914"/>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70</a:t>
            </a:r>
            <a:r>
              <a:rPr sz="1300" spc="-25">
                <a:latin typeface="宋体"/>
                <a:cs typeface="宋体"/>
              </a:rPr>
              <a:t>年代</a:t>
            </a:r>
            <a:endParaRPr sz="1300">
              <a:latin typeface="宋体"/>
              <a:cs typeface="宋体"/>
            </a:endParaRPr>
          </a:p>
        </p:txBody>
      </p:sp>
      <p:sp>
        <p:nvSpPr>
          <p:cNvPr id="35" name="object 35"/>
          <p:cNvSpPr txBox="1"/>
          <p:nvPr/>
        </p:nvSpPr>
        <p:spPr>
          <a:xfrm>
            <a:off x="3619500" y="5494539"/>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80</a:t>
            </a:r>
            <a:r>
              <a:rPr sz="1300" spc="-25">
                <a:latin typeface="宋体"/>
                <a:cs typeface="宋体"/>
              </a:rPr>
              <a:t>年代</a:t>
            </a:r>
            <a:endParaRPr sz="1300">
              <a:latin typeface="宋体"/>
              <a:cs typeface="宋体"/>
            </a:endParaRPr>
          </a:p>
        </p:txBody>
      </p:sp>
      <p:sp>
        <p:nvSpPr>
          <p:cNvPr id="36" name="object 36"/>
          <p:cNvSpPr txBox="1"/>
          <p:nvPr/>
        </p:nvSpPr>
        <p:spPr>
          <a:xfrm>
            <a:off x="3581400" y="5983489"/>
            <a:ext cx="1054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Arial"/>
                <a:cs typeface="Arial"/>
              </a:rPr>
              <a:t>20</a:t>
            </a:r>
            <a:r>
              <a:rPr sz="1300">
                <a:latin typeface="宋体"/>
                <a:cs typeface="宋体"/>
              </a:rPr>
              <a:t>世纪</a:t>
            </a:r>
            <a:r>
              <a:rPr sz="1300" spc="-10">
                <a:latin typeface="Arial"/>
                <a:cs typeface="Arial"/>
              </a:rPr>
              <a:t>90</a:t>
            </a:r>
            <a:r>
              <a:rPr sz="1300" spc="-25">
                <a:latin typeface="宋体"/>
                <a:cs typeface="宋体"/>
              </a:rPr>
              <a:t>年代</a:t>
            </a:r>
            <a:endParaRPr sz="1300">
              <a:latin typeface="宋体"/>
              <a:cs typeface="宋体"/>
            </a:endParaRPr>
          </a:p>
        </p:txBody>
      </p:sp>
      <p:sp>
        <p:nvSpPr>
          <p:cNvPr id="37" name="object 37"/>
          <p:cNvSpPr txBox="1"/>
          <p:nvPr/>
        </p:nvSpPr>
        <p:spPr>
          <a:xfrm>
            <a:off x="4846637" y="1635327"/>
            <a:ext cx="2117725" cy="828040"/>
          </a:xfrm>
          <a:prstGeom prst="rect">
            <a:avLst/>
          </a:prstGeom>
        </p:spPr>
        <p:txBody>
          <a:bodyPr vert="horz" wrap="square" lIns="0" tIns="9525" rIns="0" bIns="0" rtlCol="0">
            <a:spAutoFit/>
          </a:bodyPr>
          <a:lstStyle/>
          <a:p>
            <a:pPr marL="12700" marR="5080">
              <a:lnSpc>
                <a:spcPct val="101600"/>
              </a:lnSpc>
              <a:spcBef>
                <a:spcPts val="75"/>
              </a:spcBef>
            </a:pPr>
            <a:r>
              <a:rPr sz="1300">
                <a:latin typeface="宋体"/>
                <a:cs typeface="宋体"/>
              </a:rPr>
              <a:t>查尔斯</a:t>
            </a:r>
            <a:r>
              <a:rPr sz="1300" b="1">
                <a:latin typeface="Arial"/>
                <a:cs typeface="Arial"/>
              </a:rPr>
              <a:t>·</a:t>
            </a:r>
            <a:r>
              <a:rPr sz="1300">
                <a:latin typeface="宋体"/>
                <a:cs typeface="宋体"/>
              </a:rPr>
              <a:t>桑普森、佛雷德里克</a:t>
            </a:r>
            <a:r>
              <a:rPr sz="1300" b="1" spc="-50">
                <a:latin typeface="Arial"/>
                <a:cs typeface="Arial"/>
              </a:rPr>
              <a:t>·</a:t>
            </a:r>
            <a:r>
              <a:rPr sz="1300">
                <a:latin typeface="宋体"/>
                <a:cs typeface="宋体"/>
              </a:rPr>
              <a:t>泰勒、弗兰克</a:t>
            </a:r>
            <a:r>
              <a:rPr sz="1300" b="1">
                <a:latin typeface="Arial"/>
                <a:cs typeface="Arial"/>
              </a:rPr>
              <a:t>·</a:t>
            </a:r>
            <a:r>
              <a:rPr sz="1300" spc="-10">
                <a:latin typeface="宋体"/>
                <a:cs typeface="宋体"/>
              </a:rPr>
              <a:t>吉尔布雷斯和</a:t>
            </a:r>
            <a:r>
              <a:rPr sz="1300">
                <a:latin typeface="宋体"/>
                <a:cs typeface="宋体"/>
              </a:rPr>
              <a:t>丽莲</a:t>
            </a:r>
            <a:r>
              <a:rPr sz="1300" b="1">
                <a:latin typeface="Arial"/>
                <a:cs typeface="Arial"/>
              </a:rPr>
              <a:t>·</a:t>
            </a:r>
            <a:r>
              <a:rPr sz="1300">
                <a:latin typeface="宋体"/>
                <a:cs typeface="宋体"/>
              </a:rPr>
              <a:t>吉尔布雷、爱德华</a:t>
            </a:r>
            <a:r>
              <a:rPr sz="1300" b="1">
                <a:latin typeface="Arial"/>
                <a:cs typeface="Arial"/>
              </a:rPr>
              <a:t>·</a:t>
            </a:r>
            <a:r>
              <a:rPr sz="1300" spc="-25">
                <a:latin typeface="宋体"/>
                <a:cs typeface="宋体"/>
              </a:rPr>
              <a:t>博兹</a:t>
            </a:r>
            <a:r>
              <a:rPr sz="1300" spc="-50">
                <a:latin typeface="宋体"/>
                <a:cs typeface="宋体"/>
              </a:rPr>
              <a:t>等</a:t>
            </a:r>
            <a:endParaRPr sz="1300">
              <a:latin typeface="宋体"/>
              <a:cs typeface="宋体"/>
            </a:endParaRPr>
          </a:p>
        </p:txBody>
      </p:sp>
      <p:sp>
        <p:nvSpPr>
          <p:cNvPr id="38" name="object 38"/>
          <p:cNvSpPr txBox="1"/>
          <p:nvPr/>
        </p:nvSpPr>
        <p:spPr>
          <a:xfrm>
            <a:off x="7064375" y="1921271"/>
            <a:ext cx="520700" cy="223520"/>
          </a:xfrm>
          <a:prstGeom prst="rect">
            <a:avLst/>
          </a:prstGeom>
        </p:spPr>
        <p:txBody>
          <a:bodyPr vert="horz" wrap="square" lIns="0" tIns="12700" rIns="0" bIns="0" rtlCol="0">
            <a:spAutoFit/>
          </a:bodyPr>
          <a:lstStyle/>
          <a:p>
            <a:pPr marL="12700">
              <a:lnSpc>
                <a:spcPct val="100000"/>
              </a:lnSpc>
              <a:spcBef>
                <a:spcPts val="100"/>
              </a:spcBef>
            </a:pPr>
            <a:r>
              <a:rPr sz="1300" spc="-20">
                <a:latin typeface="宋体"/>
                <a:cs typeface="宋体"/>
              </a:rPr>
              <a:t>生产率</a:t>
            </a:r>
            <a:endParaRPr sz="1300">
              <a:latin typeface="宋体"/>
              <a:cs typeface="宋体"/>
            </a:endParaRPr>
          </a:p>
        </p:txBody>
      </p:sp>
      <p:sp>
        <p:nvSpPr>
          <p:cNvPr id="39" name="object 39"/>
          <p:cNvSpPr txBox="1"/>
          <p:nvPr/>
        </p:nvSpPr>
        <p:spPr>
          <a:xfrm>
            <a:off x="4822825" y="2576714"/>
            <a:ext cx="2173605" cy="629920"/>
          </a:xfrm>
          <a:prstGeom prst="rect">
            <a:avLst/>
          </a:prstGeom>
        </p:spPr>
        <p:txBody>
          <a:bodyPr vert="horz" wrap="square" lIns="0" tIns="7620" rIns="0" bIns="0" rtlCol="0">
            <a:spAutoFit/>
          </a:bodyPr>
          <a:lstStyle/>
          <a:p>
            <a:pPr marL="12700" marR="5080">
              <a:lnSpc>
                <a:spcPct val="102499"/>
              </a:lnSpc>
              <a:spcBef>
                <a:spcPts val="60"/>
              </a:spcBef>
            </a:pPr>
            <a:r>
              <a:rPr sz="1300">
                <a:latin typeface="宋体"/>
                <a:cs typeface="宋体"/>
              </a:rPr>
              <a:t>埃尔顿</a:t>
            </a:r>
            <a:r>
              <a:rPr sz="1300" b="1">
                <a:latin typeface="Arial"/>
                <a:cs typeface="Arial"/>
              </a:rPr>
              <a:t>·</a:t>
            </a:r>
            <a:r>
              <a:rPr sz="1300">
                <a:latin typeface="宋体"/>
                <a:cs typeface="宋体"/>
              </a:rPr>
              <a:t>梅奥、玛丽</a:t>
            </a:r>
            <a:r>
              <a:rPr sz="1300" b="1">
                <a:latin typeface="Arial"/>
                <a:cs typeface="Arial"/>
              </a:rPr>
              <a:t>·</a:t>
            </a:r>
            <a:r>
              <a:rPr sz="1300">
                <a:latin typeface="宋体"/>
                <a:cs typeface="宋体"/>
              </a:rPr>
              <a:t>帕克</a:t>
            </a:r>
            <a:r>
              <a:rPr sz="1300" b="1">
                <a:latin typeface="Arial"/>
                <a:cs typeface="Arial"/>
              </a:rPr>
              <a:t>·</a:t>
            </a:r>
            <a:r>
              <a:rPr sz="1300" spc="-25">
                <a:latin typeface="宋体"/>
                <a:cs typeface="宋体"/>
              </a:rPr>
              <a:t>福莱</a:t>
            </a:r>
            <a:r>
              <a:rPr sz="1300">
                <a:latin typeface="宋体"/>
                <a:cs typeface="宋体"/>
              </a:rPr>
              <a:t>特、查尔斯</a:t>
            </a:r>
            <a:r>
              <a:rPr sz="1300" b="1">
                <a:latin typeface="Arial"/>
                <a:cs typeface="Arial"/>
              </a:rPr>
              <a:t>·</a:t>
            </a:r>
            <a:r>
              <a:rPr sz="1300">
                <a:latin typeface="宋体"/>
                <a:cs typeface="宋体"/>
              </a:rPr>
              <a:t>贝勒、哈罗尔德</a:t>
            </a:r>
            <a:r>
              <a:rPr sz="1300" b="1" spc="-50">
                <a:latin typeface="Arial"/>
                <a:cs typeface="Arial"/>
              </a:rPr>
              <a:t>·</a:t>
            </a:r>
            <a:r>
              <a:rPr sz="1300" spc="-10">
                <a:latin typeface="宋体"/>
                <a:cs typeface="宋体"/>
              </a:rPr>
              <a:t>怀特黑德等</a:t>
            </a:r>
            <a:endParaRPr sz="1300">
              <a:latin typeface="宋体"/>
              <a:cs typeface="宋体"/>
            </a:endParaRPr>
          </a:p>
        </p:txBody>
      </p:sp>
      <p:sp>
        <p:nvSpPr>
          <p:cNvPr id="40" name="object 40"/>
          <p:cNvSpPr txBox="1"/>
          <p:nvPr/>
        </p:nvSpPr>
        <p:spPr>
          <a:xfrm>
            <a:off x="7040561" y="2784871"/>
            <a:ext cx="11811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宋体"/>
                <a:cs typeface="宋体"/>
              </a:rPr>
              <a:t>生产率市场营销</a:t>
            </a:r>
            <a:endParaRPr sz="1300">
              <a:latin typeface="宋体"/>
              <a:cs typeface="宋体"/>
            </a:endParaRPr>
          </a:p>
        </p:txBody>
      </p:sp>
      <p:sp>
        <p:nvSpPr>
          <p:cNvPr id="41" name="object 41"/>
          <p:cNvSpPr txBox="1"/>
          <p:nvPr/>
        </p:nvSpPr>
        <p:spPr>
          <a:xfrm>
            <a:off x="4822825" y="3389514"/>
            <a:ext cx="2117725" cy="619760"/>
          </a:xfrm>
          <a:prstGeom prst="rect">
            <a:avLst/>
          </a:prstGeom>
        </p:spPr>
        <p:txBody>
          <a:bodyPr vert="horz" wrap="square" lIns="0" tIns="12700" rIns="0" bIns="0" rtlCol="0">
            <a:spAutoFit/>
          </a:bodyPr>
          <a:lstStyle/>
          <a:p>
            <a:pPr marL="12700" marR="5080">
              <a:lnSpc>
                <a:spcPct val="100000"/>
              </a:lnSpc>
              <a:spcBef>
                <a:spcPts val="100"/>
              </a:spcBef>
            </a:pPr>
            <a:r>
              <a:rPr sz="1300">
                <a:latin typeface="宋体"/>
                <a:cs typeface="宋体"/>
              </a:rPr>
              <a:t>罗伯特</a:t>
            </a:r>
            <a:r>
              <a:rPr sz="1300" b="1">
                <a:latin typeface="Arial"/>
                <a:cs typeface="Arial"/>
              </a:rPr>
              <a:t>·</a:t>
            </a:r>
            <a:r>
              <a:rPr sz="1300">
                <a:latin typeface="宋体"/>
                <a:cs typeface="宋体"/>
              </a:rPr>
              <a:t>布赖森、厄恩斯特</a:t>
            </a:r>
            <a:r>
              <a:rPr sz="1300" b="1">
                <a:latin typeface="Arial"/>
                <a:cs typeface="Arial"/>
              </a:rPr>
              <a:t>·</a:t>
            </a:r>
            <a:r>
              <a:rPr sz="1300" spc="-50">
                <a:latin typeface="宋体"/>
                <a:cs typeface="宋体"/>
              </a:rPr>
              <a:t>布</a:t>
            </a:r>
            <a:r>
              <a:rPr sz="1300">
                <a:latin typeface="宋体"/>
                <a:cs typeface="宋体"/>
              </a:rPr>
              <a:t>登、林恩达尔</a:t>
            </a:r>
            <a:r>
              <a:rPr sz="1300" b="1">
                <a:latin typeface="Arial"/>
                <a:cs typeface="Arial"/>
              </a:rPr>
              <a:t>·</a:t>
            </a:r>
            <a:r>
              <a:rPr sz="1300" spc="-10">
                <a:latin typeface="宋体"/>
                <a:cs typeface="宋体"/>
              </a:rPr>
              <a:t>阿尔威克、莱</a:t>
            </a:r>
            <a:r>
              <a:rPr sz="1300">
                <a:latin typeface="宋体"/>
                <a:cs typeface="宋体"/>
              </a:rPr>
              <a:t>斯利</a:t>
            </a:r>
            <a:r>
              <a:rPr sz="1300" b="1">
                <a:latin typeface="Arial"/>
                <a:cs typeface="Arial"/>
              </a:rPr>
              <a:t>·</a:t>
            </a:r>
            <a:r>
              <a:rPr sz="1300" spc="-25">
                <a:latin typeface="宋体"/>
                <a:cs typeface="宋体"/>
              </a:rPr>
              <a:t>奥尔</a:t>
            </a:r>
            <a:endParaRPr sz="1300">
              <a:latin typeface="宋体"/>
              <a:cs typeface="宋体"/>
            </a:endParaRPr>
          </a:p>
        </p:txBody>
      </p:sp>
      <p:sp>
        <p:nvSpPr>
          <p:cNvPr id="42" name="object 42"/>
          <p:cNvSpPr txBox="1"/>
          <p:nvPr/>
        </p:nvSpPr>
        <p:spPr>
          <a:xfrm>
            <a:off x="7026275" y="3386534"/>
            <a:ext cx="1841500" cy="223520"/>
          </a:xfrm>
          <a:prstGeom prst="rect">
            <a:avLst/>
          </a:prstGeom>
        </p:spPr>
        <p:txBody>
          <a:bodyPr vert="horz" wrap="square" lIns="0" tIns="12700" rIns="0" bIns="0" rtlCol="0">
            <a:spAutoFit/>
          </a:bodyPr>
          <a:lstStyle/>
          <a:p>
            <a:pPr marL="12700">
              <a:lnSpc>
                <a:spcPct val="100000"/>
              </a:lnSpc>
              <a:spcBef>
                <a:spcPts val="100"/>
              </a:spcBef>
            </a:pPr>
            <a:r>
              <a:rPr sz="1300" spc="-5">
                <a:latin typeface="宋体"/>
                <a:cs typeface="宋体"/>
              </a:rPr>
              <a:t>生产率、领导个人与群体</a:t>
            </a:r>
            <a:endParaRPr sz="1300">
              <a:latin typeface="宋体"/>
              <a:cs typeface="宋体"/>
            </a:endParaRPr>
          </a:p>
        </p:txBody>
      </p:sp>
      <p:sp>
        <p:nvSpPr>
          <p:cNvPr id="43" name="object 43"/>
          <p:cNvSpPr txBox="1"/>
          <p:nvPr/>
        </p:nvSpPr>
        <p:spPr>
          <a:xfrm>
            <a:off x="7015161" y="4200921"/>
            <a:ext cx="10160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宋体"/>
                <a:cs typeface="宋体"/>
              </a:rPr>
              <a:t>战略组织结构</a:t>
            </a:r>
            <a:endParaRPr sz="1300">
              <a:latin typeface="宋体"/>
              <a:cs typeface="宋体"/>
            </a:endParaRPr>
          </a:p>
        </p:txBody>
      </p:sp>
      <p:sp>
        <p:nvSpPr>
          <p:cNvPr id="44" name="object 44"/>
          <p:cNvSpPr txBox="1"/>
          <p:nvPr/>
        </p:nvSpPr>
        <p:spPr>
          <a:xfrm>
            <a:off x="4810125" y="4727459"/>
            <a:ext cx="1402080" cy="223520"/>
          </a:xfrm>
          <a:prstGeom prst="rect">
            <a:avLst/>
          </a:prstGeom>
        </p:spPr>
        <p:txBody>
          <a:bodyPr vert="horz" wrap="square" lIns="0" tIns="12700" rIns="0" bIns="0" rtlCol="0">
            <a:spAutoFit/>
          </a:bodyPr>
          <a:lstStyle/>
          <a:p>
            <a:pPr marL="12700">
              <a:lnSpc>
                <a:spcPct val="100000"/>
              </a:lnSpc>
              <a:spcBef>
                <a:spcPts val="100"/>
              </a:spcBef>
            </a:pPr>
            <a:r>
              <a:rPr sz="1300">
                <a:latin typeface="宋体"/>
                <a:cs typeface="宋体"/>
              </a:rPr>
              <a:t>特、约翰</a:t>
            </a:r>
            <a:r>
              <a:rPr sz="1300" b="1">
                <a:latin typeface="Arial"/>
                <a:cs typeface="Arial"/>
              </a:rPr>
              <a:t>·</a:t>
            </a:r>
            <a:r>
              <a:rPr sz="1300" spc="-15">
                <a:latin typeface="宋体"/>
                <a:cs typeface="宋体"/>
              </a:rPr>
              <a:t>哈姆伯勤</a:t>
            </a:r>
            <a:endParaRPr sz="1300">
              <a:latin typeface="宋体"/>
              <a:cs typeface="宋体"/>
            </a:endParaRPr>
          </a:p>
        </p:txBody>
      </p:sp>
      <p:sp>
        <p:nvSpPr>
          <p:cNvPr id="45" name="object 45"/>
          <p:cNvSpPr txBox="1"/>
          <p:nvPr/>
        </p:nvSpPr>
        <p:spPr>
          <a:xfrm>
            <a:off x="4784725" y="4577159"/>
            <a:ext cx="4603750" cy="223520"/>
          </a:xfrm>
          <a:prstGeom prst="rect">
            <a:avLst/>
          </a:prstGeom>
        </p:spPr>
        <p:txBody>
          <a:bodyPr vert="horz" wrap="square" lIns="0" tIns="12700" rIns="0" bIns="0" rtlCol="0">
            <a:spAutoFit/>
          </a:bodyPr>
          <a:lstStyle/>
          <a:p>
            <a:pPr marL="38100">
              <a:lnSpc>
                <a:spcPct val="100000"/>
              </a:lnSpc>
              <a:spcBef>
                <a:spcPts val="100"/>
              </a:spcBef>
            </a:pPr>
            <a:r>
              <a:rPr sz="1950" spc="-15" baseline="12820">
                <a:latin typeface="宋体"/>
                <a:cs typeface="宋体"/>
              </a:rPr>
              <a:t>赫茨伯格、麦格雷戈、里尔威 </a:t>
            </a:r>
            <a:r>
              <a:rPr sz="1300" spc="-5">
                <a:latin typeface="宋体"/>
                <a:cs typeface="宋体"/>
              </a:rPr>
              <a:t>市场营销、目标管理、领导、激</a:t>
            </a:r>
            <a:endParaRPr sz="1300">
              <a:latin typeface="宋体"/>
              <a:cs typeface="宋体"/>
            </a:endParaRPr>
          </a:p>
        </p:txBody>
      </p:sp>
      <p:sp>
        <p:nvSpPr>
          <p:cNvPr id="46" name="object 46"/>
          <p:cNvSpPr txBox="1"/>
          <p:nvPr/>
        </p:nvSpPr>
        <p:spPr>
          <a:xfrm>
            <a:off x="7026275" y="4775279"/>
            <a:ext cx="10160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宋体"/>
                <a:cs typeface="宋体"/>
              </a:rPr>
              <a:t>励、组织结构</a:t>
            </a:r>
            <a:endParaRPr sz="1300">
              <a:latin typeface="宋体"/>
              <a:cs typeface="宋体"/>
            </a:endParaRPr>
          </a:p>
        </p:txBody>
      </p:sp>
      <p:sp>
        <p:nvSpPr>
          <p:cNvPr id="47" name="object 47"/>
          <p:cNvSpPr txBox="1"/>
          <p:nvPr/>
        </p:nvSpPr>
        <p:spPr>
          <a:xfrm>
            <a:off x="7026275" y="5191521"/>
            <a:ext cx="2006600" cy="223520"/>
          </a:xfrm>
          <a:prstGeom prst="rect">
            <a:avLst/>
          </a:prstGeom>
        </p:spPr>
        <p:txBody>
          <a:bodyPr vert="horz" wrap="square" lIns="0" tIns="12700" rIns="0" bIns="0" rtlCol="0">
            <a:spAutoFit/>
          </a:bodyPr>
          <a:lstStyle/>
          <a:p>
            <a:pPr marL="12700">
              <a:lnSpc>
                <a:spcPct val="100000"/>
              </a:lnSpc>
              <a:spcBef>
                <a:spcPts val="100"/>
              </a:spcBef>
            </a:pPr>
            <a:r>
              <a:rPr sz="1300" spc="-5">
                <a:latin typeface="宋体"/>
                <a:cs typeface="宋体"/>
              </a:rPr>
              <a:t>员工参与、生产率财务管理</a:t>
            </a:r>
            <a:endParaRPr sz="1300">
              <a:latin typeface="宋体"/>
              <a:cs typeface="宋体"/>
            </a:endParaRPr>
          </a:p>
        </p:txBody>
      </p:sp>
      <p:sp>
        <p:nvSpPr>
          <p:cNvPr id="48" name="object 48"/>
          <p:cNvSpPr txBox="1"/>
          <p:nvPr/>
        </p:nvSpPr>
        <p:spPr>
          <a:xfrm>
            <a:off x="4822825" y="5456439"/>
            <a:ext cx="906780" cy="223520"/>
          </a:xfrm>
          <a:prstGeom prst="rect">
            <a:avLst/>
          </a:prstGeom>
        </p:spPr>
        <p:txBody>
          <a:bodyPr vert="horz" wrap="square" lIns="0" tIns="12700" rIns="0" bIns="0" rtlCol="0">
            <a:spAutoFit/>
          </a:bodyPr>
          <a:lstStyle/>
          <a:p>
            <a:pPr marL="12700">
              <a:lnSpc>
                <a:spcPct val="100000"/>
              </a:lnSpc>
              <a:spcBef>
                <a:spcPts val="100"/>
              </a:spcBef>
            </a:pPr>
            <a:r>
              <a:rPr sz="1300">
                <a:latin typeface="宋体"/>
                <a:cs typeface="宋体"/>
              </a:rPr>
              <a:t>迈克尔</a:t>
            </a:r>
            <a:r>
              <a:rPr sz="1300" b="1">
                <a:latin typeface="Arial"/>
                <a:cs typeface="Arial"/>
              </a:rPr>
              <a:t>·</a:t>
            </a:r>
            <a:r>
              <a:rPr sz="1300" spc="-25">
                <a:latin typeface="宋体"/>
                <a:cs typeface="宋体"/>
              </a:rPr>
              <a:t>波特</a:t>
            </a:r>
            <a:endParaRPr sz="1300">
              <a:latin typeface="宋体"/>
              <a:cs typeface="宋体"/>
            </a:endParaRPr>
          </a:p>
        </p:txBody>
      </p:sp>
      <p:sp>
        <p:nvSpPr>
          <p:cNvPr id="49" name="object 49"/>
          <p:cNvSpPr txBox="1"/>
          <p:nvPr/>
        </p:nvSpPr>
        <p:spPr>
          <a:xfrm>
            <a:off x="7015161" y="5469139"/>
            <a:ext cx="2383155" cy="223520"/>
          </a:xfrm>
          <a:prstGeom prst="rect">
            <a:avLst/>
          </a:prstGeom>
        </p:spPr>
        <p:txBody>
          <a:bodyPr vert="horz" wrap="square" lIns="0" tIns="12700" rIns="0" bIns="0" rtlCol="0">
            <a:spAutoFit/>
          </a:bodyPr>
          <a:lstStyle/>
          <a:p>
            <a:pPr marL="12700">
              <a:lnSpc>
                <a:spcPct val="100000"/>
              </a:lnSpc>
              <a:spcBef>
                <a:spcPts val="100"/>
              </a:spcBef>
            </a:pPr>
            <a:r>
              <a:rPr sz="1300">
                <a:latin typeface="宋体"/>
                <a:cs typeface="宋体"/>
              </a:rPr>
              <a:t>制造系统</a:t>
            </a:r>
            <a:r>
              <a:rPr sz="1300">
                <a:latin typeface="Arial"/>
                <a:cs typeface="Arial"/>
              </a:rPr>
              <a:t>/</a:t>
            </a:r>
            <a:r>
              <a:rPr sz="1300" spc="-5">
                <a:latin typeface="宋体"/>
                <a:cs typeface="宋体"/>
              </a:rPr>
              <a:t>技术、全面质量管理、</a:t>
            </a:r>
            <a:endParaRPr sz="1300">
              <a:latin typeface="宋体"/>
              <a:cs typeface="宋体"/>
            </a:endParaRPr>
          </a:p>
        </p:txBody>
      </p:sp>
      <p:sp>
        <p:nvSpPr>
          <p:cNvPr id="50" name="object 50"/>
          <p:cNvSpPr txBox="1"/>
          <p:nvPr/>
        </p:nvSpPr>
        <p:spPr>
          <a:xfrm>
            <a:off x="7015161" y="5676979"/>
            <a:ext cx="1511300" cy="223520"/>
          </a:xfrm>
          <a:prstGeom prst="rect">
            <a:avLst/>
          </a:prstGeom>
        </p:spPr>
        <p:txBody>
          <a:bodyPr vert="horz" wrap="square" lIns="0" tIns="12700" rIns="0" bIns="0" rtlCol="0">
            <a:spAutoFit/>
          </a:bodyPr>
          <a:lstStyle/>
          <a:p>
            <a:pPr marL="12700">
              <a:lnSpc>
                <a:spcPct val="100000"/>
              </a:lnSpc>
              <a:spcBef>
                <a:spcPts val="100"/>
              </a:spcBef>
            </a:pPr>
            <a:r>
              <a:rPr sz="1300" spc="-10">
                <a:latin typeface="宋体"/>
                <a:cs typeface="宋体"/>
              </a:rPr>
              <a:t>营销战略价值链分析</a:t>
            </a:r>
            <a:endParaRPr sz="1300">
              <a:latin typeface="宋体"/>
              <a:cs typeface="宋体"/>
            </a:endParaRPr>
          </a:p>
        </p:txBody>
      </p:sp>
      <p:sp>
        <p:nvSpPr>
          <p:cNvPr id="51" name="object 51"/>
          <p:cNvSpPr txBox="1"/>
          <p:nvPr/>
        </p:nvSpPr>
        <p:spPr>
          <a:xfrm>
            <a:off x="4822825" y="5919989"/>
            <a:ext cx="1952625" cy="223520"/>
          </a:xfrm>
          <a:prstGeom prst="rect">
            <a:avLst/>
          </a:prstGeom>
        </p:spPr>
        <p:txBody>
          <a:bodyPr vert="horz" wrap="square" lIns="0" tIns="12700" rIns="0" bIns="0" rtlCol="0">
            <a:spAutoFit/>
          </a:bodyPr>
          <a:lstStyle/>
          <a:p>
            <a:pPr marL="12700">
              <a:lnSpc>
                <a:spcPct val="100000"/>
              </a:lnSpc>
              <a:spcBef>
                <a:spcPts val="100"/>
              </a:spcBef>
            </a:pPr>
            <a:r>
              <a:rPr sz="1300">
                <a:latin typeface="宋体"/>
                <a:cs typeface="宋体"/>
              </a:rPr>
              <a:t>迈克</a:t>
            </a:r>
            <a:r>
              <a:rPr sz="1300" b="1">
                <a:latin typeface="Arial"/>
                <a:cs typeface="Arial"/>
              </a:rPr>
              <a:t>·</a:t>
            </a:r>
            <a:r>
              <a:rPr sz="1300">
                <a:latin typeface="宋体"/>
                <a:cs typeface="宋体"/>
              </a:rPr>
              <a:t>哈姆、詹姆斯</a:t>
            </a:r>
            <a:r>
              <a:rPr sz="1300" b="1">
                <a:latin typeface="Arial"/>
                <a:cs typeface="Arial"/>
              </a:rPr>
              <a:t>·</a:t>
            </a:r>
            <a:r>
              <a:rPr sz="1300" spc="-20">
                <a:latin typeface="宋体"/>
                <a:cs typeface="宋体"/>
              </a:rPr>
              <a:t>查姆匹</a:t>
            </a:r>
            <a:endParaRPr sz="1300">
              <a:latin typeface="宋体"/>
              <a:cs typeface="宋体"/>
            </a:endParaRPr>
          </a:p>
        </p:txBody>
      </p:sp>
      <p:sp>
        <p:nvSpPr>
          <p:cNvPr id="52" name="object 52"/>
          <p:cNvSpPr txBox="1"/>
          <p:nvPr/>
        </p:nvSpPr>
        <p:spPr>
          <a:xfrm>
            <a:off x="7015161" y="5945389"/>
            <a:ext cx="1824355" cy="223520"/>
          </a:xfrm>
          <a:prstGeom prst="rect">
            <a:avLst/>
          </a:prstGeom>
        </p:spPr>
        <p:txBody>
          <a:bodyPr vert="horz" wrap="square" lIns="0" tIns="12700" rIns="0" bIns="0" rtlCol="0">
            <a:spAutoFit/>
          </a:bodyPr>
          <a:lstStyle/>
          <a:p>
            <a:pPr marL="12700">
              <a:lnSpc>
                <a:spcPct val="100000"/>
              </a:lnSpc>
              <a:spcBef>
                <a:spcPts val="100"/>
              </a:spcBef>
            </a:pPr>
            <a:r>
              <a:rPr sz="1300">
                <a:latin typeface="宋体"/>
                <a:cs typeface="宋体"/>
              </a:rPr>
              <a:t>业务流程重组</a:t>
            </a:r>
            <a:r>
              <a:rPr sz="1300">
                <a:latin typeface="Arial"/>
                <a:cs typeface="Arial"/>
              </a:rPr>
              <a:t>IT</a:t>
            </a:r>
            <a:r>
              <a:rPr sz="1300" spc="-15">
                <a:latin typeface="宋体"/>
                <a:cs typeface="宋体"/>
              </a:rPr>
              <a:t>战略管理</a:t>
            </a:r>
            <a:endParaRPr sz="1300">
              <a:latin typeface="宋体"/>
              <a:cs typeface="宋体"/>
            </a:endParaRPr>
          </a:p>
        </p:txBody>
      </p:sp>
      <p:sp>
        <p:nvSpPr>
          <p:cNvPr id="53" name="object 53"/>
          <p:cNvSpPr txBox="1"/>
          <p:nvPr/>
        </p:nvSpPr>
        <p:spPr>
          <a:xfrm>
            <a:off x="9222422" y="6430595"/>
            <a:ext cx="10985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898989"/>
                </a:solidFill>
                <a:latin typeface="Cambria"/>
                <a:cs typeface="Cambria"/>
              </a:rPr>
              <a:t>3</a:t>
            </a:r>
            <a:endParaRPr sz="1200">
              <a:latin typeface="Cambria"/>
              <a:cs typeface="Cambri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12725" y="169862"/>
            <a:ext cx="8569325" cy="452755"/>
            <a:chOff x="212725" y="169862"/>
            <a:chExt cx="8569325" cy="452755"/>
          </a:xfrm>
        </p:grpSpPr>
        <p:sp>
          <p:nvSpPr>
            <p:cNvPr id="3" name="object 3"/>
            <p:cNvSpPr/>
            <p:nvPr/>
          </p:nvSpPr>
          <p:spPr>
            <a:xfrm>
              <a:off x="217487" y="174625"/>
              <a:ext cx="8559800" cy="443230"/>
            </a:xfrm>
            <a:custGeom>
              <a:rect l="l" t="t" r="r" b="b"/>
              <a:pathLst>
                <a:path w="8559800" h="443230">
                  <a:moveTo>
                    <a:pt x="8559800" y="442912"/>
                  </a:moveTo>
                  <a:lnTo>
                    <a:pt x="0" y="442912"/>
                  </a:lnTo>
                  <a:lnTo>
                    <a:pt x="0" y="0"/>
                  </a:lnTo>
                  <a:lnTo>
                    <a:pt x="8559800" y="0"/>
                  </a:lnTo>
                  <a:lnTo>
                    <a:pt x="8559800" y="442912"/>
                  </a:lnTo>
                  <a:close/>
                </a:path>
              </a:pathLst>
            </a:custGeom>
            <a:solidFill>
              <a:srgbClr val="51848E"/>
            </a:solidFill>
          </p:spPr>
          <p:txBody>
            <a:bodyPr wrap="square" lIns="0" tIns="0" rIns="0" bIns="0" rtlCol="0"/>
            <a:lstStyle/>
            <a:p/>
          </p:txBody>
        </p:sp>
        <p:sp>
          <p:nvSpPr>
            <p:cNvPr id="4" name="object 4"/>
            <p:cNvSpPr/>
            <p:nvPr/>
          </p:nvSpPr>
          <p:spPr>
            <a:xfrm>
              <a:off x="217487" y="174625"/>
              <a:ext cx="8559800" cy="443230"/>
            </a:xfrm>
            <a:custGeom>
              <a:rect l="l" t="t" r="r" b="b"/>
              <a:pathLst>
                <a:path w="8559800" h="443230">
                  <a:moveTo>
                    <a:pt x="0" y="0"/>
                  </a:moveTo>
                  <a:lnTo>
                    <a:pt x="8559800" y="0"/>
                  </a:lnTo>
                  <a:lnTo>
                    <a:pt x="8559800" y="442912"/>
                  </a:lnTo>
                  <a:lnTo>
                    <a:pt x="0" y="442912"/>
                  </a:lnTo>
                  <a:lnTo>
                    <a:pt x="0" y="0"/>
                  </a:lnTo>
                  <a:close/>
                </a:path>
              </a:pathLst>
            </a:custGeom>
            <a:ln w="9525">
              <a:solidFill>
                <a:srgbClr val="C9DDE3"/>
              </a:solidFill>
            </a:ln>
          </p:spPr>
          <p:txBody>
            <a:bodyPr wrap="square" lIns="0" tIns="0" rIns="0" bIns="0" rtlCol="0"/>
            <a:lstStyle/>
            <a:p/>
          </p:txBody>
        </p:sp>
      </p:grpSp>
      <p:sp>
        <p:nvSpPr>
          <p:cNvPr id="5" name="object 5"/>
          <p:cNvSpPr txBox="1">
            <a:spLocks noGrp="1"/>
          </p:cNvSpPr>
          <p:nvPr>
            <p:ph type="title"/>
          </p:nvPr>
        </p:nvSpPr>
        <p:spPr>
          <a:xfrm>
            <a:off x="479227" y="-75524"/>
            <a:ext cx="8036559" cy="695960"/>
          </a:xfrm>
          <a:prstGeom prst="rect">
            <a:avLst/>
          </a:prstGeom>
        </p:spPr>
        <p:txBody>
          <a:bodyPr vert="horz" wrap="square" lIns="0" tIns="12700" rIns="0" bIns="0" rtlCol="0">
            <a:spAutoFit/>
          </a:bodyPr>
          <a:lstStyle/>
          <a:p>
            <a:pPr marL="12700">
              <a:lnSpc>
                <a:spcPct val="100000"/>
              </a:lnSpc>
              <a:spcBef>
                <a:spcPts val="100"/>
              </a:spcBef>
            </a:pPr>
            <a:r>
              <a:rPr sz="4400" b="0">
                <a:solidFill>
                  <a:srgbClr val="001A36"/>
                </a:solidFill>
                <a:latin typeface="Arial"/>
                <a:cs typeface="Arial"/>
              </a:rPr>
              <a:t>1.1.1.2</a:t>
            </a:r>
            <a:r>
              <a:rPr sz="4400" b="0" spc="-20">
                <a:solidFill>
                  <a:srgbClr val="001A36"/>
                </a:solidFill>
                <a:latin typeface="Arial"/>
                <a:cs typeface="Arial"/>
              </a:rPr>
              <a:t> </a:t>
            </a:r>
            <a:r>
              <a:rPr sz="4400" b="0" spc="-5">
                <a:solidFill>
                  <a:srgbClr val="001A36"/>
                </a:solidFill>
                <a:latin typeface="宋体"/>
                <a:cs typeface="宋体"/>
              </a:rPr>
              <a:t>企业诊断实业的组织队伍</a:t>
            </a:r>
            <a:endParaRPr sz="4400">
              <a:latin typeface="宋体"/>
              <a:cs typeface="宋体"/>
            </a:endParaRPr>
          </a:p>
        </p:txBody>
      </p:sp>
      <p:sp>
        <p:nvSpPr>
          <p:cNvPr id="7" name="object 7"/>
          <p:cNvSpPr txBox="1"/>
          <p:nvPr/>
        </p:nvSpPr>
        <p:spPr>
          <a:xfrm>
            <a:off x="9327197" y="6680280"/>
            <a:ext cx="173355" cy="204470"/>
          </a:xfrm>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z="1200">
                <a:solidFill>
                  <a:srgbClr val="898989"/>
                </a:solidFill>
                <a:latin typeface="Cambria"/>
                <a:cs typeface="Cambria"/>
              </a:rPr>
              <a:t>4</a:t>
            </a:fld>
            <a:endParaRPr sz="1200">
              <a:latin typeface="Cambria"/>
              <a:cs typeface="Cambria"/>
            </a:endParaRPr>
          </a:p>
        </p:txBody>
      </p:sp>
      <p:sp>
        <p:nvSpPr>
          <p:cNvPr id="6" name="object 6"/>
          <p:cNvSpPr txBox="1"/>
          <p:nvPr/>
        </p:nvSpPr>
        <p:spPr>
          <a:xfrm>
            <a:off x="1350962" y="1930624"/>
            <a:ext cx="7316470" cy="2522220"/>
          </a:xfrm>
          <a:prstGeom prst="rect">
            <a:avLst/>
          </a:prstGeom>
        </p:spPr>
        <p:txBody>
          <a:bodyPr vert="horz" wrap="square" lIns="0" tIns="12700" rIns="0" bIns="0" rtlCol="0">
            <a:spAutoFit/>
          </a:bodyPr>
          <a:lstStyle/>
          <a:p>
            <a:pPr marL="394335" indent="-343535">
              <a:lnSpc>
                <a:spcPct val="100000"/>
              </a:lnSpc>
              <a:spcBef>
                <a:spcPts val="100"/>
              </a:spcBef>
              <a:buClr>
                <a:srgbClr val="4779B1"/>
              </a:buClr>
              <a:buSzPct val="52941"/>
              <a:buFont typeface="Wingdings"/>
              <a:buChar char=""/>
              <a:tabLst>
                <a:tab pos="394335"/>
                <a:tab pos="394970"/>
              </a:tabLst>
            </a:pPr>
            <a:r>
              <a:rPr sz="1700" spc="-5">
                <a:latin typeface="宋体"/>
                <a:cs typeface="宋体"/>
              </a:rPr>
              <a:t>国际管理咨询委员会制定的注册管理咨询顾问的资格要求比较高，包括：</a:t>
            </a:r>
            <a:endParaRPr sz="1700">
              <a:latin typeface="宋体"/>
              <a:cs typeface="宋体"/>
            </a:endParaRPr>
          </a:p>
          <a:p>
            <a:pPr>
              <a:lnSpc>
                <a:spcPct val="100000"/>
              </a:lnSpc>
              <a:spcBef>
                <a:spcPts val="10"/>
              </a:spcBef>
            </a:pPr>
            <a:endParaRPr sz="2500">
              <a:latin typeface="宋体"/>
              <a:cs typeface="宋体"/>
            </a:endParaRPr>
          </a:p>
          <a:p>
            <a:pPr marL="662305" indent="-650240">
              <a:lnSpc>
                <a:spcPct val="100000"/>
              </a:lnSpc>
              <a:buSzPct val="95000"/>
              <a:buAutoNum type="arabicPlain"/>
              <a:tabLst>
                <a:tab pos="662940"/>
              </a:tabLst>
            </a:pPr>
            <a:r>
              <a:rPr sz="2000">
                <a:latin typeface="宋体"/>
                <a:cs typeface="宋体"/>
              </a:rPr>
              <a:t>良好的</a:t>
            </a:r>
            <a:r>
              <a:rPr sz="2000" spc="-10">
                <a:solidFill>
                  <a:srgbClr val="00B0EE"/>
                </a:solidFill>
                <a:latin typeface="宋体"/>
                <a:cs typeface="宋体"/>
              </a:rPr>
              <a:t>理论基础和实务知识</a:t>
            </a:r>
            <a:endParaRPr sz="2000">
              <a:latin typeface="宋体"/>
              <a:cs typeface="宋体"/>
            </a:endParaRPr>
          </a:p>
          <a:p>
            <a:pPr marL="662305" indent="-650240">
              <a:lnSpc>
                <a:spcPct val="100000"/>
              </a:lnSpc>
              <a:buSzPct val="95000"/>
              <a:buAutoNum type="arabicPlain"/>
              <a:tabLst>
                <a:tab pos="662940"/>
              </a:tabLst>
            </a:pPr>
            <a:r>
              <a:rPr sz="2000">
                <a:latin typeface="宋体"/>
                <a:cs typeface="宋体"/>
              </a:rPr>
              <a:t>有被承认的</a:t>
            </a:r>
            <a:r>
              <a:rPr sz="2000" spc="-15">
                <a:solidFill>
                  <a:srgbClr val="FF0000"/>
                </a:solidFill>
                <a:latin typeface="宋体"/>
                <a:cs typeface="宋体"/>
              </a:rPr>
              <a:t>专业资格</a:t>
            </a:r>
            <a:endParaRPr sz="2000">
              <a:latin typeface="宋体"/>
              <a:cs typeface="宋体"/>
            </a:endParaRPr>
          </a:p>
          <a:p>
            <a:pPr marL="662305" indent="-650240">
              <a:lnSpc>
                <a:spcPct val="100000"/>
              </a:lnSpc>
              <a:buClr>
                <a:srgbClr val="000000"/>
              </a:buClr>
              <a:buSzPct val="95000"/>
              <a:buAutoNum type="arabicPlain"/>
              <a:tabLst>
                <a:tab pos="662940"/>
              </a:tabLst>
            </a:pPr>
            <a:r>
              <a:rPr sz="2000">
                <a:solidFill>
                  <a:srgbClr val="EDF8FD"/>
                </a:solidFill>
                <a:latin typeface="宋体"/>
                <a:cs typeface="宋体"/>
              </a:rPr>
              <a:t>有</a:t>
            </a:r>
            <a:r>
              <a:rPr sz="2000">
                <a:solidFill>
                  <a:srgbClr val="EDF8FD"/>
                </a:solidFill>
                <a:latin typeface="Arial"/>
                <a:cs typeface="Arial"/>
              </a:rPr>
              <a:t>3</a:t>
            </a:r>
            <a:r>
              <a:rPr sz="2000">
                <a:solidFill>
                  <a:srgbClr val="EDF8FD"/>
                </a:solidFill>
                <a:latin typeface="宋体"/>
                <a:cs typeface="宋体"/>
              </a:rPr>
              <a:t>年诊断咨询</a:t>
            </a:r>
            <a:r>
              <a:rPr sz="2000" spc="-25">
                <a:latin typeface="宋体"/>
                <a:cs typeface="宋体"/>
              </a:rPr>
              <a:t>经验</a:t>
            </a:r>
            <a:endParaRPr sz="2000">
              <a:latin typeface="宋体"/>
              <a:cs typeface="宋体"/>
            </a:endParaRPr>
          </a:p>
          <a:p>
            <a:pPr marL="662305" indent="-650240">
              <a:lnSpc>
                <a:spcPct val="100000"/>
              </a:lnSpc>
              <a:buSzPct val="95000"/>
              <a:buAutoNum type="arabicPlain"/>
              <a:tabLst>
                <a:tab pos="662940"/>
              </a:tabLst>
            </a:pPr>
            <a:r>
              <a:rPr sz="2000">
                <a:latin typeface="宋体"/>
                <a:cs typeface="宋体"/>
              </a:rPr>
              <a:t>在过去</a:t>
            </a:r>
            <a:r>
              <a:rPr sz="2000">
                <a:solidFill>
                  <a:srgbClr val="FF0000"/>
                </a:solidFill>
                <a:latin typeface="Arial"/>
                <a:cs typeface="Arial"/>
              </a:rPr>
              <a:t>5</a:t>
            </a:r>
            <a:r>
              <a:rPr sz="2000">
                <a:solidFill>
                  <a:srgbClr val="FF0000"/>
                </a:solidFill>
                <a:latin typeface="宋体"/>
                <a:cs typeface="宋体"/>
              </a:rPr>
              <a:t>年，每年有</a:t>
            </a:r>
            <a:r>
              <a:rPr sz="2000" spc="-10">
                <a:solidFill>
                  <a:srgbClr val="FF0000"/>
                </a:solidFill>
                <a:latin typeface="Arial"/>
                <a:cs typeface="Arial"/>
              </a:rPr>
              <a:t>1200</a:t>
            </a:r>
            <a:r>
              <a:rPr sz="2000" spc="-10">
                <a:latin typeface="宋体"/>
                <a:cs typeface="宋体"/>
              </a:rPr>
              <a:t>小时积极从事管理</a:t>
            </a:r>
            <a:endParaRPr sz="2000">
              <a:latin typeface="宋体"/>
              <a:cs typeface="宋体"/>
            </a:endParaRPr>
          </a:p>
          <a:p>
            <a:pPr marL="12700">
              <a:lnSpc>
                <a:spcPts val="2340"/>
              </a:lnSpc>
              <a:spcBef>
                <a:spcPts val="120"/>
              </a:spcBef>
            </a:pPr>
            <a:r>
              <a:rPr sz="2000" spc="-10">
                <a:latin typeface="宋体"/>
                <a:cs typeface="宋体"/>
              </a:rPr>
              <a:t>诊断咨询工作</a:t>
            </a:r>
            <a:endParaRPr sz="2000">
              <a:latin typeface="宋体"/>
              <a:cs typeface="宋体"/>
            </a:endParaRPr>
          </a:p>
          <a:p>
            <a:pPr marL="662305" indent="-650240">
              <a:lnSpc>
                <a:spcPts val="2340"/>
              </a:lnSpc>
              <a:buSzPct val="95000"/>
              <a:buAutoNum type="arabicPlain" startAt="5"/>
              <a:tabLst>
                <a:tab pos="662940"/>
              </a:tabLst>
            </a:pPr>
            <a:r>
              <a:rPr sz="2000">
                <a:latin typeface="宋体"/>
                <a:cs typeface="宋体"/>
              </a:rPr>
              <a:t>作为企业或咨询机构的顾问</a:t>
            </a:r>
            <a:r>
              <a:rPr sz="2000">
                <a:solidFill>
                  <a:srgbClr val="FF0000"/>
                </a:solidFill>
                <a:latin typeface="宋体"/>
                <a:cs typeface="宋体"/>
              </a:rPr>
              <a:t>独立开展工</a:t>
            </a:r>
            <a:r>
              <a:rPr sz="2000" spc="-50">
                <a:latin typeface="宋体"/>
                <a:cs typeface="宋体"/>
              </a:rPr>
              <a:t>作</a:t>
            </a:r>
            <a:endParaRPr sz="20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838199" y="862012"/>
            <a:ext cx="8569325" cy="669925"/>
            <a:chOff x="838199" y="862012"/>
            <a:chExt cx="8569325" cy="669925"/>
          </a:xfrm>
        </p:grpSpPr>
        <p:sp>
          <p:nvSpPr>
            <p:cNvPr id="3" name="object 3"/>
            <p:cNvSpPr/>
            <p:nvPr/>
          </p:nvSpPr>
          <p:spPr>
            <a:xfrm>
              <a:off x="842962" y="866775"/>
              <a:ext cx="8559800" cy="660400"/>
            </a:xfrm>
            <a:custGeom>
              <a:rect l="l" t="t" r="r" b="b"/>
              <a:pathLst>
                <a:path w="8559800" h="660400">
                  <a:moveTo>
                    <a:pt x="8559800" y="660400"/>
                  </a:moveTo>
                  <a:lnTo>
                    <a:pt x="0" y="660400"/>
                  </a:lnTo>
                  <a:lnTo>
                    <a:pt x="0" y="0"/>
                  </a:lnTo>
                  <a:lnTo>
                    <a:pt x="8559800" y="0"/>
                  </a:lnTo>
                  <a:lnTo>
                    <a:pt x="8559800" y="660400"/>
                  </a:lnTo>
                  <a:close/>
                </a:path>
              </a:pathLst>
            </a:custGeom>
            <a:solidFill>
              <a:srgbClr val="51848E"/>
            </a:solidFill>
          </p:spPr>
          <p:txBody>
            <a:bodyPr wrap="square" lIns="0" tIns="0" rIns="0" bIns="0" rtlCol="0"/>
            <a:lstStyle/>
            <a:p/>
          </p:txBody>
        </p:sp>
        <p:sp>
          <p:nvSpPr>
            <p:cNvPr id="4" name="object 4"/>
            <p:cNvSpPr/>
            <p:nvPr/>
          </p:nvSpPr>
          <p:spPr>
            <a:xfrm>
              <a:off x="842962" y="866775"/>
              <a:ext cx="8559800" cy="660400"/>
            </a:xfrm>
            <a:custGeom>
              <a:rect l="l" t="t" r="r" b="b"/>
              <a:pathLst>
                <a:path w="8559800" h="660400">
                  <a:moveTo>
                    <a:pt x="0" y="0"/>
                  </a:moveTo>
                  <a:lnTo>
                    <a:pt x="8559800" y="0"/>
                  </a:lnTo>
                  <a:lnTo>
                    <a:pt x="8559800" y="660400"/>
                  </a:lnTo>
                  <a:lnTo>
                    <a:pt x="0" y="660400"/>
                  </a:lnTo>
                  <a:lnTo>
                    <a:pt x="0" y="0"/>
                  </a:lnTo>
                  <a:close/>
                </a:path>
              </a:pathLst>
            </a:custGeom>
            <a:ln w="9525">
              <a:solidFill>
                <a:srgbClr val="C9DDE3"/>
              </a:solidFill>
            </a:ln>
          </p:spPr>
          <p:txBody>
            <a:bodyPr wrap="square" lIns="0" tIns="0" rIns="0" bIns="0" rtlCol="0"/>
            <a:lstStyle/>
            <a:p/>
          </p:txBody>
        </p:sp>
      </p:grpSp>
      <p:sp>
        <p:nvSpPr>
          <p:cNvPr id="5" name="object 5"/>
          <p:cNvSpPr txBox="1">
            <a:spLocks noGrp="1"/>
          </p:cNvSpPr>
          <p:nvPr>
            <p:ph type="title"/>
          </p:nvPr>
        </p:nvSpPr>
        <p:spPr>
          <a:xfrm>
            <a:off x="1104701" y="725369"/>
            <a:ext cx="8036559" cy="695960"/>
          </a:xfrm>
          <a:prstGeom prst="rect">
            <a:avLst/>
          </a:prstGeom>
        </p:spPr>
        <p:txBody>
          <a:bodyPr vert="horz" wrap="square" lIns="0" tIns="12700" rIns="0" bIns="0" rtlCol="0">
            <a:spAutoFit/>
          </a:bodyPr>
          <a:lstStyle/>
          <a:p>
            <a:pPr marL="12700">
              <a:lnSpc>
                <a:spcPct val="100000"/>
              </a:lnSpc>
              <a:spcBef>
                <a:spcPts val="100"/>
              </a:spcBef>
            </a:pPr>
            <a:r>
              <a:rPr sz="4400" b="0">
                <a:solidFill>
                  <a:srgbClr val="001A36"/>
                </a:solidFill>
                <a:latin typeface="Arial"/>
                <a:cs typeface="Arial"/>
              </a:rPr>
              <a:t>1.1.1.2</a:t>
            </a:r>
            <a:r>
              <a:rPr sz="4400" b="0" spc="-20">
                <a:solidFill>
                  <a:srgbClr val="001A36"/>
                </a:solidFill>
                <a:latin typeface="Arial"/>
                <a:cs typeface="Arial"/>
              </a:rPr>
              <a:t> </a:t>
            </a:r>
            <a:r>
              <a:rPr sz="4400" b="0" spc="-5">
                <a:solidFill>
                  <a:srgbClr val="001A36"/>
                </a:solidFill>
                <a:latin typeface="宋体"/>
                <a:cs typeface="宋体"/>
              </a:rPr>
              <a:t>企业诊断实业的组织队伍</a:t>
            </a:r>
            <a:endParaRPr sz="4400">
              <a:latin typeface="宋体"/>
              <a:cs typeface="宋体"/>
            </a:endParaRPr>
          </a:p>
        </p:txBody>
      </p:sp>
      <p:sp>
        <p:nvSpPr>
          <p:cNvPr id="8" name="object 8"/>
          <p:cNvSpPr txBox="1"/>
          <p:nvPr/>
        </p:nvSpPr>
        <p:spPr>
          <a:xfrm>
            <a:off x="9327197" y="6680280"/>
            <a:ext cx="173355" cy="204470"/>
          </a:xfrm>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z="1200">
                <a:solidFill>
                  <a:srgbClr val="898989"/>
                </a:solidFill>
                <a:latin typeface="Cambria"/>
                <a:cs typeface="Cambria"/>
              </a:rPr>
              <a:t>5</a:t>
            </a:fld>
            <a:endParaRPr sz="1200">
              <a:latin typeface="Cambria"/>
              <a:cs typeface="Cambria"/>
            </a:endParaRPr>
          </a:p>
        </p:txBody>
      </p:sp>
      <p:sp>
        <p:nvSpPr>
          <p:cNvPr id="6" name="object 6"/>
          <p:cNvSpPr txBox="1"/>
          <p:nvPr/>
        </p:nvSpPr>
        <p:spPr>
          <a:xfrm>
            <a:off x="3484264" y="1957851"/>
            <a:ext cx="3129915" cy="269240"/>
          </a:xfrm>
          <a:prstGeom prst="rect">
            <a:avLst/>
          </a:prstGeom>
        </p:spPr>
        <p:txBody>
          <a:bodyPr vert="horz" wrap="square" lIns="0" tIns="12700" rIns="0" bIns="0" rtlCol="0">
            <a:spAutoFit/>
          </a:bodyPr>
          <a:lstStyle/>
          <a:p>
            <a:pPr marL="354965" indent="-342265">
              <a:lnSpc>
                <a:spcPct val="100000"/>
              </a:lnSpc>
              <a:spcBef>
                <a:spcPts val="100"/>
              </a:spcBef>
              <a:buClr>
                <a:srgbClr val="4779B1"/>
              </a:buClr>
              <a:buSzPct val="53125"/>
              <a:buFont typeface="Wingdings"/>
              <a:buChar char=""/>
              <a:tabLst>
                <a:tab pos="354965"/>
                <a:tab pos="355600"/>
              </a:tabLst>
            </a:pPr>
            <a:r>
              <a:rPr sz="1600" spc="-10">
                <a:latin typeface="Cambria"/>
                <a:cs typeface="Cambria"/>
              </a:rPr>
              <a:t>ICMCI</a:t>
            </a:r>
            <a:r>
              <a:rPr sz="1600" spc="-5">
                <a:latin typeface="宋体"/>
                <a:cs typeface="宋体"/>
              </a:rPr>
              <a:t>部分成员单位的人数情况</a:t>
            </a:r>
            <a:endParaRPr sz="1600">
              <a:latin typeface="宋体"/>
              <a:cs typeface="宋体"/>
            </a:endParaRPr>
          </a:p>
        </p:txBody>
      </p:sp>
      <p:graphicFrame>
        <p:nvGraphicFramePr>
          <p:cNvPr id="7" name="object 7"/>
          <p:cNvGraphicFramePr>
            <a:graphicFrameLocks noGrp="1"/>
          </p:cNvGraphicFramePr>
          <p:nvPr/>
        </p:nvGraphicFramePr>
        <p:xfrm>
          <a:off x="1023937" y="2559050"/>
          <a:ext cx="7990205" cy="3054349"/>
        </p:xfrm>
        <a:graphic>
          <a:graphicData uri="http://schemas.openxmlformats.org/drawingml/2006/table">
            <a:tbl>
              <a:tblPr firstRow="1" bandRow="1">
                <a:tableStyleId>{2D5ABB26-0587-4C30-8999-92F81FD0307C}</a:tableStyleId>
              </a:tblPr>
              <a:tblGrid>
                <a:gridCol w="2654300"/>
                <a:gridCol w="2652395"/>
                <a:gridCol w="2654300"/>
              </a:tblGrid>
              <a:tr h="317500">
                <a:tc>
                  <a:txBody>
                    <a:bodyPr vert="horz" wrap="square"/>
                    <a:lstStyle/>
                    <a:p>
                      <a:pPr>
                        <a:lnSpc>
                          <a:spcPct val="100000"/>
                        </a:lnSpc>
                        <a:spcBef>
                          <a:spcPts val="45"/>
                        </a:spcBef>
                      </a:pPr>
                      <a:r>
                        <a:rPr sz="1500" b="1" spc="-15">
                          <a:latin typeface="Microsoft JhengHei"/>
                          <a:cs typeface="Microsoft JhengHei"/>
                        </a:rPr>
                        <a:t>成员单位</a:t>
                      </a:r>
                      <a:endParaRPr sz="1500">
                        <a:latin typeface="Microsoft JhengHei"/>
                        <a:cs typeface="Microsoft JhengHei"/>
                      </a:endParaRPr>
                    </a:p>
                  </a:txBody>
                  <a:tcPr marL="0" marR="0" marT="5715" marB="0">
                    <a:lnL w="28575">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a:lnSpc>
                          <a:spcPct val="100000"/>
                        </a:lnSpc>
                        <a:spcBef>
                          <a:spcPts val="45"/>
                        </a:spcBef>
                      </a:pPr>
                      <a:r>
                        <a:rPr sz="1500" b="1" spc="-15">
                          <a:latin typeface="Microsoft JhengHei"/>
                          <a:cs typeface="Microsoft JhengHei"/>
                        </a:rPr>
                        <a:t>成员人数</a:t>
                      </a:r>
                      <a:endParaRPr sz="1500">
                        <a:latin typeface="Microsoft JhengHei"/>
                        <a:cs typeface="Microsoft JhengHei"/>
                      </a:endParaRPr>
                    </a:p>
                  </a:txBody>
                  <a:tcPr marL="0" marR="0" marT="5715" marB="0">
                    <a:lnL w="12700">
                      <a:solidFill>
                        <a:srgbClr val="000000"/>
                      </a:solidFill>
                      <a:prstDash val="solid"/>
                    </a:lnL>
                    <a:lnR w="12700">
                      <a:solidFill>
                        <a:srgbClr val="000000"/>
                      </a:solidFill>
                      <a:prstDash val="solid"/>
                    </a:lnR>
                    <a:lnT w="28575">
                      <a:solidFill>
                        <a:srgbClr val="000000"/>
                      </a:solidFill>
                      <a:prstDash val="solid"/>
                    </a:lnT>
                    <a:lnB w="12700">
                      <a:solidFill>
                        <a:srgbClr val="000000"/>
                      </a:solidFill>
                      <a:prstDash val="solid"/>
                    </a:lnB>
                  </a:tcPr>
                </a:tc>
                <a:tc>
                  <a:txBody>
                    <a:bodyPr vert="horz" wrap="square"/>
                    <a:lstStyle/>
                    <a:p>
                      <a:pPr>
                        <a:lnSpc>
                          <a:spcPts val="1760"/>
                        </a:lnSpc>
                      </a:pPr>
                      <a:r>
                        <a:rPr sz="1500" b="1">
                          <a:latin typeface="Microsoft JhengHei"/>
                          <a:cs typeface="Microsoft JhengHei"/>
                        </a:rPr>
                        <a:t>有</a:t>
                      </a:r>
                      <a:r>
                        <a:rPr sz="1500" b="1" spc="-10">
                          <a:latin typeface="Arial"/>
                          <a:cs typeface="Arial"/>
                        </a:rPr>
                        <a:t>CMC</a:t>
                      </a:r>
                      <a:r>
                        <a:rPr sz="1500" b="1" spc="-10">
                          <a:latin typeface="Microsoft JhengHei"/>
                          <a:cs typeface="Microsoft JhengHei"/>
                        </a:rPr>
                        <a:t>资格的人数</a:t>
                      </a:r>
                      <a:endParaRPr sz="1500">
                        <a:latin typeface="Microsoft JhengHei"/>
                        <a:cs typeface="Microsoft JhengHei"/>
                      </a:endParaRPr>
                    </a:p>
                  </a:txBody>
                  <a:tcPr marL="0" marR="0" marT="0" marB="0">
                    <a:lnL w="12700">
                      <a:solidFill>
                        <a:srgbClr val="000000"/>
                      </a:solidFill>
                      <a:prstDash val="solid"/>
                    </a:lnL>
                    <a:lnR w="28575">
                      <a:solidFill>
                        <a:srgbClr val="000000"/>
                      </a:solidFill>
                      <a:prstDash val="solid"/>
                    </a:lnR>
                    <a:lnT w="28575">
                      <a:solidFill>
                        <a:srgbClr val="000000"/>
                      </a:solidFill>
                      <a:prstDash val="solid"/>
                    </a:lnT>
                    <a:lnB w="12700">
                      <a:solidFill>
                        <a:srgbClr val="000000"/>
                      </a:solidFill>
                      <a:prstDash val="solid"/>
                    </a:lnB>
                  </a:tcPr>
                </a:tc>
              </a:tr>
              <a:tr h="342900">
                <a:tc>
                  <a:txBody>
                    <a:bodyPr vert="horz" wrap="square"/>
                    <a:lstStyle/>
                    <a:p>
                      <a:pPr>
                        <a:lnSpc>
                          <a:spcPct val="100000"/>
                        </a:lnSpc>
                        <a:spcBef>
                          <a:spcPts val="45"/>
                        </a:spcBef>
                      </a:pPr>
                      <a:r>
                        <a:rPr sz="1500" spc="-10">
                          <a:latin typeface="宋体"/>
                          <a:cs typeface="宋体"/>
                        </a:rPr>
                        <a:t>英国管理顾问学会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4360</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2259</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0995">
                <a:tc>
                  <a:txBody>
                    <a:bodyPr vert="horz" wrap="square"/>
                    <a:lstStyle/>
                    <a:p>
                      <a:pPr>
                        <a:lnSpc>
                          <a:spcPct val="100000"/>
                        </a:lnSpc>
                        <a:spcBef>
                          <a:spcPts val="45"/>
                        </a:spcBef>
                      </a:pPr>
                      <a:r>
                        <a:rPr sz="1500" spc="-10">
                          <a:latin typeface="宋体"/>
                          <a:cs typeface="宋体"/>
                        </a:rPr>
                        <a:t>加拿大管理顾问学会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3501</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2445</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2900">
                <a:tc>
                  <a:txBody>
                    <a:bodyPr vert="horz" wrap="square"/>
                    <a:lstStyle/>
                    <a:p>
                      <a:pPr>
                        <a:lnSpc>
                          <a:spcPct val="100000"/>
                        </a:lnSpc>
                        <a:spcBef>
                          <a:spcPts val="45"/>
                        </a:spcBef>
                      </a:pPr>
                      <a:r>
                        <a:rPr sz="1500" spc="-10">
                          <a:latin typeface="宋体"/>
                          <a:cs typeface="宋体"/>
                        </a:rPr>
                        <a:t>奥地利管理顾问学会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2163</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5">
                          <a:latin typeface="Arial"/>
                          <a:cs typeface="Arial"/>
                        </a:rPr>
                        <a:t>48</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2265">
                <a:tc>
                  <a:txBody>
                    <a:bodyPr vert="horz" wrap="square"/>
                    <a:lstStyle/>
                    <a:p>
                      <a:pPr>
                        <a:lnSpc>
                          <a:spcPct val="100000"/>
                        </a:lnSpc>
                        <a:spcBef>
                          <a:spcPts val="45"/>
                        </a:spcBef>
                      </a:pPr>
                      <a:r>
                        <a:rPr sz="1500" spc="-10">
                          <a:latin typeface="宋体"/>
                          <a:cs typeface="宋体"/>
                        </a:rPr>
                        <a:t>美国管理古文学会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2061</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1032</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2900">
                <a:tc>
                  <a:txBody>
                    <a:bodyPr vert="horz" wrap="square"/>
                    <a:lstStyle/>
                    <a:p>
                      <a:pPr>
                        <a:lnSpc>
                          <a:spcPct val="100000"/>
                        </a:lnSpc>
                        <a:spcBef>
                          <a:spcPts val="45"/>
                        </a:spcBef>
                      </a:pPr>
                      <a:r>
                        <a:rPr sz="1500" spc="-10">
                          <a:latin typeface="宋体"/>
                          <a:cs typeface="宋体"/>
                        </a:rPr>
                        <a:t>荷兰管理古文学会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1227</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5">
                          <a:latin typeface="Arial"/>
                          <a:cs typeface="Arial"/>
                        </a:rPr>
                        <a:t>831</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0995">
                <a:tc>
                  <a:txBody>
                    <a:bodyPr vert="horz" wrap="square"/>
                    <a:lstStyle/>
                    <a:p>
                      <a:pPr>
                        <a:lnSpc>
                          <a:spcPct val="100000"/>
                        </a:lnSpc>
                        <a:spcBef>
                          <a:spcPts val="45"/>
                        </a:spcBef>
                      </a:pPr>
                      <a:r>
                        <a:rPr sz="1500" spc="-5">
                          <a:latin typeface="宋体"/>
                          <a:cs typeface="宋体"/>
                        </a:rPr>
                        <a:t>澳大利亚管理古文学会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0">
                          <a:latin typeface="Arial"/>
                          <a:cs typeface="Arial"/>
                        </a:rPr>
                        <a:t>1225</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5">
                          <a:latin typeface="Arial"/>
                          <a:cs typeface="Arial"/>
                        </a:rPr>
                        <a:t>410</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2900">
                <a:tc>
                  <a:txBody>
                    <a:bodyPr vert="horz" wrap="square"/>
                    <a:lstStyle/>
                    <a:p>
                      <a:pPr>
                        <a:lnSpc>
                          <a:spcPct val="100000"/>
                        </a:lnSpc>
                        <a:spcBef>
                          <a:spcPts val="45"/>
                        </a:spcBef>
                      </a:pPr>
                      <a:r>
                        <a:rPr sz="1500" spc="-10">
                          <a:latin typeface="宋体"/>
                          <a:cs typeface="宋体"/>
                        </a:rPr>
                        <a:t>日本管理古文学会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5">
                          <a:latin typeface="Arial"/>
                          <a:cs typeface="Arial"/>
                        </a:rPr>
                        <a:t>840</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ts val="1760"/>
                        </a:lnSpc>
                      </a:pPr>
                      <a:r>
                        <a:rPr sz="1500" b="1" spc="-25">
                          <a:latin typeface="Arial"/>
                          <a:cs typeface="Arial"/>
                        </a:rPr>
                        <a:t>840</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12700">
                      <a:solidFill>
                        <a:srgbClr val="000000"/>
                      </a:solidFill>
                      <a:prstDash val="solid"/>
                    </a:lnB>
                  </a:tcPr>
                </a:tc>
              </a:tr>
              <a:tr h="340995">
                <a:tc>
                  <a:txBody>
                    <a:bodyPr vert="horz" wrap="square"/>
                    <a:lstStyle/>
                    <a:p>
                      <a:pPr>
                        <a:lnSpc>
                          <a:spcPct val="100000"/>
                        </a:lnSpc>
                        <a:spcBef>
                          <a:spcPts val="45"/>
                        </a:spcBef>
                      </a:pPr>
                      <a:r>
                        <a:rPr sz="1500" spc="-10">
                          <a:latin typeface="宋体"/>
                          <a:cs typeface="宋体"/>
                        </a:rPr>
                        <a:t>意大利管理顾问学会</a:t>
                      </a:r>
                      <a:endParaRPr sz="1500">
                        <a:latin typeface="宋体"/>
                        <a:cs typeface="宋体"/>
                      </a:endParaRPr>
                    </a:p>
                  </a:txBody>
                  <a:tcPr marL="0" marR="0" marT="5715" marB="0">
                    <a:lnL w="28575">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a:lnSpc>
                          <a:spcPts val="1760"/>
                        </a:lnSpc>
                      </a:pPr>
                      <a:r>
                        <a:rPr sz="1500" b="1" spc="-25">
                          <a:latin typeface="Arial"/>
                          <a:cs typeface="Arial"/>
                        </a:rPr>
                        <a:t>835</a:t>
                      </a:r>
                      <a:endParaRPr sz="1500">
                        <a:latin typeface="Arial"/>
                        <a:cs typeface="Arial"/>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28575">
                      <a:solidFill>
                        <a:srgbClr val="000000"/>
                      </a:solidFill>
                      <a:prstDash val="solid"/>
                    </a:lnB>
                  </a:tcPr>
                </a:tc>
                <a:tc>
                  <a:txBody>
                    <a:bodyPr vert="horz" wrap="square"/>
                    <a:lstStyle/>
                    <a:p>
                      <a:pPr>
                        <a:lnSpc>
                          <a:spcPts val="1760"/>
                        </a:lnSpc>
                      </a:pPr>
                      <a:r>
                        <a:rPr sz="1500" b="1" spc="-25">
                          <a:latin typeface="Arial"/>
                          <a:cs typeface="Arial"/>
                        </a:rPr>
                        <a:t>355</a:t>
                      </a:r>
                      <a:endParaRPr sz="1500">
                        <a:latin typeface="Arial"/>
                        <a:cs typeface="Arial"/>
                      </a:endParaRPr>
                    </a:p>
                  </a:txBody>
                  <a:tcPr marL="0" marR="0" marT="0" marB="0">
                    <a:lnL w="12700">
                      <a:solidFill>
                        <a:srgbClr val="000000"/>
                      </a:solidFill>
                      <a:prstDash val="solid"/>
                    </a:lnL>
                    <a:lnR w="28575">
                      <a:solidFill>
                        <a:srgbClr val="000000"/>
                      </a:solidFill>
                      <a:prstDash val="solid"/>
                    </a:lnR>
                    <a:lnT w="12700">
                      <a:solidFill>
                        <a:srgbClr val="000000"/>
                      </a:solidFill>
                      <a:prstDash val="solid"/>
                    </a:lnT>
                    <a:lnB w="28575">
                      <a:solidFill>
                        <a:srgbClr val="000000"/>
                      </a:solidFill>
                      <a:prstDash val="solid"/>
                    </a:lnB>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50299" y="209805"/>
            <a:ext cx="533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001A36"/>
                </a:solidFill>
                <a:latin typeface="宋体"/>
                <a:cs typeface="宋体"/>
              </a:rPr>
              <a:t>理</a:t>
            </a:r>
            <a:endParaRPr sz="4000">
              <a:latin typeface="宋体"/>
              <a:cs typeface="宋体"/>
            </a:endParaRPr>
          </a:p>
        </p:txBody>
      </p:sp>
      <p:sp>
        <p:nvSpPr>
          <p:cNvPr id="3" name="object 3"/>
          <p:cNvSpPr txBox="1"/>
          <p:nvPr/>
        </p:nvSpPr>
        <p:spPr>
          <a:xfrm>
            <a:off x="635000" y="270626"/>
            <a:ext cx="8128000" cy="567690"/>
          </a:xfrm>
          <a:prstGeom prst="rect">
            <a:avLst/>
          </a:prstGeom>
        </p:spPr>
        <p:txBody>
          <a:bodyPr vert="horz" wrap="square" lIns="0" tIns="0" rIns="0" bIns="0" rtlCol="0">
            <a:spAutoFit/>
          </a:bodyPr>
          <a:lstStyle/>
          <a:p>
            <a:pPr>
              <a:lnSpc>
                <a:spcPts val="4420"/>
              </a:lnSpc>
            </a:pPr>
            <a:r>
              <a:rPr sz="4000">
                <a:solidFill>
                  <a:srgbClr val="001A36"/>
                </a:solidFill>
                <a:latin typeface="宋体"/>
                <a:cs typeface="宋体"/>
              </a:rPr>
              <a:t>国外管理咨询业发展状况</a:t>
            </a:r>
            <a:r>
              <a:rPr sz="4000">
                <a:solidFill>
                  <a:srgbClr val="001A36"/>
                </a:solidFill>
                <a:latin typeface="Arial"/>
                <a:cs typeface="Arial"/>
              </a:rPr>
              <a:t>——</a:t>
            </a:r>
            <a:r>
              <a:rPr sz="4000" spc="-20">
                <a:solidFill>
                  <a:srgbClr val="001A36"/>
                </a:solidFill>
                <a:latin typeface="宋体"/>
                <a:cs typeface="宋体"/>
              </a:rPr>
              <a:t>美国管</a:t>
            </a:r>
            <a:endParaRPr sz="4000">
              <a:latin typeface="宋体"/>
              <a:cs typeface="宋体"/>
            </a:endParaRPr>
          </a:p>
        </p:txBody>
      </p:sp>
      <p:sp>
        <p:nvSpPr>
          <p:cNvPr id="4" name="object 4"/>
          <p:cNvSpPr txBox="1"/>
          <p:nvPr/>
        </p:nvSpPr>
        <p:spPr>
          <a:xfrm>
            <a:off x="4178300" y="849312"/>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solidFill>
                  <a:srgbClr val="001A36"/>
                </a:solidFill>
                <a:latin typeface="宋体"/>
                <a:cs typeface="宋体"/>
              </a:rPr>
              <a:t>咨询业</a:t>
            </a:r>
            <a:endParaRPr sz="4000">
              <a:latin typeface="宋体"/>
              <a:cs typeface="宋体"/>
            </a:endParaRPr>
          </a:p>
        </p:txBody>
      </p:sp>
      <p:sp>
        <p:nvSpPr>
          <p:cNvPr id="5" name="object 5"/>
          <p:cNvSpPr/>
          <p:nvPr/>
        </p:nvSpPr>
        <p:spPr>
          <a:xfrm>
            <a:off x="247650" y="1428750"/>
            <a:ext cx="9128125" cy="4946650"/>
          </a:xfrm>
          <a:custGeom>
            <a:rect l="l" t="t" r="r" b="b"/>
            <a:pathLst>
              <a:path w="9128125" h="4946650">
                <a:moveTo>
                  <a:pt x="9128125" y="4946650"/>
                </a:moveTo>
                <a:lnTo>
                  <a:pt x="0" y="4946650"/>
                </a:lnTo>
                <a:lnTo>
                  <a:pt x="0" y="0"/>
                </a:lnTo>
                <a:lnTo>
                  <a:pt x="9128125" y="0"/>
                </a:lnTo>
                <a:lnTo>
                  <a:pt x="9128125" y="4946650"/>
                </a:lnTo>
                <a:close/>
              </a:path>
            </a:pathLst>
          </a:custGeom>
          <a:solidFill>
            <a:srgbClr val="EAEAEA"/>
          </a:solidFill>
        </p:spPr>
        <p:txBody>
          <a:bodyPr wrap="square" lIns="0" tIns="0" rIns="0" bIns="0" rtlCol="0"/>
          <a:lstStyle/>
          <a:p/>
        </p:txBody>
      </p:sp>
      <p:sp>
        <p:nvSpPr>
          <p:cNvPr id="6" name="object 6"/>
          <p:cNvSpPr txBox="1"/>
          <p:nvPr/>
        </p:nvSpPr>
        <p:spPr>
          <a:xfrm>
            <a:off x="326390" y="1489847"/>
            <a:ext cx="9023350" cy="4837430"/>
          </a:xfrm>
          <a:prstGeom prst="rect">
            <a:avLst/>
          </a:prstGeom>
        </p:spPr>
        <p:txBody>
          <a:bodyPr vert="horz" wrap="square" lIns="0" tIns="12700" rIns="0" bIns="0" rtlCol="0">
            <a:spAutoFit/>
          </a:bodyPr>
          <a:lstStyle/>
          <a:p>
            <a:pPr marL="12700" marR="5080" indent="83185">
              <a:lnSpc>
                <a:spcPts val="2250"/>
              </a:lnSpc>
              <a:spcBef>
                <a:spcPts val="100"/>
              </a:spcBef>
              <a:buSzPct val="97222"/>
              <a:buFont typeface="Times New Roman"/>
              <a:buChar char="•"/>
              <a:tabLst>
                <a:tab pos="95885"/>
              </a:tabLst>
            </a:pPr>
            <a:r>
              <a:rPr sz="1800" spc="-5">
                <a:latin typeface="宋体"/>
                <a:cs typeface="宋体"/>
              </a:rPr>
              <a:t>美国作为科学管理的起源地，企业经营管理的历史比较长，水平比较高，经营管理成熟。</a:t>
            </a:r>
            <a:r>
              <a:rPr sz="1800">
                <a:latin typeface="宋体"/>
                <a:cs typeface="宋体"/>
              </a:rPr>
              <a:t>在企业管理发展的过程中，管理咨询服务作为市场客观需求的必然产物，于</a:t>
            </a:r>
            <a:r>
              <a:rPr sz="1800">
                <a:latin typeface="Times New Roman"/>
                <a:cs typeface="Times New Roman"/>
              </a:rPr>
              <a:t>19</a:t>
            </a:r>
            <a:r>
              <a:rPr sz="1800" spc="-10">
                <a:latin typeface="宋体"/>
                <a:cs typeface="宋体"/>
              </a:rPr>
              <a:t>世纪中期诞</a:t>
            </a:r>
            <a:endParaRPr sz="1800">
              <a:latin typeface="宋体"/>
              <a:cs typeface="宋体"/>
            </a:endParaRPr>
          </a:p>
          <a:p>
            <a:pPr marL="12700" marR="29845" algn="just">
              <a:lnSpc>
                <a:spcPts val="2380"/>
              </a:lnSpc>
              <a:spcBef>
                <a:spcPts val="20"/>
              </a:spcBef>
            </a:pPr>
            <a:r>
              <a:rPr sz="1800">
                <a:latin typeface="宋体"/>
                <a:cs typeface="宋体"/>
              </a:rPr>
              <a:t>生，随着企业需求的增加，二战后得到迅速发展，</a:t>
            </a:r>
            <a:r>
              <a:rPr sz="1800">
                <a:latin typeface="Times New Roman"/>
                <a:cs typeface="Times New Roman"/>
              </a:rPr>
              <a:t>1992</a:t>
            </a:r>
            <a:r>
              <a:rPr sz="1800">
                <a:latin typeface="宋体"/>
                <a:cs typeface="宋体"/>
              </a:rPr>
              <a:t>年美国咨询业产值达</a:t>
            </a:r>
            <a:r>
              <a:rPr sz="1800">
                <a:latin typeface="Times New Roman"/>
                <a:cs typeface="Times New Roman"/>
              </a:rPr>
              <a:t>2,030</a:t>
            </a:r>
            <a:r>
              <a:rPr sz="1800" spc="-15">
                <a:latin typeface="宋体"/>
                <a:cs typeface="宋体"/>
              </a:rPr>
              <a:t>亿美元，</a:t>
            </a:r>
            <a:r>
              <a:rPr sz="1800">
                <a:latin typeface="宋体"/>
                <a:cs typeface="宋体"/>
              </a:rPr>
              <a:t>占国民生产总值的</a:t>
            </a:r>
            <a:r>
              <a:rPr sz="1800">
                <a:latin typeface="Times New Roman"/>
                <a:cs typeface="Times New Roman"/>
              </a:rPr>
              <a:t>20</a:t>
            </a:r>
            <a:r>
              <a:rPr sz="1800">
                <a:latin typeface="宋体"/>
                <a:cs typeface="宋体"/>
              </a:rPr>
              <a:t>％，占全球总咨询产值的</a:t>
            </a:r>
            <a:r>
              <a:rPr sz="1800">
                <a:latin typeface="Times New Roman"/>
                <a:cs typeface="Times New Roman"/>
              </a:rPr>
              <a:t>27</a:t>
            </a:r>
            <a:r>
              <a:rPr sz="1800" spc="-5">
                <a:latin typeface="宋体"/>
                <a:cs typeface="宋体"/>
              </a:rPr>
              <a:t>％，上升势头强劲，现已占全球咨询份额</a:t>
            </a:r>
            <a:r>
              <a:rPr sz="1800">
                <a:latin typeface="宋体"/>
                <a:cs typeface="宋体"/>
              </a:rPr>
              <a:t>的</a:t>
            </a:r>
            <a:r>
              <a:rPr sz="1800">
                <a:latin typeface="Times New Roman"/>
                <a:cs typeface="Times New Roman"/>
              </a:rPr>
              <a:t>60</a:t>
            </a:r>
            <a:r>
              <a:rPr sz="1800">
                <a:latin typeface="宋体"/>
                <a:cs typeface="宋体"/>
              </a:rPr>
              <a:t>％</a:t>
            </a:r>
            <a:r>
              <a:rPr sz="1800">
                <a:latin typeface="Times New Roman"/>
                <a:cs typeface="Times New Roman"/>
              </a:rPr>
              <a:t>—70</a:t>
            </a:r>
            <a:r>
              <a:rPr sz="1800" spc="-170">
                <a:latin typeface="宋体"/>
                <a:cs typeface="宋体"/>
              </a:rPr>
              <a:t>％ ；</a:t>
            </a:r>
            <a:endParaRPr sz="1800">
              <a:latin typeface="宋体"/>
              <a:cs typeface="宋体"/>
            </a:endParaRPr>
          </a:p>
          <a:p>
            <a:pPr marL="12700" marR="86995" indent="83185">
              <a:lnSpc>
                <a:spcPct val="109600"/>
              </a:lnSpc>
              <a:spcBef>
                <a:spcPts val="605"/>
              </a:spcBef>
              <a:buSzPct val="97222"/>
              <a:buFont typeface="Times New Roman"/>
              <a:buChar char="•"/>
              <a:tabLst>
                <a:tab pos="95885"/>
              </a:tabLst>
            </a:pPr>
            <a:r>
              <a:rPr sz="1800" spc="-5">
                <a:latin typeface="宋体"/>
                <a:cs typeface="宋体"/>
              </a:rPr>
              <a:t>美国政府没有以明文规定对管理咨询业进行严格的指导监督，完全没有许可证之类的管理。在美国，凡是具有一定的管理咨询知识和能力的人，只要拥有电话、电脑等必要办公设备，就可以挂牌营业；</a:t>
            </a:r>
            <a:endParaRPr sz="1800">
              <a:latin typeface="宋体"/>
              <a:cs typeface="宋体"/>
            </a:endParaRPr>
          </a:p>
          <a:p>
            <a:pPr marL="12700" marR="259079" indent="83185">
              <a:lnSpc>
                <a:spcPct val="109300"/>
              </a:lnSpc>
              <a:spcBef>
                <a:spcPts val="475"/>
              </a:spcBef>
              <a:buSzPct val="97222"/>
              <a:buFont typeface="Times New Roman"/>
              <a:buChar char="•"/>
              <a:tabLst>
                <a:tab pos="95885"/>
              </a:tabLst>
            </a:pPr>
            <a:r>
              <a:rPr sz="1800">
                <a:latin typeface="宋体"/>
                <a:cs typeface="宋体"/>
              </a:rPr>
              <a:t>美国现有咨询公司</a:t>
            </a:r>
            <a:r>
              <a:rPr sz="1800">
                <a:latin typeface="Times New Roman"/>
                <a:cs typeface="Times New Roman"/>
              </a:rPr>
              <a:t>1</a:t>
            </a:r>
            <a:r>
              <a:rPr sz="1800">
                <a:latin typeface="宋体"/>
                <a:cs typeface="宋体"/>
              </a:rPr>
              <a:t>万余家、</a:t>
            </a:r>
            <a:r>
              <a:rPr sz="1800">
                <a:latin typeface="Times New Roman"/>
                <a:cs typeface="Times New Roman"/>
              </a:rPr>
              <a:t>“</a:t>
            </a:r>
            <a:r>
              <a:rPr sz="1800">
                <a:latin typeface="宋体"/>
                <a:cs typeface="宋体"/>
              </a:rPr>
              <a:t>智囊团</a:t>
            </a:r>
            <a:r>
              <a:rPr sz="1800">
                <a:latin typeface="Times New Roman"/>
                <a:cs typeface="Times New Roman"/>
              </a:rPr>
              <a:t>”</a:t>
            </a:r>
            <a:r>
              <a:rPr sz="1800">
                <a:latin typeface="宋体"/>
                <a:cs typeface="宋体"/>
              </a:rPr>
              <a:t>的综合机构</a:t>
            </a:r>
            <a:r>
              <a:rPr sz="1800">
                <a:latin typeface="Times New Roman"/>
                <a:cs typeface="Times New Roman"/>
              </a:rPr>
              <a:t>500</a:t>
            </a:r>
            <a:r>
              <a:rPr sz="1800" spc="-5">
                <a:latin typeface="宋体"/>
                <a:cs typeface="宋体"/>
              </a:rPr>
              <a:t>余家，咨询服务中心和服务站数以</a:t>
            </a:r>
            <a:r>
              <a:rPr sz="1800">
                <a:latin typeface="宋体"/>
                <a:cs typeface="宋体"/>
              </a:rPr>
              <a:t>万计，其中</a:t>
            </a:r>
            <a:r>
              <a:rPr sz="1800">
                <a:latin typeface="Times New Roman"/>
                <a:cs typeface="Times New Roman"/>
              </a:rPr>
              <a:t>60</a:t>
            </a:r>
            <a:r>
              <a:rPr sz="1800" spc="-10">
                <a:latin typeface="宋体"/>
                <a:cs typeface="宋体"/>
              </a:rPr>
              <a:t>％为盈利性质；</a:t>
            </a:r>
            <a:endParaRPr sz="1800">
              <a:latin typeface="宋体"/>
              <a:cs typeface="宋体"/>
            </a:endParaRPr>
          </a:p>
          <a:p>
            <a:pPr marL="12700" marR="233679" indent="83185">
              <a:lnSpc>
                <a:spcPct val="109300"/>
              </a:lnSpc>
              <a:spcBef>
                <a:spcPts val="740"/>
              </a:spcBef>
              <a:buSzPct val="97222"/>
              <a:buFont typeface="Times New Roman"/>
              <a:buChar char="•"/>
              <a:tabLst>
                <a:tab pos="95885"/>
              </a:tabLst>
            </a:pPr>
            <a:r>
              <a:rPr sz="1800" spc="-5">
                <a:latin typeface="宋体"/>
                <a:cs typeface="宋体"/>
              </a:rPr>
              <a:t>咨询公司一般分为责任有限公司、合伙人公司和个人公司，大的公司有几千人，小的只</a:t>
            </a:r>
            <a:r>
              <a:rPr sz="1800" spc="-10">
                <a:latin typeface="宋体"/>
                <a:cs typeface="宋体"/>
              </a:rPr>
              <a:t>有一两人；</a:t>
            </a:r>
            <a:endParaRPr sz="1800">
              <a:latin typeface="宋体"/>
              <a:cs typeface="宋体"/>
            </a:endParaRPr>
          </a:p>
          <a:p>
            <a:pPr marL="12700" marR="86995" indent="83185">
              <a:lnSpc>
                <a:spcPct val="106700"/>
              </a:lnSpc>
              <a:spcBef>
                <a:spcPts val="665"/>
              </a:spcBef>
              <a:buSzPct val="97222"/>
              <a:buFont typeface="Times New Roman"/>
              <a:buChar char="•"/>
              <a:tabLst>
                <a:tab pos="95885"/>
              </a:tabLst>
            </a:pPr>
            <a:r>
              <a:rPr sz="1800" spc="-5">
                <a:latin typeface="宋体"/>
                <a:cs typeface="宋体"/>
              </a:rPr>
              <a:t>美国的咨询活动涉及科技、经济、教育、外交、军事、医疗卫生、体育等几乎社会生活</a:t>
            </a:r>
            <a:r>
              <a:rPr sz="1800">
                <a:latin typeface="宋体"/>
                <a:cs typeface="宋体"/>
              </a:rPr>
              <a:t>的各个领域，美国</a:t>
            </a:r>
            <a:r>
              <a:rPr sz="1800">
                <a:latin typeface="Times New Roman"/>
                <a:cs typeface="Times New Roman"/>
              </a:rPr>
              <a:t>2</a:t>
            </a:r>
            <a:r>
              <a:rPr sz="1800">
                <a:latin typeface="宋体"/>
                <a:cs typeface="宋体"/>
              </a:rPr>
              <a:t>／</a:t>
            </a:r>
            <a:r>
              <a:rPr sz="1800">
                <a:latin typeface="Times New Roman"/>
                <a:cs typeface="Times New Roman"/>
              </a:rPr>
              <a:t>3</a:t>
            </a:r>
            <a:r>
              <a:rPr sz="1800" spc="-5">
                <a:latin typeface="宋体"/>
                <a:cs typeface="宋体"/>
              </a:rPr>
              <a:t>的大型公司和更多的中小企业利用咨询服务，咨询提供的意见和方</a:t>
            </a:r>
            <a:r>
              <a:rPr sz="1800">
                <a:latin typeface="宋体"/>
                <a:cs typeface="宋体"/>
              </a:rPr>
              <a:t>案实施率高达</a:t>
            </a:r>
            <a:r>
              <a:rPr sz="1800" spc="-25">
                <a:latin typeface="Times New Roman"/>
                <a:cs typeface="Times New Roman"/>
              </a:rPr>
              <a:t>70</a:t>
            </a:r>
            <a:r>
              <a:rPr sz="1800" spc="-25">
                <a:latin typeface="宋体"/>
                <a:cs typeface="宋体"/>
              </a:rPr>
              <a:t>％</a:t>
            </a:r>
            <a:endParaRPr sz="1800">
              <a:latin typeface="宋体"/>
              <a:cs typeface="宋体"/>
            </a:endParaRPr>
          </a:p>
        </p:txBody>
      </p:sp>
      <p:grpSp>
        <p:nvGrpSpPr>
          <p:cNvPr id="7" name="object 7"/>
          <p:cNvGrpSpPr/>
          <p:nvPr/>
        </p:nvGrpSpPr>
        <p:grpSpPr>
          <a:xfrm>
            <a:off x="292099" y="285749"/>
            <a:ext cx="8569325" cy="379730"/>
            <a:chOff x="292099" y="285749"/>
            <a:chExt cx="8569325" cy="379730"/>
          </a:xfrm>
        </p:grpSpPr>
        <p:sp>
          <p:nvSpPr>
            <p:cNvPr id="8" name="object 8"/>
            <p:cNvSpPr/>
            <p:nvPr/>
          </p:nvSpPr>
          <p:spPr>
            <a:xfrm>
              <a:off x="296862" y="290511"/>
              <a:ext cx="8559800" cy="370205"/>
            </a:xfrm>
            <a:custGeom>
              <a:rect l="l" t="t" r="r" b="b"/>
              <a:pathLst>
                <a:path w="8559800" h="370205">
                  <a:moveTo>
                    <a:pt x="8559800" y="369888"/>
                  </a:moveTo>
                  <a:lnTo>
                    <a:pt x="0" y="369888"/>
                  </a:lnTo>
                  <a:lnTo>
                    <a:pt x="0" y="0"/>
                  </a:lnTo>
                  <a:lnTo>
                    <a:pt x="8559800" y="0"/>
                  </a:lnTo>
                  <a:lnTo>
                    <a:pt x="8559800" y="369888"/>
                  </a:lnTo>
                  <a:close/>
                </a:path>
              </a:pathLst>
            </a:custGeom>
            <a:solidFill>
              <a:srgbClr val="51848E"/>
            </a:solidFill>
          </p:spPr>
          <p:txBody>
            <a:bodyPr wrap="square" lIns="0" tIns="0" rIns="0" bIns="0" rtlCol="0"/>
            <a:lstStyle/>
            <a:p/>
          </p:txBody>
        </p:sp>
        <p:sp>
          <p:nvSpPr>
            <p:cNvPr id="9" name="object 9"/>
            <p:cNvSpPr/>
            <p:nvPr/>
          </p:nvSpPr>
          <p:spPr>
            <a:xfrm>
              <a:off x="296862" y="290511"/>
              <a:ext cx="8559800" cy="370205"/>
            </a:xfrm>
            <a:custGeom>
              <a:rect l="l" t="t" r="r" b="b"/>
              <a:pathLst>
                <a:path w="8559800" h="370205">
                  <a:moveTo>
                    <a:pt x="0" y="0"/>
                  </a:moveTo>
                  <a:lnTo>
                    <a:pt x="8559800" y="0"/>
                  </a:lnTo>
                  <a:lnTo>
                    <a:pt x="8559800" y="369888"/>
                  </a:lnTo>
                  <a:lnTo>
                    <a:pt x="0" y="369888"/>
                  </a:lnTo>
                  <a:lnTo>
                    <a:pt x="0" y="0"/>
                  </a:lnTo>
                  <a:close/>
                </a:path>
              </a:pathLst>
            </a:custGeom>
            <a:ln w="9525">
              <a:solidFill>
                <a:srgbClr val="C9DDE3"/>
              </a:solidFill>
            </a:ln>
          </p:spPr>
          <p:txBody>
            <a:bodyPr wrap="square" lIns="0" tIns="0" rIns="0" bIns="0" rtlCol="0"/>
            <a:lstStyle/>
            <a:p/>
          </p:txBody>
        </p:sp>
      </p:grpSp>
      <p:sp>
        <p:nvSpPr>
          <p:cNvPr id="10" name="object 10"/>
          <p:cNvSpPr txBox="1">
            <a:spLocks noGrp="1"/>
          </p:cNvSpPr>
          <p:nvPr>
            <p:ph type="title"/>
          </p:nvPr>
        </p:nvSpPr>
        <p:spPr>
          <a:xfrm>
            <a:off x="284162" y="168094"/>
            <a:ext cx="3019425" cy="345440"/>
          </a:xfrm>
          <a:prstGeom prst="rect">
            <a:avLst/>
          </a:prstGeom>
        </p:spPr>
        <p:txBody>
          <a:bodyPr vert="horz" wrap="square" lIns="0" tIns="12700" rIns="0" bIns="0" rtlCol="0">
            <a:spAutoFit/>
          </a:bodyPr>
          <a:lstStyle/>
          <a:p>
            <a:pPr marL="12700">
              <a:lnSpc>
                <a:spcPct val="100000"/>
              </a:lnSpc>
              <a:spcBef>
                <a:spcPts val="100"/>
              </a:spcBef>
            </a:pPr>
            <a:r>
              <a:rPr sz="2100" spc="-10">
                <a:latin typeface="Arial"/>
                <a:cs typeface="Arial"/>
              </a:rPr>
              <a:t>1.1.2</a:t>
            </a:r>
            <a:r>
              <a:rPr sz="2100" spc="-10"/>
              <a:t>英美日企业诊断概况</a:t>
            </a:r>
            <a:endParaRPr sz="2100">
              <a:latin typeface="Arial"/>
              <a:cs typeface="Arial"/>
            </a:endParaRPr>
          </a:p>
        </p:txBody>
      </p:sp>
      <p:sp>
        <p:nvSpPr>
          <p:cNvPr id="11" name="object 11"/>
          <p:cNvSpPr txBox="1">
            <a:spLocks noGrp="1"/>
          </p:cNvSpPr>
          <p:nvPr>
            <p:ph type="sldNum" sz="quarter" idx="7"/>
          </p:nvPr>
        </p:nvSpPr>
        <p:spPr>
          <a:prstGeom prst="rect">
            <a:avLst/>
          </a:prstGeom>
        </p:spPr>
        <p:txBody>
          <a:bodyPr vert="horz" wrap="square" lIns="0" tIns="5080" rIns="0" bIns="0" rtlCol="0">
            <a:spAutoFit/>
          </a:bodyPr>
          <a:lstStyle/>
          <a:p>
            <a:pPr marL="121920">
              <a:lnSpc>
                <a:spcPct val="100000"/>
              </a:lnSpc>
              <a:spcBef>
                <a:spcPts val="40"/>
              </a:spcBef>
            </a:pPr>
            <a:fld id="{81D60167-4931-47E6-BA6A-407CBD079E47}" type="slidenum">
              <a:rPr/>
              <a:t>6</a:t>
            </a:fld>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50299" y="209805"/>
            <a:ext cx="533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001A36"/>
                </a:solidFill>
                <a:latin typeface="宋体"/>
                <a:cs typeface="宋体"/>
              </a:rPr>
              <a:t>理</a:t>
            </a:r>
            <a:endParaRPr sz="4000">
              <a:latin typeface="宋体"/>
              <a:cs typeface="宋体"/>
            </a:endParaRPr>
          </a:p>
        </p:txBody>
      </p:sp>
      <p:sp>
        <p:nvSpPr>
          <p:cNvPr id="3" name="object 3"/>
          <p:cNvSpPr txBox="1"/>
          <p:nvPr/>
        </p:nvSpPr>
        <p:spPr>
          <a:xfrm>
            <a:off x="635000" y="270626"/>
            <a:ext cx="8128000" cy="567690"/>
          </a:xfrm>
          <a:prstGeom prst="rect">
            <a:avLst/>
          </a:prstGeom>
        </p:spPr>
        <p:txBody>
          <a:bodyPr vert="horz" wrap="square" lIns="0" tIns="0" rIns="0" bIns="0" rtlCol="0">
            <a:spAutoFit/>
          </a:bodyPr>
          <a:lstStyle/>
          <a:p>
            <a:pPr>
              <a:lnSpc>
                <a:spcPts val="4420"/>
              </a:lnSpc>
            </a:pPr>
            <a:r>
              <a:rPr sz="4000">
                <a:solidFill>
                  <a:srgbClr val="001A36"/>
                </a:solidFill>
                <a:latin typeface="宋体"/>
                <a:cs typeface="宋体"/>
              </a:rPr>
              <a:t>国外管理咨询业发展状况</a:t>
            </a:r>
            <a:r>
              <a:rPr sz="4000">
                <a:solidFill>
                  <a:srgbClr val="001A36"/>
                </a:solidFill>
                <a:latin typeface="Arial"/>
                <a:cs typeface="Arial"/>
              </a:rPr>
              <a:t>——</a:t>
            </a:r>
            <a:r>
              <a:rPr sz="4000" spc="-20">
                <a:solidFill>
                  <a:srgbClr val="001A36"/>
                </a:solidFill>
                <a:latin typeface="宋体"/>
                <a:cs typeface="宋体"/>
              </a:rPr>
              <a:t>英国管</a:t>
            </a:r>
            <a:endParaRPr sz="4000">
              <a:latin typeface="宋体"/>
              <a:cs typeface="宋体"/>
            </a:endParaRPr>
          </a:p>
        </p:txBody>
      </p:sp>
      <p:sp>
        <p:nvSpPr>
          <p:cNvPr id="4" name="object 4"/>
          <p:cNvSpPr txBox="1"/>
          <p:nvPr/>
        </p:nvSpPr>
        <p:spPr>
          <a:xfrm>
            <a:off x="4178300" y="849312"/>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solidFill>
                  <a:srgbClr val="001A36"/>
                </a:solidFill>
                <a:latin typeface="宋体"/>
                <a:cs typeface="宋体"/>
              </a:rPr>
              <a:t>咨询业</a:t>
            </a:r>
            <a:endParaRPr sz="4000">
              <a:latin typeface="宋体"/>
              <a:cs typeface="宋体"/>
            </a:endParaRPr>
          </a:p>
        </p:txBody>
      </p:sp>
      <p:sp>
        <p:nvSpPr>
          <p:cNvPr id="5" name="object 5"/>
          <p:cNvSpPr txBox="1"/>
          <p:nvPr/>
        </p:nvSpPr>
        <p:spPr>
          <a:xfrm>
            <a:off x="334962" y="1341437"/>
            <a:ext cx="9377680" cy="1298575"/>
          </a:xfrm>
          <a:prstGeom prst="rect">
            <a:avLst/>
          </a:prstGeom>
          <a:solidFill>
            <a:srgbClr val="EAEAEA"/>
          </a:solidFill>
        </p:spPr>
        <p:txBody>
          <a:bodyPr vert="horz" wrap="square" lIns="0" tIns="17780" rIns="0" bIns="0" rtlCol="0">
            <a:spAutoFit/>
          </a:bodyPr>
          <a:lstStyle/>
          <a:p>
            <a:pPr marL="91440" marR="133985" indent="83185">
              <a:lnSpc>
                <a:spcPct val="111700"/>
              </a:lnSpc>
              <a:spcBef>
                <a:spcPts val="140"/>
              </a:spcBef>
              <a:buSzPct val="97222"/>
              <a:buFont typeface="Times New Roman"/>
              <a:buChar char="•"/>
              <a:tabLst>
                <a:tab pos="174625"/>
              </a:tabLst>
            </a:pPr>
            <a:r>
              <a:rPr sz="1800">
                <a:latin typeface="宋体"/>
                <a:cs typeface="宋体"/>
              </a:rPr>
              <a:t>英国在</a:t>
            </a:r>
            <a:r>
              <a:rPr sz="1800">
                <a:latin typeface="Times New Roman"/>
                <a:cs typeface="Times New Roman"/>
              </a:rPr>
              <a:t>1949</a:t>
            </a:r>
            <a:r>
              <a:rPr sz="1800" spc="-5">
                <a:latin typeface="宋体"/>
                <a:cs typeface="宋体"/>
              </a:rPr>
              <a:t>年建立了管理咨询顾问的登记制度，对从事管理咨询的人员进行登记管理。英国的管理咨询业，是以英国管理咨询顾问协会为中心进行工作的，由于有规范化的咨询行业管理，在市场经济高速发展和社会各行业对管理咨询服务需求不断增加的环境下，形成了许多国际性的管理咨询公司；</a:t>
            </a:r>
            <a:endParaRPr sz="1800">
              <a:latin typeface="宋体"/>
              <a:cs typeface="宋体"/>
            </a:endParaRPr>
          </a:p>
        </p:txBody>
      </p:sp>
      <p:grpSp>
        <p:nvGrpSpPr>
          <p:cNvPr id="6" name="object 6"/>
          <p:cNvGrpSpPr/>
          <p:nvPr/>
        </p:nvGrpSpPr>
        <p:grpSpPr>
          <a:xfrm>
            <a:off x="292099" y="285749"/>
            <a:ext cx="8569325" cy="379730"/>
            <a:chOff x="292099" y="285749"/>
            <a:chExt cx="8569325" cy="379730"/>
          </a:xfrm>
        </p:grpSpPr>
        <p:sp>
          <p:nvSpPr>
            <p:cNvPr id="7" name="object 7"/>
            <p:cNvSpPr/>
            <p:nvPr/>
          </p:nvSpPr>
          <p:spPr>
            <a:xfrm>
              <a:off x="296862" y="290511"/>
              <a:ext cx="8559800" cy="370205"/>
            </a:xfrm>
            <a:custGeom>
              <a:rect l="l" t="t" r="r" b="b"/>
              <a:pathLst>
                <a:path w="8559800" h="370205">
                  <a:moveTo>
                    <a:pt x="8559800" y="369888"/>
                  </a:moveTo>
                  <a:lnTo>
                    <a:pt x="0" y="369888"/>
                  </a:lnTo>
                  <a:lnTo>
                    <a:pt x="0" y="0"/>
                  </a:lnTo>
                  <a:lnTo>
                    <a:pt x="8559800" y="0"/>
                  </a:lnTo>
                  <a:lnTo>
                    <a:pt x="8559800" y="369888"/>
                  </a:lnTo>
                  <a:close/>
                </a:path>
              </a:pathLst>
            </a:custGeom>
            <a:solidFill>
              <a:srgbClr val="51848E"/>
            </a:solidFill>
          </p:spPr>
          <p:txBody>
            <a:bodyPr wrap="square" lIns="0" tIns="0" rIns="0" bIns="0" rtlCol="0"/>
            <a:lstStyle/>
            <a:p/>
          </p:txBody>
        </p:sp>
        <p:sp>
          <p:nvSpPr>
            <p:cNvPr id="8" name="object 8"/>
            <p:cNvSpPr/>
            <p:nvPr/>
          </p:nvSpPr>
          <p:spPr>
            <a:xfrm>
              <a:off x="296862" y="290511"/>
              <a:ext cx="8559800" cy="370205"/>
            </a:xfrm>
            <a:custGeom>
              <a:rect l="l" t="t" r="r" b="b"/>
              <a:pathLst>
                <a:path w="8559800" h="370205">
                  <a:moveTo>
                    <a:pt x="0" y="0"/>
                  </a:moveTo>
                  <a:lnTo>
                    <a:pt x="8559800" y="0"/>
                  </a:lnTo>
                  <a:lnTo>
                    <a:pt x="8559800" y="369888"/>
                  </a:lnTo>
                  <a:lnTo>
                    <a:pt x="0" y="369888"/>
                  </a:lnTo>
                  <a:lnTo>
                    <a:pt x="0" y="0"/>
                  </a:lnTo>
                  <a:close/>
                </a:path>
              </a:pathLst>
            </a:custGeom>
            <a:ln w="9525">
              <a:solidFill>
                <a:srgbClr val="C9DDE3"/>
              </a:solidFill>
            </a:ln>
          </p:spPr>
          <p:txBody>
            <a:bodyPr wrap="square" lIns="0" tIns="0" rIns="0" bIns="0" rtlCol="0"/>
            <a:lstStyle/>
            <a:p/>
          </p:txBody>
        </p:sp>
      </p:grpSp>
      <p:sp>
        <p:nvSpPr>
          <p:cNvPr id="9" name="object 9"/>
          <p:cNvSpPr txBox="1">
            <a:spLocks noGrp="1"/>
          </p:cNvSpPr>
          <p:nvPr>
            <p:ph type="title"/>
          </p:nvPr>
        </p:nvSpPr>
        <p:spPr>
          <a:xfrm>
            <a:off x="284162" y="168094"/>
            <a:ext cx="3019425" cy="345440"/>
          </a:xfrm>
          <a:prstGeom prst="rect">
            <a:avLst/>
          </a:prstGeom>
        </p:spPr>
        <p:txBody>
          <a:bodyPr vert="horz" wrap="square" lIns="0" tIns="12700" rIns="0" bIns="0" rtlCol="0">
            <a:spAutoFit/>
          </a:bodyPr>
          <a:lstStyle/>
          <a:p>
            <a:pPr marL="12700">
              <a:lnSpc>
                <a:spcPct val="100000"/>
              </a:lnSpc>
              <a:spcBef>
                <a:spcPts val="100"/>
              </a:spcBef>
            </a:pPr>
            <a:r>
              <a:rPr sz="2100" spc="-10">
                <a:latin typeface="Arial"/>
                <a:cs typeface="Arial"/>
              </a:rPr>
              <a:t>1.1.2</a:t>
            </a:r>
            <a:r>
              <a:rPr sz="2100" spc="-10"/>
              <a:t>英美日企业诊断概况</a:t>
            </a:r>
            <a:endParaRPr sz="2100">
              <a:latin typeface="Arial"/>
              <a:cs typeface="Arial"/>
            </a:endParaRPr>
          </a:p>
        </p:txBody>
      </p:sp>
      <p:sp>
        <p:nvSpPr>
          <p:cNvPr id="10" name="object 10"/>
          <p:cNvSpPr txBox="1">
            <a:spLocks noGrp="1"/>
          </p:cNvSpPr>
          <p:nvPr>
            <p:ph type="sldNum" sz="quarter" idx="7"/>
          </p:nvPr>
        </p:nvSpPr>
        <p:spPr>
          <a:prstGeom prst="rect">
            <a:avLst/>
          </a:prstGeom>
        </p:spPr>
        <p:txBody>
          <a:bodyPr vert="horz" wrap="square" lIns="0" tIns="5080" rIns="0" bIns="0" rtlCol="0">
            <a:spAutoFit/>
          </a:bodyPr>
          <a:lstStyle/>
          <a:p>
            <a:pPr marL="121920">
              <a:lnSpc>
                <a:spcPct val="100000"/>
              </a:lnSpc>
              <a:spcBef>
                <a:spcPts val="40"/>
              </a:spcBef>
            </a:pPr>
            <a:fld id="{81D60167-4931-47E6-BA6A-407CBD079E47}" type="slidenum">
              <a:rPr/>
              <a:t>7</a:t>
            </a:fld>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50299" y="209805"/>
            <a:ext cx="533400"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001A36"/>
                </a:solidFill>
                <a:latin typeface="宋体"/>
                <a:cs typeface="宋体"/>
              </a:rPr>
              <a:t>理</a:t>
            </a:r>
            <a:endParaRPr sz="4000">
              <a:latin typeface="宋体"/>
              <a:cs typeface="宋体"/>
            </a:endParaRPr>
          </a:p>
        </p:txBody>
      </p:sp>
      <p:sp>
        <p:nvSpPr>
          <p:cNvPr id="3" name="object 3"/>
          <p:cNvSpPr txBox="1"/>
          <p:nvPr/>
        </p:nvSpPr>
        <p:spPr>
          <a:xfrm>
            <a:off x="635000" y="270626"/>
            <a:ext cx="8128000" cy="567690"/>
          </a:xfrm>
          <a:prstGeom prst="rect">
            <a:avLst/>
          </a:prstGeom>
        </p:spPr>
        <p:txBody>
          <a:bodyPr vert="horz" wrap="square" lIns="0" tIns="0" rIns="0" bIns="0" rtlCol="0">
            <a:spAutoFit/>
          </a:bodyPr>
          <a:lstStyle/>
          <a:p>
            <a:pPr>
              <a:lnSpc>
                <a:spcPts val="4420"/>
              </a:lnSpc>
            </a:pPr>
            <a:r>
              <a:rPr sz="4000">
                <a:solidFill>
                  <a:srgbClr val="001A36"/>
                </a:solidFill>
                <a:latin typeface="宋体"/>
                <a:cs typeface="宋体"/>
              </a:rPr>
              <a:t>国外管理咨询业发展状况</a:t>
            </a:r>
            <a:r>
              <a:rPr sz="4000">
                <a:solidFill>
                  <a:srgbClr val="001A36"/>
                </a:solidFill>
                <a:latin typeface="Arial"/>
                <a:cs typeface="Arial"/>
              </a:rPr>
              <a:t>——</a:t>
            </a:r>
            <a:r>
              <a:rPr sz="4000" spc="-20">
                <a:solidFill>
                  <a:srgbClr val="001A36"/>
                </a:solidFill>
                <a:latin typeface="宋体"/>
                <a:cs typeface="宋体"/>
              </a:rPr>
              <a:t>日本管</a:t>
            </a:r>
            <a:endParaRPr sz="4000">
              <a:latin typeface="宋体"/>
              <a:cs typeface="宋体"/>
            </a:endParaRPr>
          </a:p>
        </p:txBody>
      </p:sp>
      <p:sp>
        <p:nvSpPr>
          <p:cNvPr id="4" name="object 4"/>
          <p:cNvSpPr txBox="1"/>
          <p:nvPr/>
        </p:nvSpPr>
        <p:spPr>
          <a:xfrm>
            <a:off x="4178300" y="849312"/>
            <a:ext cx="1549400" cy="635000"/>
          </a:xfrm>
          <a:prstGeom prst="rect">
            <a:avLst/>
          </a:prstGeom>
        </p:spPr>
        <p:txBody>
          <a:bodyPr vert="horz" wrap="square" lIns="0" tIns="12700" rIns="0" bIns="0" rtlCol="0">
            <a:spAutoFit/>
          </a:bodyPr>
          <a:lstStyle/>
          <a:p>
            <a:pPr marL="12700">
              <a:lnSpc>
                <a:spcPct val="100000"/>
              </a:lnSpc>
              <a:spcBef>
                <a:spcPts val="100"/>
              </a:spcBef>
            </a:pPr>
            <a:r>
              <a:rPr sz="4000" spc="-20">
                <a:solidFill>
                  <a:srgbClr val="001A36"/>
                </a:solidFill>
                <a:latin typeface="宋体"/>
                <a:cs typeface="宋体"/>
              </a:rPr>
              <a:t>咨询业</a:t>
            </a:r>
            <a:endParaRPr sz="4000">
              <a:latin typeface="宋体"/>
              <a:cs typeface="宋体"/>
            </a:endParaRPr>
          </a:p>
        </p:txBody>
      </p:sp>
      <p:sp>
        <p:nvSpPr>
          <p:cNvPr id="5" name="object 5"/>
          <p:cNvSpPr/>
          <p:nvPr/>
        </p:nvSpPr>
        <p:spPr>
          <a:xfrm>
            <a:off x="334962" y="1341437"/>
            <a:ext cx="9128125" cy="5248275"/>
          </a:xfrm>
          <a:custGeom>
            <a:rect l="l" t="t" r="r" b="b"/>
            <a:pathLst>
              <a:path w="9128125" h="5248275">
                <a:moveTo>
                  <a:pt x="9128125" y="5248274"/>
                </a:moveTo>
                <a:lnTo>
                  <a:pt x="0" y="5248274"/>
                </a:lnTo>
                <a:lnTo>
                  <a:pt x="0" y="0"/>
                </a:lnTo>
                <a:lnTo>
                  <a:pt x="9128125" y="0"/>
                </a:lnTo>
                <a:lnTo>
                  <a:pt x="9128125" y="5248274"/>
                </a:lnTo>
                <a:close/>
              </a:path>
            </a:pathLst>
          </a:custGeom>
          <a:solidFill>
            <a:srgbClr val="EAEAEA"/>
          </a:solidFill>
        </p:spPr>
        <p:txBody>
          <a:bodyPr wrap="square" lIns="0" tIns="0" rIns="0" bIns="0" rtlCol="0"/>
          <a:lstStyle/>
          <a:p/>
        </p:txBody>
      </p:sp>
      <p:sp>
        <p:nvSpPr>
          <p:cNvPr id="6" name="object 6"/>
          <p:cNvSpPr txBox="1"/>
          <p:nvPr/>
        </p:nvSpPr>
        <p:spPr>
          <a:xfrm>
            <a:off x="413702" y="1358765"/>
            <a:ext cx="9023350" cy="4897755"/>
          </a:xfrm>
          <a:prstGeom prst="rect">
            <a:avLst/>
          </a:prstGeom>
        </p:spPr>
        <p:txBody>
          <a:bodyPr vert="horz" wrap="square" lIns="0" tIns="6350" rIns="0" bIns="0" rtlCol="0">
            <a:spAutoFit/>
          </a:bodyPr>
          <a:lstStyle/>
          <a:p>
            <a:pPr marL="12700" marR="86995" indent="83185">
              <a:lnSpc>
                <a:spcPct val="109600"/>
              </a:lnSpc>
              <a:spcBef>
                <a:spcPts val="50"/>
              </a:spcBef>
              <a:buSzPct val="97222"/>
              <a:buFont typeface="Times New Roman"/>
              <a:buChar char="•"/>
              <a:tabLst>
                <a:tab pos="95885"/>
              </a:tabLst>
            </a:pPr>
            <a:r>
              <a:rPr sz="1800">
                <a:latin typeface="宋体"/>
                <a:cs typeface="宋体"/>
              </a:rPr>
              <a:t>日本的管理咨询业，最早开始于</a:t>
            </a:r>
            <a:r>
              <a:rPr sz="1800">
                <a:latin typeface="Times New Roman"/>
                <a:cs typeface="Times New Roman"/>
              </a:rPr>
              <a:t>1906</a:t>
            </a:r>
            <a:r>
              <a:rPr sz="1800" spc="-5">
                <a:latin typeface="宋体"/>
                <a:cs typeface="宋体"/>
              </a:rPr>
              <a:t>年上野阳一在东京雄狮牙刷厂对流水作业方式的改</a:t>
            </a:r>
            <a:r>
              <a:rPr sz="1800">
                <a:latin typeface="宋体"/>
                <a:cs typeface="宋体"/>
              </a:rPr>
              <a:t>进指导，但是，日本真正有组织的管理咨询始于</a:t>
            </a:r>
            <a:r>
              <a:rPr sz="1800">
                <a:latin typeface="Times New Roman"/>
                <a:cs typeface="Times New Roman"/>
              </a:rPr>
              <a:t>1948</a:t>
            </a:r>
            <a:r>
              <a:rPr sz="1800" spc="-5">
                <a:latin typeface="宋体"/>
                <a:cs typeface="宋体"/>
              </a:rPr>
              <a:t>年，当时成立的中小企业厅开始正式</a:t>
            </a:r>
            <a:r>
              <a:rPr sz="1800">
                <a:latin typeface="宋体"/>
                <a:cs typeface="宋体"/>
              </a:rPr>
              <a:t>引进和推行美国的企业管理咨询理论和方法，自</a:t>
            </a:r>
            <a:r>
              <a:rPr sz="1800">
                <a:latin typeface="Times New Roman"/>
                <a:cs typeface="Times New Roman"/>
              </a:rPr>
              <a:t>70</a:t>
            </a:r>
            <a:r>
              <a:rPr sz="1800" spc="-5">
                <a:latin typeface="宋体"/>
                <a:cs typeface="宋体"/>
              </a:rPr>
              <a:t>年代前后起，取得了快速的发展；</a:t>
            </a:r>
            <a:endParaRPr sz="1800">
              <a:latin typeface="宋体"/>
              <a:cs typeface="宋体"/>
            </a:endParaRPr>
          </a:p>
          <a:p>
            <a:pPr marL="12700" marR="86995" indent="83185">
              <a:lnSpc>
                <a:spcPct val="109600"/>
              </a:lnSpc>
              <a:spcBef>
                <a:spcPts val="730"/>
              </a:spcBef>
              <a:buSzPct val="97222"/>
              <a:buFont typeface="Times New Roman"/>
              <a:buChar char="•"/>
              <a:tabLst>
                <a:tab pos="95885"/>
              </a:tabLst>
            </a:pPr>
            <a:r>
              <a:rPr sz="1800" spc="-5">
                <a:latin typeface="宋体"/>
                <a:cs typeface="宋体"/>
              </a:rPr>
              <a:t>日本的企业管理咨询组织体系由三部分构成：一是中央和地方的政府系统咨询机构，二是面向中小企业的半官半民的咨询机构，三是以大中企业为主要咨询和指导对象的民间咨</a:t>
            </a:r>
            <a:r>
              <a:rPr sz="1800" spc="-15">
                <a:latin typeface="宋体"/>
                <a:cs typeface="宋体"/>
              </a:rPr>
              <a:t>询团体；</a:t>
            </a:r>
            <a:endParaRPr sz="1800">
              <a:latin typeface="宋体"/>
              <a:cs typeface="宋体"/>
            </a:endParaRPr>
          </a:p>
          <a:p>
            <a:pPr marL="12700" marR="5080" indent="83185">
              <a:lnSpc>
                <a:spcPct val="109800"/>
              </a:lnSpc>
              <a:spcBef>
                <a:spcPts val="595"/>
              </a:spcBef>
              <a:buSzPct val="97222"/>
              <a:buFont typeface="Times New Roman"/>
              <a:buChar char="•"/>
              <a:tabLst>
                <a:tab pos="95885"/>
              </a:tabLst>
            </a:pPr>
            <a:r>
              <a:rPr sz="1800" spc="-5">
                <a:latin typeface="宋体"/>
                <a:cs typeface="宋体"/>
              </a:rPr>
              <a:t>日本政府先后颁布了《中小企业诊断实施基本纲要》、《中小企业指导法》等政策法令，为企业管理咨询服务业提供了法律保证，管理咨询体制上强调官民协同、有限竞争，主要是政府将管理咨询作为战后恢复和发展经济、推动经营管理现代化政策的一环，高度重视和支持管理咨询业的发展，不仅有明确的法律保证，给予资金等方面的补助；</a:t>
            </a:r>
            <a:endParaRPr sz="1800">
              <a:latin typeface="宋体"/>
              <a:cs typeface="宋体"/>
            </a:endParaRPr>
          </a:p>
          <a:p>
            <a:pPr marL="12700" marR="86995" indent="83185">
              <a:lnSpc>
                <a:spcPct val="109600"/>
              </a:lnSpc>
              <a:spcBef>
                <a:spcPts val="605"/>
              </a:spcBef>
              <a:buSzPct val="97222"/>
              <a:buFont typeface="Times New Roman"/>
              <a:buChar char="•"/>
              <a:tabLst>
                <a:tab pos="95885"/>
              </a:tabLst>
            </a:pPr>
            <a:r>
              <a:rPr sz="1800" spc="-5">
                <a:latin typeface="宋体"/>
                <a:cs typeface="宋体"/>
              </a:rPr>
              <a:t>面向中小企业单独开展咨询活动的方式居多，也有一部分通过合伙经营谋求管理咨询的</a:t>
            </a:r>
            <a:r>
              <a:rPr sz="1800">
                <a:latin typeface="宋体"/>
                <a:cs typeface="宋体"/>
              </a:rPr>
              <a:t>综合化和系统化，中小企业诊断师（咨询顾问）</a:t>
            </a:r>
            <a:r>
              <a:rPr sz="1800" spc="-5">
                <a:latin typeface="宋体"/>
                <a:cs typeface="宋体"/>
              </a:rPr>
              <a:t>的行业分布面比较广，在所属企业内服务</a:t>
            </a:r>
            <a:r>
              <a:rPr sz="1800" spc="-10">
                <a:latin typeface="宋体"/>
                <a:cs typeface="宋体"/>
              </a:rPr>
              <a:t>的居多数；</a:t>
            </a:r>
            <a:endParaRPr sz="1800">
              <a:latin typeface="宋体"/>
              <a:cs typeface="宋体"/>
            </a:endParaRPr>
          </a:p>
          <a:p>
            <a:pPr marL="12700" marR="86995" indent="83185">
              <a:lnSpc>
                <a:spcPct val="109300"/>
              </a:lnSpc>
              <a:spcBef>
                <a:spcPts val="605"/>
              </a:spcBef>
              <a:buSzPct val="97222"/>
              <a:buFont typeface="Times New Roman"/>
              <a:buChar char="•"/>
              <a:tabLst>
                <a:tab pos="95885"/>
              </a:tabLst>
            </a:pPr>
            <a:r>
              <a:rPr sz="1800" spc="-5">
                <a:latin typeface="宋体"/>
                <a:cs typeface="宋体"/>
              </a:rPr>
              <a:t>管理咨询市场需求主要是现场咨询和指导，其次是培训、组织开发、经营战略、中长期规划等，咨询公司重视归纳问题却又不拘泥于此，往往比较尊重客户的需求点，注意满足</a:t>
            </a:r>
            <a:endParaRPr sz="1800">
              <a:latin typeface="宋体"/>
              <a:cs typeface="宋体"/>
            </a:endParaRPr>
          </a:p>
        </p:txBody>
      </p:sp>
      <p:sp>
        <p:nvSpPr>
          <p:cNvPr id="7" name="object 7"/>
          <p:cNvSpPr txBox="1"/>
          <p:nvPr/>
        </p:nvSpPr>
        <p:spPr>
          <a:xfrm>
            <a:off x="413702" y="6257999"/>
            <a:ext cx="2540000" cy="299720"/>
          </a:xfrm>
          <a:prstGeom prst="rect">
            <a:avLst/>
          </a:prstGeom>
        </p:spPr>
        <p:txBody>
          <a:bodyPr vert="horz" wrap="square" lIns="0" tIns="12700" rIns="0" bIns="0" rtlCol="0">
            <a:spAutoFit/>
          </a:bodyPr>
          <a:lstStyle/>
          <a:p>
            <a:pPr marL="12700">
              <a:lnSpc>
                <a:spcPct val="100000"/>
              </a:lnSpc>
              <a:spcBef>
                <a:spcPts val="100"/>
              </a:spcBef>
            </a:pPr>
            <a:r>
              <a:rPr sz="1800" spc="-5">
                <a:latin typeface="宋体"/>
                <a:cs typeface="宋体"/>
              </a:rPr>
              <a:t>客户要求、与客户相配合</a:t>
            </a:r>
            <a:endParaRPr sz="1800">
              <a:latin typeface="宋体"/>
              <a:cs typeface="宋体"/>
            </a:endParaRPr>
          </a:p>
        </p:txBody>
      </p:sp>
      <p:grpSp>
        <p:nvGrpSpPr>
          <p:cNvPr id="8" name="object 8"/>
          <p:cNvGrpSpPr/>
          <p:nvPr/>
        </p:nvGrpSpPr>
        <p:grpSpPr>
          <a:xfrm>
            <a:off x="292099" y="285749"/>
            <a:ext cx="8569325" cy="379730"/>
            <a:chOff x="292099" y="285749"/>
            <a:chExt cx="8569325" cy="379730"/>
          </a:xfrm>
        </p:grpSpPr>
        <p:sp>
          <p:nvSpPr>
            <p:cNvPr id="9" name="object 9"/>
            <p:cNvSpPr/>
            <p:nvPr/>
          </p:nvSpPr>
          <p:spPr>
            <a:xfrm>
              <a:off x="296862" y="290511"/>
              <a:ext cx="8559800" cy="370205"/>
            </a:xfrm>
            <a:custGeom>
              <a:rect l="l" t="t" r="r" b="b"/>
              <a:pathLst>
                <a:path w="8559800" h="370205">
                  <a:moveTo>
                    <a:pt x="8559800" y="369888"/>
                  </a:moveTo>
                  <a:lnTo>
                    <a:pt x="0" y="369888"/>
                  </a:lnTo>
                  <a:lnTo>
                    <a:pt x="0" y="0"/>
                  </a:lnTo>
                  <a:lnTo>
                    <a:pt x="8559800" y="0"/>
                  </a:lnTo>
                  <a:lnTo>
                    <a:pt x="8559800" y="369888"/>
                  </a:lnTo>
                  <a:close/>
                </a:path>
              </a:pathLst>
            </a:custGeom>
            <a:solidFill>
              <a:srgbClr val="51848E"/>
            </a:solidFill>
          </p:spPr>
          <p:txBody>
            <a:bodyPr wrap="square" lIns="0" tIns="0" rIns="0" bIns="0" rtlCol="0"/>
            <a:lstStyle/>
            <a:p/>
          </p:txBody>
        </p:sp>
        <p:sp>
          <p:nvSpPr>
            <p:cNvPr id="10" name="object 10"/>
            <p:cNvSpPr/>
            <p:nvPr/>
          </p:nvSpPr>
          <p:spPr>
            <a:xfrm>
              <a:off x="296862" y="290511"/>
              <a:ext cx="8559800" cy="370205"/>
            </a:xfrm>
            <a:custGeom>
              <a:rect l="l" t="t" r="r" b="b"/>
              <a:pathLst>
                <a:path w="8559800" h="370205">
                  <a:moveTo>
                    <a:pt x="0" y="0"/>
                  </a:moveTo>
                  <a:lnTo>
                    <a:pt x="8559800" y="0"/>
                  </a:lnTo>
                  <a:lnTo>
                    <a:pt x="8559800" y="369888"/>
                  </a:lnTo>
                  <a:lnTo>
                    <a:pt x="0" y="369888"/>
                  </a:lnTo>
                  <a:lnTo>
                    <a:pt x="0" y="0"/>
                  </a:lnTo>
                  <a:close/>
                </a:path>
              </a:pathLst>
            </a:custGeom>
            <a:ln w="9525">
              <a:solidFill>
                <a:srgbClr val="C9DDE3"/>
              </a:solidFill>
            </a:ln>
          </p:spPr>
          <p:txBody>
            <a:bodyPr wrap="square" lIns="0" tIns="0" rIns="0" bIns="0" rtlCol="0"/>
            <a:lstStyle/>
            <a:p/>
          </p:txBody>
        </p:sp>
      </p:grpSp>
      <p:sp>
        <p:nvSpPr>
          <p:cNvPr id="11" name="object 11"/>
          <p:cNvSpPr txBox="1">
            <a:spLocks noGrp="1"/>
          </p:cNvSpPr>
          <p:nvPr>
            <p:ph type="title"/>
          </p:nvPr>
        </p:nvSpPr>
        <p:spPr>
          <a:xfrm>
            <a:off x="284162" y="168094"/>
            <a:ext cx="3019425" cy="345440"/>
          </a:xfrm>
          <a:prstGeom prst="rect">
            <a:avLst/>
          </a:prstGeom>
        </p:spPr>
        <p:txBody>
          <a:bodyPr vert="horz" wrap="square" lIns="0" tIns="12700" rIns="0" bIns="0" rtlCol="0">
            <a:spAutoFit/>
          </a:bodyPr>
          <a:lstStyle/>
          <a:p>
            <a:pPr marL="12700">
              <a:lnSpc>
                <a:spcPct val="100000"/>
              </a:lnSpc>
              <a:spcBef>
                <a:spcPts val="100"/>
              </a:spcBef>
            </a:pPr>
            <a:r>
              <a:rPr sz="2100" spc="-10">
                <a:latin typeface="Arial"/>
                <a:cs typeface="Arial"/>
              </a:rPr>
              <a:t>1.1.2</a:t>
            </a:r>
            <a:r>
              <a:rPr sz="2100" spc="-10"/>
              <a:t>英美日企业诊断概况</a:t>
            </a:r>
            <a:endParaRPr sz="2100">
              <a:latin typeface="Arial"/>
              <a:cs typeface="Arial"/>
            </a:endParaRPr>
          </a:p>
        </p:txBody>
      </p:sp>
      <p:sp>
        <p:nvSpPr>
          <p:cNvPr id="12" name="object 12"/>
          <p:cNvSpPr txBox="1"/>
          <p:nvPr/>
        </p:nvSpPr>
        <p:spPr>
          <a:xfrm>
            <a:off x="9222422" y="6430595"/>
            <a:ext cx="10985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898989"/>
                </a:solidFill>
                <a:latin typeface="Cambria"/>
                <a:cs typeface="Cambria"/>
              </a:rPr>
              <a:t>8</a:t>
            </a:r>
            <a:endParaRPr sz="1200">
              <a:latin typeface="Cambria"/>
              <a:cs typeface="Cambri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2300" y="544512"/>
            <a:ext cx="8661400" cy="635000"/>
          </a:xfrm>
          <a:prstGeom prst="rect">
            <a:avLst/>
          </a:prstGeom>
        </p:spPr>
        <p:txBody>
          <a:bodyPr vert="horz" wrap="square" lIns="0" tIns="12700" rIns="0" bIns="0" rtlCol="0">
            <a:spAutoFit/>
          </a:bodyPr>
          <a:lstStyle/>
          <a:p>
            <a:pPr marL="12700">
              <a:lnSpc>
                <a:spcPct val="100000"/>
              </a:lnSpc>
              <a:spcBef>
                <a:spcPts val="100"/>
              </a:spcBef>
            </a:pPr>
            <a:r>
              <a:rPr sz="4000" spc="-5">
                <a:solidFill>
                  <a:srgbClr val="001A36"/>
                </a:solidFill>
                <a:latin typeface="宋体"/>
                <a:cs typeface="宋体"/>
              </a:rPr>
              <a:t>国际知名咨询公司可以分为以下四类：</a:t>
            </a:r>
            <a:endParaRPr sz="4000">
              <a:latin typeface="宋体"/>
              <a:cs typeface="宋体"/>
            </a:endParaRPr>
          </a:p>
        </p:txBody>
      </p:sp>
      <p:grpSp>
        <p:nvGrpSpPr>
          <p:cNvPr id="3" name="object 3"/>
          <p:cNvGrpSpPr/>
          <p:nvPr/>
        </p:nvGrpSpPr>
        <p:grpSpPr>
          <a:xfrm>
            <a:off x="331786" y="1544637"/>
            <a:ext cx="9267825" cy="3951604"/>
            <a:chOff x="331786" y="1544637"/>
            <a:chExt cx="9267825" cy="3951604"/>
          </a:xfrm>
        </p:grpSpPr>
        <p:sp>
          <p:nvSpPr>
            <p:cNvPr id="4" name="object 4"/>
            <p:cNvSpPr/>
            <p:nvPr/>
          </p:nvSpPr>
          <p:spPr>
            <a:xfrm>
              <a:off x="334961" y="1547812"/>
              <a:ext cx="4570730" cy="1913255"/>
            </a:xfrm>
            <a:custGeom>
              <a:rect l="l" t="t" r="r" b="b"/>
              <a:pathLst>
                <a:path w="4570730" h="1913254">
                  <a:moveTo>
                    <a:pt x="4570411" y="950134"/>
                  </a:moveTo>
                  <a:lnTo>
                    <a:pt x="4570411" y="601257"/>
                  </a:lnTo>
                  <a:lnTo>
                    <a:pt x="4570411" y="296917"/>
                  </a:lnTo>
                  <a:lnTo>
                    <a:pt x="4570411" y="81652"/>
                  </a:lnTo>
                  <a:lnTo>
                    <a:pt x="4570411" y="0"/>
                  </a:lnTo>
                  <a:lnTo>
                    <a:pt x="2892213" y="0"/>
                  </a:lnTo>
                  <a:lnTo>
                    <a:pt x="1428253" y="0"/>
                  </a:lnTo>
                  <a:lnTo>
                    <a:pt x="392769" y="0"/>
                  </a:lnTo>
                  <a:lnTo>
                    <a:pt x="0" y="0"/>
                  </a:lnTo>
                  <a:lnTo>
                    <a:pt x="0" y="702406"/>
                  </a:lnTo>
                  <a:lnTo>
                    <a:pt x="0" y="1315145"/>
                  </a:lnTo>
                  <a:lnTo>
                    <a:pt x="0" y="1748545"/>
                  </a:lnTo>
                  <a:lnTo>
                    <a:pt x="0" y="1912938"/>
                  </a:lnTo>
                  <a:lnTo>
                    <a:pt x="76274" y="1912935"/>
                  </a:lnTo>
                  <a:lnTo>
                    <a:pt x="152518" y="1912926"/>
                  </a:lnTo>
                  <a:lnTo>
                    <a:pt x="228700" y="1912912"/>
                  </a:lnTo>
                  <a:lnTo>
                    <a:pt x="304788" y="1912893"/>
                  </a:lnTo>
                  <a:lnTo>
                    <a:pt x="380749" y="1912868"/>
                  </a:lnTo>
                  <a:lnTo>
                    <a:pt x="456552" y="1912839"/>
                  </a:lnTo>
                  <a:lnTo>
                    <a:pt x="532165" y="1912806"/>
                  </a:lnTo>
                  <a:lnTo>
                    <a:pt x="607554" y="1912768"/>
                  </a:lnTo>
                  <a:lnTo>
                    <a:pt x="682689" y="1912727"/>
                  </a:lnTo>
                  <a:lnTo>
                    <a:pt x="757536" y="1912682"/>
                  </a:lnTo>
                  <a:lnTo>
                    <a:pt x="832065" y="1912633"/>
                  </a:lnTo>
                  <a:lnTo>
                    <a:pt x="906241" y="1912582"/>
                  </a:lnTo>
                  <a:lnTo>
                    <a:pt x="980035" y="1912527"/>
                  </a:lnTo>
                  <a:lnTo>
                    <a:pt x="1053413" y="1912470"/>
                  </a:lnTo>
                  <a:lnTo>
                    <a:pt x="1126343" y="1912411"/>
                  </a:lnTo>
                  <a:lnTo>
                    <a:pt x="1198793" y="1912349"/>
                  </a:lnTo>
                  <a:lnTo>
                    <a:pt x="1270731" y="1912286"/>
                  </a:lnTo>
                  <a:lnTo>
                    <a:pt x="1342126" y="1912221"/>
                  </a:lnTo>
                  <a:lnTo>
                    <a:pt x="1412943" y="1912155"/>
                  </a:lnTo>
                  <a:lnTo>
                    <a:pt x="1483153" y="1912088"/>
                  </a:lnTo>
                  <a:lnTo>
                    <a:pt x="1552721" y="1912019"/>
                  </a:lnTo>
                  <a:lnTo>
                    <a:pt x="1621617" y="1911951"/>
                  </a:lnTo>
                  <a:lnTo>
                    <a:pt x="1689809" y="1911882"/>
                  </a:lnTo>
                  <a:lnTo>
                    <a:pt x="1757263" y="1911813"/>
                  </a:lnTo>
                  <a:lnTo>
                    <a:pt x="1823948" y="1911745"/>
                  </a:lnTo>
                  <a:lnTo>
                    <a:pt x="1889832" y="1911677"/>
                  </a:lnTo>
                  <a:lnTo>
                    <a:pt x="1954882" y="1911609"/>
                  </a:lnTo>
                  <a:lnTo>
                    <a:pt x="2019067" y="1911543"/>
                  </a:lnTo>
                  <a:lnTo>
                    <a:pt x="2082354" y="1911478"/>
                  </a:lnTo>
                  <a:lnTo>
                    <a:pt x="2144711" y="1911415"/>
                  </a:lnTo>
                  <a:lnTo>
                    <a:pt x="2206107" y="1911354"/>
                  </a:lnTo>
                  <a:lnTo>
                    <a:pt x="2266508" y="1911294"/>
                  </a:lnTo>
                  <a:lnTo>
                    <a:pt x="2325883" y="1911237"/>
                  </a:lnTo>
                  <a:lnTo>
                    <a:pt x="2384200" y="1911182"/>
                  </a:lnTo>
                  <a:lnTo>
                    <a:pt x="2441426" y="1911131"/>
                  </a:lnTo>
                  <a:lnTo>
                    <a:pt x="2497530" y="1911082"/>
                  </a:lnTo>
                  <a:lnTo>
                    <a:pt x="2552478" y="1911037"/>
                  </a:lnTo>
                  <a:lnTo>
                    <a:pt x="2606240" y="1910996"/>
                  </a:lnTo>
                  <a:lnTo>
                    <a:pt x="2658783" y="1910958"/>
                  </a:lnTo>
                  <a:lnTo>
                    <a:pt x="2710075" y="1910925"/>
                  </a:lnTo>
                  <a:lnTo>
                    <a:pt x="2760083" y="1910896"/>
                  </a:lnTo>
                  <a:lnTo>
                    <a:pt x="2808776" y="1910871"/>
                  </a:lnTo>
                  <a:lnTo>
                    <a:pt x="2856121" y="1910852"/>
                  </a:lnTo>
                  <a:lnTo>
                    <a:pt x="2902087" y="1910838"/>
                  </a:lnTo>
                  <a:lnTo>
                    <a:pt x="2946640" y="1910829"/>
                  </a:lnTo>
                  <a:lnTo>
                    <a:pt x="2989750" y="1910826"/>
                  </a:lnTo>
                  <a:lnTo>
                    <a:pt x="3031383" y="1910829"/>
                  </a:lnTo>
                  <a:lnTo>
                    <a:pt x="3071509" y="1910839"/>
                  </a:lnTo>
                  <a:lnTo>
                    <a:pt x="3110093" y="1910854"/>
                  </a:lnTo>
                  <a:lnTo>
                    <a:pt x="3182513" y="1910907"/>
                  </a:lnTo>
                  <a:lnTo>
                    <a:pt x="3248385" y="1910988"/>
                  </a:lnTo>
                  <a:lnTo>
                    <a:pt x="3307453" y="1911100"/>
                  </a:lnTo>
                  <a:lnTo>
                    <a:pt x="3359460" y="1911246"/>
                  </a:lnTo>
                  <a:lnTo>
                    <a:pt x="3404147" y="1911428"/>
                  </a:lnTo>
                  <a:lnTo>
                    <a:pt x="3456894" y="1911770"/>
                  </a:lnTo>
                  <a:lnTo>
                    <a:pt x="3499208" y="1912371"/>
                  </a:lnTo>
                  <a:lnTo>
                    <a:pt x="3508807" y="1912938"/>
                  </a:lnTo>
                  <a:lnTo>
                    <a:pt x="3516590" y="1852993"/>
                  </a:lnTo>
                  <a:lnTo>
                    <a:pt x="3525488" y="1798506"/>
                  </a:lnTo>
                  <a:lnTo>
                    <a:pt x="3535984" y="1748146"/>
                  </a:lnTo>
                  <a:lnTo>
                    <a:pt x="3548561" y="1700584"/>
                  </a:lnTo>
                  <a:lnTo>
                    <a:pt x="3563699" y="1654490"/>
                  </a:lnTo>
                  <a:lnTo>
                    <a:pt x="3581883" y="1608534"/>
                  </a:lnTo>
                  <a:lnTo>
                    <a:pt x="3603593" y="1561388"/>
                  </a:lnTo>
                  <a:lnTo>
                    <a:pt x="3625698" y="1518854"/>
                  </a:lnTo>
                  <a:lnTo>
                    <a:pt x="3650529" y="1475876"/>
                  </a:lnTo>
                  <a:lnTo>
                    <a:pt x="3677904" y="1432897"/>
                  </a:lnTo>
                  <a:lnTo>
                    <a:pt x="3707643" y="1390363"/>
                  </a:lnTo>
                  <a:lnTo>
                    <a:pt x="3739562" y="1348721"/>
                  </a:lnTo>
                  <a:lnTo>
                    <a:pt x="3773481" y="1308414"/>
                  </a:lnTo>
                  <a:lnTo>
                    <a:pt x="3809218" y="1269889"/>
                  </a:lnTo>
                  <a:lnTo>
                    <a:pt x="3846591" y="1233591"/>
                  </a:lnTo>
                  <a:lnTo>
                    <a:pt x="3885427" y="1200142"/>
                  </a:lnTo>
                  <a:lnTo>
                    <a:pt x="3925597" y="1169680"/>
                  </a:lnTo>
                  <a:lnTo>
                    <a:pt x="3966978" y="1141927"/>
                  </a:lnTo>
                  <a:lnTo>
                    <a:pt x="4009450" y="1116606"/>
                  </a:lnTo>
                  <a:lnTo>
                    <a:pt x="4052892" y="1093437"/>
                  </a:lnTo>
                  <a:lnTo>
                    <a:pt x="4097181" y="1072143"/>
                  </a:lnTo>
                  <a:lnTo>
                    <a:pt x="4142198" y="1052444"/>
                  </a:lnTo>
                  <a:lnTo>
                    <a:pt x="4187820" y="1034063"/>
                  </a:lnTo>
                  <a:lnTo>
                    <a:pt x="4230696" y="1017726"/>
                  </a:lnTo>
                  <a:lnTo>
                    <a:pt x="4269412" y="1004025"/>
                  </a:lnTo>
                  <a:lnTo>
                    <a:pt x="4306754" y="992476"/>
                  </a:lnTo>
                  <a:lnTo>
                    <a:pt x="4345510" y="982597"/>
                  </a:lnTo>
                  <a:lnTo>
                    <a:pt x="4388467" y="973906"/>
                  </a:lnTo>
                  <a:lnTo>
                    <a:pt x="4438411" y="965921"/>
                  </a:lnTo>
                  <a:lnTo>
                    <a:pt x="4498130" y="958157"/>
                  </a:lnTo>
                  <a:lnTo>
                    <a:pt x="4570411" y="950134"/>
                  </a:lnTo>
                  <a:close/>
                </a:path>
              </a:pathLst>
            </a:custGeom>
            <a:ln w="6350">
              <a:solidFill>
                <a:srgbClr val="000000"/>
              </a:solidFill>
            </a:ln>
          </p:spPr>
          <p:txBody>
            <a:bodyPr wrap="square" lIns="0" tIns="0" rIns="0" bIns="0" rtlCol="0"/>
            <a:lstStyle/>
            <a:p/>
          </p:txBody>
        </p:sp>
        <p:sp>
          <p:nvSpPr>
            <p:cNvPr id="5" name="object 5"/>
            <p:cNvSpPr/>
            <p:nvPr/>
          </p:nvSpPr>
          <p:spPr>
            <a:xfrm>
              <a:off x="334961" y="3579812"/>
              <a:ext cx="4570730" cy="1913255"/>
            </a:xfrm>
            <a:custGeom>
              <a:rect l="l" t="t" r="r" b="b"/>
              <a:pathLst>
                <a:path w="4570730" h="1913254">
                  <a:moveTo>
                    <a:pt x="4570411" y="962803"/>
                  </a:moveTo>
                  <a:lnTo>
                    <a:pt x="4570411" y="1311681"/>
                  </a:lnTo>
                  <a:lnTo>
                    <a:pt x="4570411" y="1616021"/>
                  </a:lnTo>
                  <a:lnTo>
                    <a:pt x="4570411" y="1831286"/>
                  </a:lnTo>
                  <a:lnTo>
                    <a:pt x="4570411" y="1912938"/>
                  </a:lnTo>
                  <a:lnTo>
                    <a:pt x="2892213" y="1912938"/>
                  </a:lnTo>
                  <a:lnTo>
                    <a:pt x="1428253" y="1912938"/>
                  </a:lnTo>
                  <a:lnTo>
                    <a:pt x="392769" y="1912938"/>
                  </a:lnTo>
                  <a:lnTo>
                    <a:pt x="0" y="1912938"/>
                  </a:lnTo>
                  <a:lnTo>
                    <a:pt x="0" y="1210531"/>
                  </a:lnTo>
                  <a:lnTo>
                    <a:pt x="0" y="597793"/>
                  </a:lnTo>
                  <a:lnTo>
                    <a:pt x="0" y="164393"/>
                  </a:lnTo>
                  <a:lnTo>
                    <a:pt x="0" y="0"/>
                  </a:lnTo>
                  <a:lnTo>
                    <a:pt x="76274" y="2"/>
                  </a:lnTo>
                  <a:lnTo>
                    <a:pt x="152518" y="11"/>
                  </a:lnTo>
                  <a:lnTo>
                    <a:pt x="228700" y="25"/>
                  </a:lnTo>
                  <a:lnTo>
                    <a:pt x="304788" y="45"/>
                  </a:lnTo>
                  <a:lnTo>
                    <a:pt x="380749" y="69"/>
                  </a:lnTo>
                  <a:lnTo>
                    <a:pt x="456552" y="98"/>
                  </a:lnTo>
                  <a:lnTo>
                    <a:pt x="532165" y="131"/>
                  </a:lnTo>
                  <a:lnTo>
                    <a:pt x="607554" y="169"/>
                  </a:lnTo>
                  <a:lnTo>
                    <a:pt x="682689" y="210"/>
                  </a:lnTo>
                  <a:lnTo>
                    <a:pt x="757536" y="255"/>
                  </a:lnTo>
                  <a:lnTo>
                    <a:pt x="832065" y="304"/>
                  </a:lnTo>
                  <a:lnTo>
                    <a:pt x="906241" y="356"/>
                  </a:lnTo>
                  <a:lnTo>
                    <a:pt x="980035" y="410"/>
                  </a:lnTo>
                  <a:lnTo>
                    <a:pt x="1053413" y="467"/>
                  </a:lnTo>
                  <a:lnTo>
                    <a:pt x="1126343" y="527"/>
                  </a:lnTo>
                  <a:lnTo>
                    <a:pt x="1198793" y="588"/>
                  </a:lnTo>
                  <a:lnTo>
                    <a:pt x="1270731" y="652"/>
                  </a:lnTo>
                  <a:lnTo>
                    <a:pt x="1342126" y="716"/>
                  </a:lnTo>
                  <a:lnTo>
                    <a:pt x="1412943" y="783"/>
                  </a:lnTo>
                  <a:lnTo>
                    <a:pt x="1483153" y="850"/>
                  </a:lnTo>
                  <a:lnTo>
                    <a:pt x="1552721" y="918"/>
                  </a:lnTo>
                  <a:lnTo>
                    <a:pt x="1621617" y="986"/>
                  </a:lnTo>
                  <a:lnTo>
                    <a:pt x="1689809" y="1055"/>
                  </a:lnTo>
                  <a:lnTo>
                    <a:pt x="1757263" y="1124"/>
                  </a:lnTo>
                  <a:lnTo>
                    <a:pt x="1823948" y="1193"/>
                  </a:lnTo>
                  <a:lnTo>
                    <a:pt x="1889832" y="1261"/>
                  </a:lnTo>
                  <a:lnTo>
                    <a:pt x="1954882" y="1328"/>
                  </a:lnTo>
                  <a:lnTo>
                    <a:pt x="2019067" y="1394"/>
                  </a:lnTo>
                  <a:lnTo>
                    <a:pt x="2082354" y="1459"/>
                  </a:lnTo>
                  <a:lnTo>
                    <a:pt x="2144711" y="1522"/>
                  </a:lnTo>
                  <a:lnTo>
                    <a:pt x="2206107" y="1584"/>
                  </a:lnTo>
                  <a:lnTo>
                    <a:pt x="2266508" y="1643"/>
                  </a:lnTo>
                  <a:lnTo>
                    <a:pt x="2325883" y="1700"/>
                  </a:lnTo>
                  <a:lnTo>
                    <a:pt x="2384200" y="1755"/>
                  </a:lnTo>
                  <a:lnTo>
                    <a:pt x="2441426" y="1807"/>
                  </a:lnTo>
                  <a:lnTo>
                    <a:pt x="2497530" y="1855"/>
                  </a:lnTo>
                  <a:lnTo>
                    <a:pt x="2552478" y="1900"/>
                  </a:lnTo>
                  <a:lnTo>
                    <a:pt x="2606240" y="1942"/>
                  </a:lnTo>
                  <a:lnTo>
                    <a:pt x="2658783" y="1979"/>
                  </a:lnTo>
                  <a:lnTo>
                    <a:pt x="2710075" y="2013"/>
                  </a:lnTo>
                  <a:lnTo>
                    <a:pt x="2760083" y="2042"/>
                  </a:lnTo>
                  <a:lnTo>
                    <a:pt x="2808776" y="2066"/>
                  </a:lnTo>
                  <a:lnTo>
                    <a:pt x="2856121" y="2085"/>
                  </a:lnTo>
                  <a:lnTo>
                    <a:pt x="2902087" y="2099"/>
                  </a:lnTo>
                  <a:lnTo>
                    <a:pt x="2946640" y="2108"/>
                  </a:lnTo>
                  <a:lnTo>
                    <a:pt x="2989750" y="2111"/>
                  </a:lnTo>
                  <a:lnTo>
                    <a:pt x="3031383" y="2108"/>
                  </a:lnTo>
                  <a:lnTo>
                    <a:pt x="3071509" y="2099"/>
                  </a:lnTo>
                  <a:lnTo>
                    <a:pt x="3110093" y="2083"/>
                  </a:lnTo>
                  <a:lnTo>
                    <a:pt x="3182513" y="2031"/>
                  </a:lnTo>
                  <a:lnTo>
                    <a:pt x="3248385" y="1949"/>
                  </a:lnTo>
                  <a:lnTo>
                    <a:pt x="3307453" y="1837"/>
                  </a:lnTo>
                  <a:lnTo>
                    <a:pt x="3359460" y="1691"/>
                  </a:lnTo>
                  <a:lnTo>
                    <a:pt x="3404147" y="1510"/>
                  </a:lnTo>
                  <a:lnTo>
                    <a:pt x="3456894" y="1167"/>
                  </a:lnTo>
                  <a:lnTo>
                    <a:pt x="3499208" y="566"/>
                  </a:lnTo>
                  <a:lnTo>
                    <a:pt x="3508807" y="0"/>
                  </a:lnTo>
                  <a:lnTo>
                    <a:pt x="3516590" y="59944"/>
                  </a:lnTo>
                  <a:lnTo>
                    <a:pt x="3525488" y="114431"/>
                  </a:lnTo>
                  <a:lnTo>
                    <a:pt x="3535984" y="164791"/>
                  </a:lnTo>
                  <a:lnTo>
                    <a:pt x="3548561" y="212354"/>
                  </a:lnTo>
                  <a:lnTo>
                    <a:pt x="3563699" y="258448"/>
                  </a:lnTo>
                  <a:lnTo>
                    <a:pt x="3581883" y="304403"/>
                  </a:lnTo>
                  <a:lnTo>
                    <a:pt x="3603593" y="351550"/>
                  </a:lnTo>
                  <a:lnTo>
                    <a:pt x="3625698" y="394083"/>
                  </a:lnTo>
                  <a:lnTo>
                    <a:pt x="3650529" y="437062"/>
                  </a:lnTo>
                  <a:lnTo>
                    <a:pt x="3677904" y="480040"/>
                  </a:lnTo>
                  <a:lnTo>
                    <a:pt x="3707643" y="522574"/>
                  </a:lnTo>
                  <a:lnTo>
                    <a:pt x="3739562" y="564216"/>
                  </a:lnTo>
                  <a:lnTo>
                    <a:pt x="3773481" y="604523"/>
                  </a:lnTo>
                  <a:lnTo>
                    <a:pt x="3809218" y="643048"/>
                  </a:lnTo>
                  <a:lnTo>
                    <a:pt x="3846591" y="679346"/>
                  </a:lnTo>
                  <a:lnTo>
                    <a:pt x="3885427" y="712796"/>
                  </a:lnTo>
                  <a:lnTo>
                    <a:pt x="3925597" y="743257"/>
                  </a:lnTo>
                  <a:lnTo>
                    <a:pt x="3966978" y="771010"/>
                  </a:lnTo>
                  <a:lnTo>
                    <a:pt x="4009450" y="796331"/>
                  </a:lnTo>
                  <a:lnTo>
                    <a:pt x="4052892" y="819500"/>
                  </a:lnTo>
                  <a:lnTo>
                    <a:pt x="4097181" y="840795"/>
                  </a:lnTo>
                  <a:lnTo>
                    <a:pt x="4142198" y="860493"/>
                  </a:lnTo>
                  <a:lnTo>
                    <a:pt x="4187820" y="878875"/>
                  </a:lnTo>
                  <a:lnTo>
                    <a:pt x="4230696" y="895211"/>
                  </a:lnTo>
                  <a:lnTo>
                    <a:pt x="4269412" y="908913"/>
                  </a:lnTo>
                  <a:lnTo>
                    <a:pt x="4306754" y="920461"/>
                  </a:lnTo>
                  <a:lnTo>
                    <a:pt x="4345510" y="930340"/>
                  </a:lnTo>
                  <a:lnTo>
                    <a:pt x="4388467" y="939031"/>
                  </a:lnTo>
                  <a:lnTo>
                    <a:pt x="4438411" y="947017"/>
                  </a:lnTo>
                  <a:lnTo>
                    <a:pt x="4498130" y="954780"/>
                  </a:lnTo>
                  <a:lnTo>
                    <a:pt x="4570411" y="962803"/>
                  </a:lnTo>
                  <a:close/>
                </a:path>
              </a:pathLst>
            </a:custGeom>
            <a:ln w="6350">
              <a:solidFill>
                <a:srgbClr val="000000"/>
              </a:solidFill>
            </a:ln>
          </p:spPr>
          <p:txBody>
            <a:bodyPr wrap="square" lIns="0" tIns="0" rIns="0" bIns="0" rtlCol="0"/>
            <a:lstStyle/>
            <a:p/>
          </p:txBody>
        </p:sp>
        <p:sp>
          <p:nvSpPr>
            <p:cNvPr id="6" name="object 6"/>
            <p:cNvSpPr/>
            <p:nvPr/>
          </p:nvSpPr>
          <p:spPr>
            <a:xfrm>
              <a:off x="5027612" y="1547812"/>
              <a:ext cx="4568825" cy="1913255"/>
            </a:xfrm>
            <a:custGeom>
              <a:rect l="l" t="t" r="r" b="b"/>
              <a:pathLst>
                <a:path w="4568825" h="1913254">
                  <a:moveTo>
                    <a:pt x="0" y="950134"/>
                  </a:moveTo>
                  <a:lnTo>
                    <a:pt x="0" y="601257"/>
                  </a:lnTo>
                  <a:lnTo>
                    <a:pt x="0" y="296917"/>
                  </a:lnTo>
                  <a:lnTo>
                    <a:pt x="0" y="81652"/>
                  </a:lnTo>
                  <a:lnTo>
                    <a:pt x="0" y="0"/>
                  </a:lnTo>
                  <a:lnTo>
                    <a:pt x="1677615" y="0"/>
                  </a:lnTo>
                  <a:lnTo>
                    <a:pt x="3141067" y="0"/>
                  </a:lnTo>
                  <a:lnTo>
                    <a:pt x="4176191" y="0"/>
                  </a:lnTo>
                  <a:lnTo>
                    <a:pt x="4568825" y="0"/>
                  </a:lnTo>
                  <a:lnTo>
                    <a:pt x="4568825" y="702406"/>
                  </a:lnTo>
                  <a:lnTo>
                    <a:pt x="4568825" y="1315145"/>
                  </a:lnTo>
                  <a:lnTo>
                    <a:pt x="4568825" y="1748545"/>
                  </a:lnTo>
                  <a:lnTo>
                    <a:pt x="4568825" y="1912938"/>
                  </a:lnTo>
                  <a:lnTo>
                    <a:pt x="4492577" y="1912935"/>
                  </a:lnTo>
                  <a:lnTo>
                    <a:pt x="4416359" y="1912926"/>
                  </a:lnTo>
                  <a:lnTo>
                    <a:pt x="4340203" y="1912912"/>
                  </a:lnTo>
                  <a:lnTo>
                    <a:pt x="4264142" y="1912893"/>
                  </a:lnTo>
                  <a:lnTo>
                    <a:pt x="4188207" y="1912868"/>
                  </a:lnTo>
                  <a:lnTo>
                    <a:pt x="4112430" y="1912839"/>
                  </a:lnTo>
                  <a:lnTo>
                    <a:pt x="4036844" y="1912806"/>
                  </a:lnTo>
                  <a:lnTo>
                    <a:pt x="3961481" y="1912768"/>
                  </a:lnTo>
                  <a:lnTo>
                    <a:pt x="3886372" y="1912727"/>
                  </a:lnTo>
                  <a:lnTo>
                    <a:pt x="3811551" y="1912682"/>
                  </a:lnTo>
                  <a:lnTo>
                    <a:pt x="3737049" y="1912633"/>
                  </a:lnTo>
                  <a:lnTo>
                    <a:pt x="3662897" y="1912582"/>
                  </a:lnTo>
                  <a:lnTo>
                    <a:pt x="3589129" y="1912527"/>
                  </a:lnTo>
                  <a:lnTo>
                    <a:pt x="3515777" y="1912470"/>
                  </a:lnTo>
                  <a:lnTo>
                    <a:pt x="3442872" y="1912411"/>
                  </a:lnTo>
                  <a:lnTo>
                    <a:pt x="3370447" y="1912349"/>
                  </a:lnTo>
                  <a:lnTo>
                    <a:pt x="3298534" y="1912286"/>
                  </a:lnTo>
                  <a:lnTo>
                    <a:pt x="3227165" y="1912221"/>
                  </a:lnTo>
                  <a:lnTo>
                    <a:pt x="3156371" y="1912155"/>
                  </a:lnTo>
                  <a:lnTo>
                    <a:pt x="3086187" y="1912088"/>
                  </a:lnTo>
                  <a:lnTo>
                    <a:pt x="3016642" y="1912019"/>
                  </a:lnTo>
                  <a:lnTo>
                    <a:pt x="2947770" y="1911951"/>
                  </a:lnTo>
                  <a:lnTo>
                    <a:pt x="2879602" y="1911882"/>
                  </a:lnTo>
                  <a:lnTo>
                    <a:pt x="2812172" y="1911813"/>
                  </a:lnTo>
                  <a:lnTo>
                    <a:pt x="2745510" y="1911745"/>
                  </a:lnTo>
                  <a:lnTo>
                    <a:pt x="2679649" y="1911677"/>
                  </a:lnTo>
                  <a:lnTo>
                    <a:pt x="2614621" y="1911609"/>
                  </a:lnTo>
                  <a:lnTo>
                    <a:pt x="2550458" y="1911543"/>
                  </a:lnTo>
                  <a:lnTo>
                    <a:pt x="2487193" y="1911478"/>
                  </a:lnTo>
                  <a:lnTo>
                    <a:pt x="2424858" y="1911415"/>
                  </a:lnTo>
                  <a:lnTo>
                    <a:pt x="2363484" y="1911354"/>
                  </a:lnTo>
                  <a:lnTo>
                    <a:pt x="2303103" y="1911294"/>
                  </a:lnTo>
                  <a:lnTo>
                    <a:pt x="2243749" y="1911237"/>
                  </a:lnTo>
                  <a:lnTo>
                    <a:pt x="2185452" y="1911182"/>
                  </a:lnTo>
                  <a:lnTo>
                    <a:pt x="2128246" y="1911131"/>
                  </a:lnTo>
                  <a:lnTo>
                    <a:pt x="2072162" y="1911082"/>
                  </a:lnTo>
                  <a:lnTo>
                    <a:pt x="2017232" y="1911037"/>
                  </a:lnTo>
                  <a:lnTo>
                    <a:pt x="1963489" y="1910996"/>
                  </a:lnTo>
                  <a:lnTo>
                    <a:pt x="1910964" y="1910958"/>
                  </a:lnTo>
                  <a:lnTo>
                    <a:pt x="1859690" y="1910925"/>
                  </a:lnTo>
                  <a:lnTo>
                    <a:pt x="1809699" y="1910896"/>
                  </a:lnTo>
                  <a:lnTo>
                    <a:pt x="1761023" y="1910871"/>
                  </a:lnTo>
                  <a:lnTo>
                    <a:pt x="1713695" y="1910852"/>
                  </a:lnTo>
                  <a:lnTo>
                    <a:pt x="1667745" y="1910838"/>
                  </a:lnTo>
                  <a:lnTo>
                    <a:pt x="1623207" y="1910829"/>
                  </a:lnTo>
                  <a:lnTo>
                    <a:pt x="1580112" y="1910826"/>
                  </a:lnTo>
                  <a:lnTo>
                    <a:pt x="1538493" y="1910829"/>
                  </a:lnTo>
                  <a:lnTo>
                    <a:pt x="1498382" y="1910839"/>
                  </a:lnTo>
                  <a:lnTo>
                    <a:pt x="1459811" y="1910854"/>
                  </a:lnTo>
                  <a:lnTo>
                    <a:pt x="1387416" y="1910907"/>
                  </a:lnTo>
                  <a:lnTo>
                    <a:pt x="1321567" y="1910988"/>
                  </a:lnTo>
                  <a:lnTo>
                    <a:pt x="1262519" y="1911100"/>
                  </a:lnTo>
                  <a:lnTo>
                    <a:pt x="1210531" y="1911246"/>
                  </a:lnTo>
                  <a:lnTo>
                    <a:pt x="1165859" y="1911428"/>
                  </a:lnTo>
                  <a:lnTo>
                    <a:pt x="1113130" y="1911770"/>
                  </a:lnTo>
                  <a:lnTo>
                    <a:pt x="1070831" y="1912371"/>
                  </a:lnTo>
                  <a:lnTo>
                    <a:pt x="1061235" y="1912938"/>
                  </a:lnTo>
                  <a:lnTo>
                    <a:pt x="1053455" y="1852993"/>
                  </a:lnTo>
                  <a:lnTo>
                    <a:pt x="1044559" y="1798506"/>
                  </a:lnTo>
                  <a:lnTo>
                    <a:pt x="1034067" y="1748146"/>
                  </a:lnTo>
                  <a:lnTo>
                    <a:pt x="1021495" y="1700584"/>
                  </a:lnTo>
                  <a:lnTo>
                    <a:pt x="1006362" y="1654490"/>
                  </a:lnTo>
                  <a:lnTo>
                    <a:pt x="988185" y="1608534"/>
                  </a:lnTo>
                  <a:lnTo>
                    <a:pt x="966482" y="1561388"/>
                  </a:lnTo>
                  <a:lnTo>
                    <a:pt x="944385" y="1518854"/>
                  </a:lnTo>
                  <a:lnTo>
                    <a:pt x="919563" y="1475876"/>
                  </a:lnTo>
                  <a:lnTo>
                    <a:pt x="892197" y="1432897"/>
                  </a:lnTo>
                  <a:lnTo>
                    <a:pt x="862469" y="1390363"/>
                  </a:lnTo>
                  <a:lnTo>
                    <a:pt x="830560" y="1348721"/>
                  </a:lnTo>
                  <a:lnTo>
                    <a:pt x="796653" y="1308414"/>
                  </a:lnTo>
                  <a:lnTo>
                    <a:pt x="760929" y="1269889"/>
                  </a:lnTo>
                  <a:lnTo>
                    <a:pt x="723569" y="1233591"/>
                  </a:lnTo>
                  <a:lnTo>
                    <a:pt x="684746" y="1200142"/>
                  </a:lnTo>
                  <a:lnTo>
                    <a:pt x="644590" y="1169680"/>
                  </a:lnTo>
                  <a:lnTo>
                    <a:pt x="603223" y="1141927"/>
                  </a:lnTo>
                  <a:lnTo>
                    <a:pt x="560766" y="1116606"/>
                  </a:lnTo>
                  <a:lnTo>
                    <a:pt x="517340" y="1093437"/>
                  </a:lnTo>
                  <a:lnTo>
                    <a:pt x="473066" y="1072143"/>
                  </a:lnTo>
                  <a:lnTo>
                    <a:pt x="428064" y="1052444"/>
                  </a:lnTo>
                  <a:lnTo>
                    <a:pt x="382458" y="1034063"/>
                  </a:lnTo>
                  <a:lnTo>
                    <a:pt x="339597" y="1017726"/>
                  </a:lnTo>
                  <a:lnTo>
                    <a:pt x="300895" y="1004025"/>
                  </a:lnTo>
                  <a:lnTo>
                    <a:pt x="263565" y="992476"/>
                  </a:lnTo>
                  <a:lnTo>
                    <a:pt x="224823" y="982597"/>
                  </a:lnTo>
                  <a:lnTo>
                    <a:pt x="181881" y="973906"/>
                  </a:lnTo>
                  <a:lnTo>
                    <a:pt x="131954" y="965921"/>
                  </a:lnTo>
                  <a:lnTo>
                    <a:pt x="72256" y="958157"/>
                  </a:lnTo>
                  <a:lnTo>
                    <a:pt x="0" y="950134"/>
                  </a:lnTo>
                  <a:close/>
                </a:path>
              </a:pathLst>
            </a:custGeom>
            <a:ln w="6350">
              <a:solidFill>
                <a:srgbClr val="000000"/>
              </a:solidFill>
            </a:ln>
          </p:spPr>
          <p:txBody>
            <a:bodyPr wrap="square" lIns="0" tIns="0" rIns="0" bIns="0" rtlCol="0"/>
            <a:lstStyle/>
            <a:p/>
          </p:txBody>
        </p:sp>
        <p:sp>
          <p:nvSpPr>
            <p:cNvPr id="7" name="object 7"/>
            <p:cNvSpPr/>
            <p:nvPr/>
          </p:nvSpPr>
          <p:spPr>
            <a:xfrm>
              <a:off x="5027612" y="3579812"/>
              <a:ext cx="4568825" cy="1913255"/>
            </a:xfrm>
            <a:custGeom>
              <a:rect l="l" t="t" r="r" b="b"/>
              <a:pathLst>
                <a:path w="4568825" h="1913254">
                  <a:moveTo>
                    <a:pt x="0" y="962803"/>
                  </a:moveTo>
                  <a:lnTo>
                    <a:pt x="0" y="1311681"/>
                  </a:lnTo>
                  <a:lnTo>
                    <a:pt x="0" y="1616021"/>
                  </a:lnTo>
                  <a:lnTo>
                    <a:pt x="0" y="1831286"/>
                  </a:lnTo>
                  <a:lnTo>
                    <a:pt x="0" y="1912938"/>
                  </a:lnTo>
                  <a:lnTo>
                    <a:pt x="1677615" y="1912938"/>
                  </a:lnTo>
                  <a:lnTo>
                    <a:pt x="3141067" y="1912938"/>
                  </a:lnTo>
                  <a:lnTo>
                    <a:pt x="4176191" y="1912938"/>
                  </a:lnTo>
                  <a:lnTo>
                    <a:pt x="4568825" y="1912938"/>
                  </a:lnTo>
                  <a:lnTo>
                    <a:pt x="4568825" y="1210531"/>
                  </a:lnTo>
                  <a:lnTo>
                    <a:pt x="4568825" y="597793"/>
                  </a:lnTo>
                  <a:lnTo>
                    <a:pt x="4568825" y="164393"/>
                  </a:lnTo>
                  <a:lnTo>
                    <a:pt x="4568825" y="0"/>
                  </a:lnTo>
                  <a:lnTo>
                    <a:pt x="4492577" y="2"/>
                  </a:lnTo>
                  <a:lnTo>
                    <a:pt x="4416359" y="11"/>
                  </a:lnTo>
                  <a:lnTo>
                    <a:pt x="4340203" y="25"/>
                  </a:lnTo>
                  <a:lnTo>
                    <a:pt x="4264142" y="45"/>
                  </a:lnTo>
                  <a:lnTo>
                    <a:pt x="4188207" y="69"/>
                  </a:lnTo>
                  <a:lnTo>
                    <a:pt x="4112430" y="98"/>
                  </a:lnTo>
                  <a:lnTo>
                    <a:pt x="4036844" y="131"/>
                  </a:lnTo>
                  <a:lnTo>
                    <a:pt x="3961481" y="169"/>
                  </a:lnTo>
                  <a:lnTo>
                    <a:pt x="3886372" y="210"/>
                  </a:lnTo>
                  <a:lnTo>
                    <a:pt x="3811551" y="255"/>
                  </a:lnTo>
                  <a:lnTo>
                    <a:pt x="3737049" y="304"/>
                  </a:lnTo>
                  <a:lnTo>
                    <a:pt x="3662897" y="356"/>
                  </a:lnTo>
                  <a:lnTo>
                    <a:pt x="3589129" y="410"/>
                  </a:lnTo>
                  <a:lnTo>
                    <a:pt x="3515777" y="467"/>
                  </a:lnTo>
                  <a:lnTo>
                    <a:pt x="3442872" y="527"/>
                  </a:lnTo>
                  <a:lnTo>
                    <a:pt x="3370447" y="588"/>
                  </a:lnTo>
                  <a:lnTo>
                    <a:pt x="3298534" y="652"/>
                  </a:lnTo>
                  <a:lnTo>
                    <a:pt x="3227165" y="716"/>
                  </a:lnTo>
                  <a:lnTo>
                    <a:pt x="3156371" y="783"/>
                  </a:lnTo>
                  <a:lnTo>
                    <a:pt x="3086187" y="850"/>
                  </a:lnTo>
                  <a:lnTo>
                    <a:pt x="3016642" y="918"/>
                  </a:lnTo>
                  <a:lnTo>
                    <a:pt x="2947770" y="986"/>
                  </a:lnTo>
                  <a:lnTo>
                    <a:pt x="2879602" y="1055"/>
                  </a:lnTo>
                  <a:lnTo>
                    <a:pt x="2812172" y="1124"/>
                  </a:lnTo>
                  <a:lnTo>
                    <a:pt x="2745510" y="1193"/>
                  </a:lnTo>
                  <a:lnTo>
                    <a:pt x="2679649" y="1261"/>
                  </a:lnTo>
                  <a:lnTo>
                    <a:pt x="2614621" y="1328"/>
                  </a:lnTo>
                  <a:lnTo>
                    <a:pt x="2550458" y="1394"/>
                  </a:lnTo>
                  <a:lnTo>
                    <a:pt x="2487193" y="1459"/>
                  </a:lnTo>
                  <a:lnTo>
                    <a:pt x="2424858" y="1522"/>
                  </a:lnTo>
                  <a:lnTo>
                    <a:pt x="2363484" y="1584"/>
                  </a:lnTo>
                  <a:lnTo>
                    <a:pt x="2303103" y="1643"/>
                  </a:lnTo>
                  <a:lnTo>
                    <a:pt x="2243749" y="1700"/>
                  </a:lnTo>
                  <a:lnTo>
                    <a:pt x="2185452" y="1755"/>
                  </a:lnTo>
                  <a:lnTo>
                    <a:pt x="2128246" y="1807"/>
                  </a:lnTo>
                  <a:lnTo>
                    <a:pt x="2072162" y="1855"/>
                  </a:lnTo>
                  <a:lnTo>
                    <a:pt x="2017232" y="1900"/>
                  </a:lnTo>
                  <a:lnTo>
                    <a:pt x="1963489" y="1942"/>
                  </a:lnTo>
                  <a:lnTo>
                    <a:pt x="1910964" y="1979"/>
                  </a:lnTo>
                  <a:lnTo>
                    <a:pt x="1859690" y="2013"/>
                  </a:lnTo>
                  <a:lnTo>
                    <a:pt x="1809699" y="2042"/>
                  </a:lnTo>
                  <a:lnTo>
                    <a:pt x="1761023" y="2066"/>
                  </a:lnTo>
                  <a:lnTo>
                    <a:pt x="1713695" y="2085"/>
                  </a:lnTo>
                  <a:lnTo>
                    <a:pt x="1667745" y="2099"/>
                  </a:lnTo>
                  <a:lnTo>
                    <a:pt x="1623207" y="2108"/>
                  </a:lnTo>
                  <a:lnTo>
                    <a:pt x="1580112" y="2111"/>
                  </a:lnTo>
                  <a:lnTo>
                    <a:pt x="1538493" y="2108"/>
                  </a:lnTo>
                  <a:lnTo>
                    <a:pt x="1498382" y="2099"/>
                  </a:lnTo>
                  <a:lnTo>
                    <a:pt x="1459811" y="2083"/>
                  </a:lnTo>
                  <a:lnTo>
                    <a:pt x="1387416" y="2031"/>
                  </a:lnTo>
                  <a:lnTo>
                    <a:pt x="1321567" y="1949"/>
                  </a:lnTo>
                  <a:lnTo>
                    <a:pt x="1262519" y="1837"/>
                  </a:lnTo>
                  <a:lnTo>
                    <a:pt x="1210531" y="1691"/>
                  </a:lnTo>
                  <a:lnTo>
                    <a:pt x="1165859" y="1510"/>
                  </a:lnTo>
                  <a:lnTo>
                    <a:pt x="1113130" y="1167"/>
                  </a:lnTo>
                  <a:lnTo>
                    <a:pt x="1070831" y="566"/>
                  </a:lnTo>
                  <a:lnTo>
                    <a:pt x="1061235" y="0"/>
                  </a:lnTo>
                  <a:lnTo>
                    <a:pt x="1053455" y="59944"/>
                  </a:lnTo>
                  <a:lnTo>
                    <a:pt x="1044559" y="114431"/>
                  </a:lnTo>
                  <a:lnTo>
                    <a:pt x="1034067" y="164791"/>
                  </a:lnTo>
                  <a:lnTo>
                    <a:pt x="1021495" y="212354"/>
                  </a:lnTo>
                  <a:lnTo>
                    <a:pt x="1006362" y="258448"/>
                  </a:lnTo>
                  <a:lnTo>
                    <a:pt x="988185" y="304403"/>
                  </a:lnTo>
                  <a:lnTo>
                    <a:pt x="966482" y="351550"/>
                  </a:lnTo>
                  <a:lnTo>
                    <a:pt x="944385" y="394083"/>
                  </a:lnTo>
                  <a:lnTo>
                    <a:pt x="919563" y="437062"/>
                  </a:lnTo>
                  <a:lnTo>
                    <a:pt x="892197" y="480040"/>
                  </a:lnTo>
                  <a:lnTo>
                    <a:pt x="862469" y="522574"/>
                  </a:lnTo>
                  <a:lnTo>
                    <a:pt x="830560" y="564216"/>
                  </a:lnTo>
                  <a:lnTo>
                    <a:pt x="796653" y="604523"/>
                  </a:lnTo>
                  <a:lnTo>
                    <a:pt x="760929" y="643048"/>
                  </a:lnTo>
                  <a:lnTo>
                    <a:pt x="723569" y="679346"/>
                  </a:lnTo>
                  <a:lnTo>
                    <a:pt x="684746" y="712796"/>
                  </a:lnTo>
                  <a:lnTo>
                    <a:pt x="644590" y="743257"/>
                  </a:lnTo>
                  <a:lnTo>
                    <a:pt x="603223" y="771010"/>
                  </a:lnTo>
                  <a:lnTo>
                    <a:pt x="560766" y="796331"/>
                  </a:lnTo>
                  <a:lnTo>
                    <a:pt x="517340" y="819500"/>
                  </a:lnTo>
                  <a:lnTo>
                    <a:pt x="473066" y="840795"/>
                  </a:lnTo>
                  <a:lnTo>
                    <a:pt x="428064" y="860493"/>
                  </a:lnTo>
                  <a:lnTo>
                    <a:pt x="382458" y="878875"/>
                  </a:lnTo>
                  <a:lnTo>
                    <a:pt x="339597" y="895211"/>
                  </a:lnTo>
                  <a:lnTo>
                    <a:pt x="300895" y="908913"/>
                  </a:lnTo>
                  <a:lnTo>
                    <a:pt x="263565" y="920461"/>
                  </a:lnTo>
                  <a:lnTo>
                    <a:pt x="224823" y="930340"/>
                  </a:lnTo>
                  <a:lnTo>
                    <a:pt x="181881" y="939031"/>
                  </a:lnTo>
                  <a:lnTo>
                    <a:pt x="131954" y="947017"/>
                  </a:lnTo>
                  <a:lnTo>
                    <a:pt x="72256" y="954780"/>
                  </a:lnTo>
                  <a:lnTo>
                    <a:pt x="0" y="962803"/>
                  </a:lnTo>
                  <a:close/>
                </a:path>
              </a:pathLst>
            </a:custGeom>
            <a:ln w="6350">
              <a:solidFill>
                <a:srgbClr val="000000"/>
              </a:solidFill>
            </a:ln>
          </p:spPr>
          <p:txBody>
            <a:bodyPr wrap="square" lIns="0" tIns="0" rIns="0" bIns="0" rtlCol="0"/>
            <a:lstStyle/>
            <a:p/>
          </p:txBody>
        </p:sp>
        <p:sp>
          <p:nvSpPr>
            <p:cNvPr id="8" name="object 8"/>
            <p:cNvSpPr/>
            <p:nvPr/>
          </p:nvSpPr>
          <p:spPr>
            <a:xfrm>
              <a:off x="3957636" y="2600324"/>
              <a:ext cx="1993900" cy="1841500"/>
            </a:xfrm>
            <a:custGeom>
              <a:rect l="l" t="t" r="r" b="b"/>
              <a:pathLst>
                <a:path w="1993900" h="1841500">
                  <a:moveTo>
                    <a:pt x="1993899" y="920750"/>
                  </a:moveTo>
                  <a:lnTo>
                    <a:pt x="1" y="920750"/>
                  </a:lnTo>
                  <a:lnTo>
                    <a:pt x="1221" y="874795"/>
                  </a:lnTo>
                  <a:lnTo>
                    <a:pt x="4843" y="829423"/>
                  </a:lnTo>
                  <a:lnTo>
                    <a:pt x="10810" y="784688"/>
                  </a:lnTo>
                  <a:lnTo>
                    <a:pt x="19065" y="740641"/>
                  </a:lnTo>
                  <a:lnTo>
                    <a:pt x="29551" y="697335"/>
                  </a:lnTo>
                  <a:lnTo>
                    <a:pt x="42211" y="654824"/>
                  </a:lnTo>
                  <a:lnTo>
                    <a:pt x="56987" y="613160"/>
                  </a:lnTo>
                  <a:lnTo>
                    <a:pt x="73822" y="572396"/>
                  </a:lnTo>
                  <a:lnTo>
                    <a:pt x="92660" y="532584"/>
                  </a:lnTo>
                  <a:lnTo>
                    <a:pt x="113443" y="493778"/>
                  </a:lnTo>
                  <a:lnTo>
                    <a:pt x="136114" y="456029"/>
                  </a:lnTo>
                  <a:lnTo>
                    <a:pt x="160616" y="419391"/>
                  </a:lnTo>
                  <a:lnTo>
                    <a:pt x="186892" y="383917"/>
                  </a:lnTo>
                  <a:lnTo>
                    <a:pt x="214884" y="349659"/>
                  </a:lnTo>
                  <a:lnTo>
                    <a:pt x="244536" y="316670"/>
                  </a:lnTo>
                  <a:lnTo>
                    <a:pt x="275791" y="285002"/>
                  </a:lnTo>
                  <a:lnTo>
                    <a:pt x="308591" y="254709"/>
                  </a:lnTo>
                  <a:lnTo>
                    <a:pt x="342879" y="225844"/>
                  </a:lnTo>
                  <a:lnTo>
                    <a:pt x="378598" y="198458"/>
                  </a:lnTo>
                  <a:lnTo>
                    <a:pt x="415691" y="172605"/>
                  </a:lnTo>
                  <a:lnTo>
                    <a:pt x="454101" y="148338"/>
                  </a:lnTo>
                  <a:lnTo>
                    <a:pt x="493771" y="125709"/>
                  </a:lnTo>
                  <a:lnTo>
                    <a:pt x="534644" y="104771"/>
                  </a:lnTo>
                  <a:lnTo>
                    <a:pt x="576662" y="85576"/>
                  </a:lnTo>
                  <a:lnTo>
                    <a:pt x="619769" y="68178"/>
                  </a:lnTo>
                  <a:lnTo>
                    <a:pt x="663907" y="52630"/>
                  </a:lnTo>
                  <a:lnTo>
                    <a:pt x="709019" y="38983"/>
                  </a:lnTo>
                  <a:lnTo>
                    <a:pt x="755048" y="27291"/>
                  </a:lnTo>
                  <a:lnTo>
                    <a:pt x="801937" y="17607"/>
                  </a:lnTo>
                  <a:lnTo>
                    <a:pt x="849628" y="9983"/>
                  </a:lnTo>
                  <a:lnTo>
                    <a:pt x="898066" y="4472"/>
                  </a:lnTo>
                  <a:lnTo>
                    <a:pt x="947192" y="1126"/>
                  </a:lnTo>
                  <a:lnTo>
                    <a:pt x="996950" y="0"/>
                  </a:lnTo>
                  <a:lnTo>
                    <a:pt x="1046707" y="1126"/>
                  </a:lnTo>
                  <a:lnTo>
                    <a:pt x="1095833" y="4472"/>
                  </a:lnTo>
                  <a:lnTo>
                    <a:pt x="1144271" y="9983"/>
                  </a:lnTo>
                  <a:lnTo>
                    <a:pt x="1191964" y="17607"/>
                  </a:lnTo>
                  <a:lnTo>
                    <a:pt x="1238853" y="27292"/>
                  </a:lnTo>
                  <a:lnTo>
                    <a:pt x="1284882" y="38983"/>
                  </a:lnTo>
                  <a:lnTo>
                    <a:pt x="1329994" y="52630"/>
                  </a:lnTo>
                  <a:lnTo>
                    <a:pt x="1374132" y="68179"/>
                  </a:lnTo>
                  <a:lnTo>
                    <a:pt x="1417239" y="85577"/>
                  </a:lnTo>
                  <a:lnTo>
                    <a:pt x="1459257" y="104771"/>
                  </a:lnTo>
                  <a:lnTo>
                    <a:pt x="1500130" y="125709"/>
                  </a:lnTo>
                  <a:lnTo>
                    <a:pt x="1539800" y="148338"/>
                  </a:lnTo>
                  <a:lnTo>
                    <a:pt x="1578210" y="172606"/>
                  </a:lnTo>
                  <a:lnTo>
                    <a:pt x="1615303" y="198459"/>
                  </a:lnTo>
                  <a:lnTo>
                    <a:pt x="1651022" y="225844"/>
                  </a:lnTo>
                  <a:lnTo>
                    <a:pt x="1685311" y="254710"/>
                  </a:lnTo>
                  <a:lnTo>
                    <a:pt x="1718110" y="285003"/>
                  </a:lnTo>
                  <a:lnTo>
                    <a:pt x="1749365" y="316670"/>
                  </a:lnTo>
                  <a:lnTo>
                    <a:pt x="1779017" y="349660"/>
                  </a:lnTo>
                  <a:lnTo>
                    <a:pt x="1807009" y="383918"/>
                  </a:lnTo>
                  <a:lnTo>
                    <a:pt x="1833285" y="419392"/>
                  </a:lnTo>
                  <a:lnTo>
                    <a:pt x="1857787" y="456030"/>
                  </a:lnTo>
                  <a:lnTo>
                    <a:pt x="1880458" y="493779"/>
                  </a:lnTo>
                  <a:lnTo>
                    <a:pt x="1901241" y="532585"/>
                  </a:lnTo>
                  <a:lnTo>
                    <a:pt x="1920078" y="572397"/>
                  </a:lnTo>
                  <a:lnTo>
                    <a:pt x="1936914" y="613161"/>
                  </a:lnTo>
                  <a:lnTo>
                    <a:pt x="1951690" y="654825"/>
                  </a:lnTo>
                  <a:lnTo>
                    <a:pt x="1964349" y="697336"/>
                  </a:lnTo>
                  <a:lnTo>
                    <a:pt x="1974835" y="740642"/>
                  </a:lnTo>
                  <a:lnTo>
                    <a:pt x="1983090" y="784688"/>
                  </a:lnTo>
                  <a:lnTo>
                    <a:pt x="1989057" y="829424"/>
                  </a:lnTo>
                  <a:lnTo>
                    <a:pt x="1992679" y="874795"/>
                  </a:lnTo>
                  <a:lnTo>
                    <a:pt x="1993899" y="920750"/>
                  </a:lnTo>
                  <a:close/>
                </a:path>
                <a:path w="1993900" h="1841500">
                  <a:moveTo>
                    <a:pt x="996950" y="1841499"/>
                  </a:moveTo>
                  <a:lnTo>
                    <a:pt x="947192" y="1840372"/>
                  </a:lnTo>
                  <a:lnTo>
                    <a:pt x="898066" y="1837027"/>
                  </a:lnTo>
                  <a:lnTo>
                    <a:pt x="849628" y="1831516"/>
                  </a:lnTo>
                  <a:lnTo>
                    <a:pt x="801936" y="1823892"/>
                  </a:lnTo>
                  <a:lnTo>
                    <a:pt x="755047" y="1814207"/>
                  </a:lnTo>
                  <a:lnTo>
                    <a:pt x="709018" y="1802515"/>
                  </a:lnTo>
                  <a:lnTo>
                    <a:pt x="663905" y="1788869"/>
                  </a:lnTo>
                  <a:lnTo>
                    <a:pt x="619768" y="1773320"/>
                  </a:lnTo>
                  <a:lnTo>
                    <a:pt x="576661" y="1755922"/>
                  </a:lnTo>
                  <a:lnTo>
                    <a:pt x="534643" y="1736728"/>
                  </a:lnTo>
                  <a:lnTo>
                    <a:pt x="493770" y="1715790"/>
                  </a:lnTo>
                  <a:lnTo>
                    <a:pt x="454100" y="1693161"/>
                  </a:lnTo>
                  <a:lnTo>
                    <a:pt x="415690" y="1668893"/>
                  </a:lnTo>
                  <a:lnTo>
                    <a:pt x="378597" y="1643041"/>
                  </a:lnTo>
                  <a:lnTo>
                    <a:pt x="342877" y="1615655"/>
                  </a:lnTo>
                  <a:lnTo>
                    <a:pt x="308589" y="1586789"/>
                  </a:lnTo>
                  <a:lnTo>
                    <a:pt x="275789" y="1556496"/>
                  </a:lnTo>
                  <a:lnTo>
                    <a:pt x="244535" y="1524829"/>
                  </a:lnTo>
                  <a:lnTo>
                    <a:pt x="214883" y="1491840"/>
                  </a:lnTo>
                  <a:lnTo>
                    <a:pt x="186890" y="1457582"/>
                  </a:lnTo>
                  <a:lnTo>
                    <a:pt x="160614" y="1422107"/>
                  </a:lnTo>
                  <a:lnTo>
                    <a:pt x="136112" y="1385469"/>
                  </a:lnTo>
                  <a:lnTo>
                    <a:pt x="113441" y="1347721"/>
                  </a:lnTo>
                  <a:lnTo>
                    <a:pt x="92659" y="1308914"/>
                  </a:lnTo>
                  <a:lnTo>
                    <a:pt x="73821" y="1269102"/>
                  </a:lnTo>
                  <a:lnTo>
                    <a:pt x="56985" y="1228338"/>
                  </a:lnTo>
                  <a:lnTo>
                    <a:pt x="42209" y="1186674"/>
                  </a:lnTo>
                  <a:lnTo>
                    <a:pt x="29550" y="1144163"/>
                  </a:lnTo>
                  <a:lnTo>
                    <a:pt x="19064" y="1100858"/>
                  </a:lnTo>
                  <a:lnTo>
                    <a:pt x="10809" y="1056811"/>
                  </a:lnTo>
                  <a:lnTo>
                    <a:pt x="4842" y="1012076"/>
                  </a:lnTo>
                  <a:lnTo>
                    <a:pt x="1220" y="966704"/>
                  </a:lnTo>
                  <a:lnTo>
                    <a:pt x="0" y="920749"/>
                  </a:lnTo>
                  <a:lnTo>
                    <a:pt x="1993899" y="920750"/>
                  </a:lnTo>
                  <a:lnTo>
                    <a:pt x="1992679" y="966704"/>
                  </a:lnTo>
                  <a:lnTo>
                    <a:pt x="1989057" y="1012076"/>
                  </a:lnTo>
                  <a:lnTo>
                    <a:pt x="1983090" y="1056811"/>
                  </a:lnTo>
                  <a:lnTo>
                    <a:pt x="1974835" y="1100858"/>
                  </a:lnTo>
                  <a:lnTo>
                    <a:pt x="1964349" y="1144163"/>
                  </a:lnTo>
                  <a:lnTo>
                    <a:pt x="1951689" y="1186674"/>
                  </a:lnTo>
                  <a:lnTo>
                    <a:pt x="1936913" y="1228338"/>
                  </a:lnTo>
                  <a:lnTo>
                    <a:pt x="1920078" y="1269103"/>
                  </a:lnTo>
                  <a:lnTo>
                    <a:pt x="1901240" y="1308914"/>
                  </a:lnTo>
                  <a:lnTo>
                    <a:pt x="1880457" y="1347721"/>
                  </a:lnTo>
                  <a:lnTo>
                    <a:pt x="1857786" y="1385470"/>
                  </a:lnTo>
                  <a:lnTo>
                    <a:pt x="1833284" y="1422108"/>
                  </a:lnTo>
                  <a:lnTo>
                    <a:pt x="1807009" y="1457582"/>
                  </a:lnTo>
                  <a:lnTo>
                    <a:pt x="1779016" y="1491840"/>
                  </a:lnTo>
                  <a:lnTo>
                    <a:pt x="1749364" y="1524829"/>
                  </a:lnTo>
                  <a:lnTo>
                    <a:pt x="1718110" y="1556496"/>
                  </a:lnTo>
                  <a:lnTo>
                    <a:pt x="1685310" y="1586789"/>
                  </a:lnTo>
                  <a:lnTo>
                    <a:pt x="1651022" y="1615655"/>
                  </a:lnTo>
                  <a:lnTo>
                    <a:pt x="1615302" y="1643041"/>
                  </a:lnTo>
                  <a:lnTo>
                    <a:pt x="1578209" y="1668893"/>
                  </a:lnTo>
                  <a:lnTo>
                    <a:pt x="1539799" y="1693161"/>
                  </a:lnTo>
                  <a:lnTo>
                    <a:pt x="1500129" y="1715790"/>
                  </a:lnTo>
                  <a:lnTo>
                    <a:pt x="1459256" y="1736728"/>
                  </a:lnTo>
                  <a:lnTo>
                    <a:pt x="1417238" y="1755922"/>
                  </a:lnTo>
                  <a:lnTo>
                    <a:pt x="1374132" y="1773320"/>
                  </a:lnTo>
                  <a:lnTo>
                    <a:pt x="1329994" y="1788869"/>
                  </a:lnTo>
                  <a:lnTo>
                    <a:pt x="1284882" y="1802516"/>
                  </a:lnTo>
                  <a:lnTo>
                    <a:pt x="1238853" y="1814208"/>
                  </a:lnTo>
                  <a:lnTo>
                    <a:pt x="1191963" y="1823892"/>
                  </a:lnTo>
                  <a:lnTo>
                    <a:pt x="1144271" y="1831516"/>
                  </a:lnTo>
                  <a:lnTo>
                    <a:pt x="1095834" y="1837027"/>
                  </a:lnTo>
                  <a:lnTo>
                    <a:pt x="1046707" y="1840372"/>
                  </a:lnTo>
                  <a:lnTo>
                    <a:pt x="996950" y="1841499"/>
                  </a:lnTo>
                  <a:close/>
                </a:path>
              </a:pathLst>
            </a:custGeom>
            <a:solidFill>
              <a:srgbClr val="51848E"/>
            </a:solidFill>
          </p:spPr>
          <p:txBody>
            <a:bodyPr wrap="square" lIns="0" tIns="0" rIns="0" bIns="0" rtlCol="0"/>
            <a:lstStyle/>
            <a:p/>
          </p:txBody>
        </p:sp>
        <p:sp>
          <p:nvSpPr>
            <p:cNvPr id="9" name="object 9"/>
            <p:cNvSpPr/>
            <p:nvPr/>
          </p:nvSpPr>
          <p:spPr>
            <a:xfrm>
              <a:off x="3957636" y="2600324"/>
              <a:ext cx="1993900" cy="1841500"/>
            </a:xfrm>
            <a:custGeom>
              <a:rect l="l" t="t" r="r" b="b"/>
              <a:pathLst>
                <a:path w="1993900" h="1841500">
                  <a:moveTo>
                    <a:pt x="1" y="920750"/>
                  </a:moveTo>
                  <a:lnTo>
                    <a:pt x="1221" y="874795"/>
                  </a:lnTo>
                  <a:lnTo>
                    <a:pt x="4843" y="829424"/>
                  </a:lnTo>
                  <a:lnTo>
                    <a:pt x="10810" y="784688"/>
                  </a:lnTo>
                  <a:lnTo>
                    <a:pt x="19065" y="740642"/>
                  </a:lnTo>
                  <a:lnTo>
                    <a:pt x="29551" y="697336"/>
                  </a:lnTo>
                  <a:lnTo>
                    <a:pt x="42210" y="654825"/>
                  </a:lnTo>
                  <a:lnTo>
                    <a:pt x="56986" y="613161"/>
                  </a:lnTo>
                  <a:lnTo>
                    <a:pt x="73822" y="572397"/>
                  </a:lnTo>
                  <a:lnTo>
                    <a:pt x="92659" y="532585"/>
                  </a:lnTo>
                  <a:lnTo>
                    <a:pt x="113442" y="493779"/>
                  </a:lnTo>
                  <a:lnTo>
                    <a:pt x="136113" y="456030"/>
                  </a:lnTo>
                  <a:lnTo>
                    <a:pt x="160615" y="419392"/>
                  </a:lnTo>
                  <a:lnTo>
                    <a:pt x="186891" y="383918"/>
                  </a:lnTo>
                  <a:lnTo>
                    <a:pt x="214883" y="349660"/>
                  </a:lnTo>
                  <a:lnTo>
                    <a:pt x="244535" y="316670"/>
                  </a:lnTo>
                  <a:lnTo>
                    <a:pt x="275790" y="285003"/>
                  </a:lnTo>
                  <a:lnTo>
                    <a:pt x="308590" y="254710"/>
                  </a:lnTo>
                  <a:lnTo>
                    <a:pt x="342878" y="225844"/>
                  </a:lnTo>
                  <a:lnTo>
                    <a:pt x="378597" y="198459"/>
                  </a:lnTo>
                  <a:lnTo>
                    <a:pt x="415690" y="172606"/>
                  </a:lnTo>
                  <a:lnTo>
                    <a:pt x="454100" y="148338"/>
                  </a:lnTo>
                  <a:lnTo>
                    <a:pt x="493770" y="125709"/>
                  </a:lnTo>
                  <a:lnTo>
                    <a:pt x="534643" y="104771"/>
                  </a:lnTo>
                  <a:lnTo>
                    <a:pt x="576661" y="85577"/>
                  </a:lnTo>
                  <a:lnTo>
                    <a:pt x="619768" y="68179"/>
                  </a:lnTo>
                  <a:lnTo>
                    <a:pt x="663906" y="52630"/>
                  </a:lnTo>
                  <a:lnTo>
                    <a:pt x="709018" y="38983"/>
                  </a:lnTo>
                  <a:lnTo>
                    <a:pt x="755047" y="27292"/>
                  </a:lnTo>
                  <a:lnTo>
                    <a:pt x="801936" y="17607"/>
                  </a:lnTo>
                  <a:lnTo>
                    <a:pt x="849628" y="9983"/>
                  </a:lnTo>
                  <a:lnTo>
                    <a:pt x="898066" y="4472"/>
                  </a:lnTo>
                  <a:lnTo>
                    <a:pt x="947192" y="1126"/>
                  </a:lnTo>
                  <a:lnTo>
                    <a:pt x="996950" y="0"/>
                  </a:lnTo>
                  <a:lnTo>
                    <a:pt x="1046707" y="1126"/>
                  </a:lnTo>
                  <a:lnTo>
                    <a:pt x="1095833" y="4472"/>
                  </a:lnTo>
                  <a:lnTo>
                    <a:pt x="1144271" y="9983"/>
                  </a:lnTo>
                  <a:lnTo>
                    <a:pt x="1191963" y="17607"/>
                  </a:lnTo>
                  <a:lnTo>
                    <a:pt x="1238852" y="27291"/>
                  </a:lnTo>
                  <a:lnTo>
                    <a:pt x="1284881" y="38983"/>
                  </a:lnTo>
                  <a:lnTo>
                    <a:pt x="1329993" y="52630"/>
                  </a:lnTo>
                  <a:lnTo>
                    <a:pt x="1374131" y="68178"/>
                  </a:lnTo>
                  <a:lnTo>
                    <a:pt x="1417238" y="85576"/>
                  </a:lnTo>
                  <a:lnTo>
                    <a:pt x="1459256" y="104771"/>
                  </a:lnTo>
                  <a:lnTo>
                    <a:pt x="1500129" y="125709"/>
                  </a:lnTo>
                  <a:lnTo>
                    <a:pt x="1539799" y="148338"/>
                  </a:lnTo>
                  <a:lnTo>
                    <a:pt x="1578209" y="172605"/>
                  </a:lnTo>
                  <a:lnTo>
                    <a:pt x="1615302" y="198458"/>
                  </a:lnTo>
                  <a:lnTo>
                    <a:pt x="1651022" y="225844"/>
                  </a:lnTo>
                  <a:lnTo>
                    <a:pt x="1685310" y="254709"/>
                  </a:lnTo>
                  <a:lnTo>
                    <a:pt x="1718110" y="285002"/>
                  </a:lnTo>
                  <a:lnTo>
                    <a:pt x="1749364" y="316670"/>
                  </a:lnTo>
                  <a:lnTo>
                    <a:pt x="1779016" y="349659"/>
                  </a:lnTo>
                  <a:lnTo>
                    <a:pt x="1807009" y="383917"/>
                  </a:lnTo>
                  <a:lnTo>
                    <a:pt x="1833284" y="419391"/>
                  </a:lnTo>
                  <a:lnTo>
                    <a:pt x="1857786" y="456029"/>
                  </a:lnTo>
                  <a:lnTo>
                    <a:pt x="1880457" y="493778"/>
                  </a:lnTo>
                  <a:lnTo>
                    <a:pt x="1901240" y="532584"/>
                  </a:lnTo>
                  <a:lnTo>
                    <a:pt x="1920078" y="572396"/>
                  </a:lnTo>
                  <a:lnTo>
                    <a:pt x="1936913" y="613160"/>
                  </a:lnTo>
                  <a:lnTo>
                    <a:pt x="1951689" y="654824"/>
                  </a:lnTo>
                  <a:lnTo>
                    <a:pt x="1964349" y="697335"/>
                  </a:lnTo>
                  <a:lnTo>
                    <a:pt x="1974835" y="740641"/>
                  </a:lnTo>
                  <a:lnTo>
                    <a:pt x="1983090" y="784688"/>
                  </a:lnTo>
                  <a:lnTo>
                    <a:pt x="1989057" y="829423"/>
                  </a:lnTo>
                  <a:lnTo>
                    <a:pt x="1992679" y="874795"/>
                  </a:lnTo>
                  <a:lnTo>
                    <a:pt x="1993900" y="920749"/>
                  </a:lnTo>
                  <a:lnTo>
                    <a:pt x="1992679" y="966704"/>
                  </a:lnTo>
                  <a:lnTo>
                    <a:pt x="1989057" y="1012076"/>
                  </a:lnTo>
                  <a:lnTo>
                    <a:pt x="1983090" y="1056811"/>
                  </a:lnTo>
                  <a:lnTo>
                    <a:pt x="1974835" y="1100858"/>
                  </a:lnTo>
                  <a:lnTo>
                    <a:pt x="1964349" y="1144163"/>
                  </a:lnTo>
                  <a:lnTo>
                    <a:pt x="1951689" y="1186674"/>
                  </a:lnTo>
                  <a:lnTo>
                    <a:pt x="1936913" y="1228338"/>
                  </a:lnTo>
                  <a:lnTo>
                    <a:pt x="1920078" y="1269102"/>
                  </a:lnTo>
                  <a:lnTo>
                    <a:pt x="1901240" y="1308914"/>
                  </a:lnTo>
                  <a:lnTo>
                    <a:pt x="1880457" y="1347721"/>
                  </a:lnTo>
                  <a:lnTo>
                    <a:pt x="1857786" y="1385469"/>
                  </a:lnTo>
                  <a:lnTo>
                    <a:pt x="1833284" y="1422107"/>
                  </a:lnTo>
                  <a:lnTo>
                    <a:pt x="1807009" y="1457582"/>
                  </a:lnTo>
                  <a:lnTo>
                    <a:pt x="1779016" y="1491840"/>
                  </a:lnTo>
                  <a:lnTo>
                    <a:pt x="1749364" y="1524829"/>
                  </a:lnTo>
                  <a:lnTo>
                    <a:pt x="1718110" y="1556496"/>
                  </a:lnTo>
                  <a:lnTo>
                    <a:pt x="1685310" y="1586789"/>
                  </a:lnTo>
                  <a:lnTo>
                    <a:pt x="1651022" y="1615655"/>
                  </a:lnTo>
                  <a:lnTo>
                    <a:pt x="1615302" y="1643041"/>
                  </a:lnTo>
                  <a:lnTo>
                    <a:pt x="1578209" y="1668893"/>
                  </a:lnTo>
                  <a:lnTo>
                    <a:pt x="1539799" y="1693161"/>
                  </a:lnTo>
                  <a:lnTo>
                    <a:pt x="1500129" y="1715790"/>
                  </a:lnTo>
                  <a:lnTo>
                    <a:pt x="1459256" y="1736728"/>
                  </a:lnTo>
                  <a:lnTo>
                    <a:pt x="1417238" y="1755922"/>
                  </a:lnTo>
                  <a:lnTo>
                    <a:pt x="1374132" y="1773320"/>
                  </a:lnTo>
                  <a:lnTo>
                    <a:pt x="1329994" y="1788869"/>
                  </a:lnTo>
                  <a:lnTo>
                    <a:pt x="1284882" y="1802516"/>
                  </a:lnTo>
                  <a:lnTo>
                    <a:pt x="1238853" y="1814208"/>
                  </a:lnTo>
                  <a:lnTo>
                    <a:pt x="1191963" y="1823892"/>
                  </a:lnTo>
                  <a:lnTo>
                    <a:pt x="1144271" y="1831516"/>
                  </a:lnTo>
                  <a:lnTo>
                    <a:pt x="1095834" y="1837027"/>
                  </a:lnTo>
                  <a:lnTo>
                    <a:pt x="1046707" y="1840372"/>
                  </a:lnTo>
                  <a:lnTo>
                    <a:pt x="996950" y="1841499"/>
                  </a:lnTo>
                  <a:lnTo>
                    <a:pt x="947192" y="1840372"/>
                  </a:lnTo>
                  <a:lnTo>
                    <a:pt x="898066" y="1837027"/>
                  </a:lnTo>
                  <a:lnTo>
                    <a:pt x="849628" y="1831516"/>
                  </a:lnTo>
                  <a:lnTo>
                    <a:pt x="801936" y="1823892"/>
                  </a:lnTo>
                  <a:lnTo>
                    <a:pt x="755047" y="1814207"/>
                  </a:lnTo>
                  <a:lnTo>
                    <a:pt x="709018" y="1802515"/>
                  </a:lnTo>
                  <a:lnTo>
                    <a:pt x="663905" y="1788869"/>
                  </a:lnTo>
                  <a:lnTo>
                    <a:pt x="619768" y="1773320"/>
                  </a:lnTo>
                  <a:lnTo>
                    <a:pt x="576661" y="1755922"/>
                  </a:lnTo>
                  <a:lnTo>
                    <a:pt x="534643" y="1736728"/>
                  </a:lnTo>
                  <a:lnTo>
                    <a:pt x="493770" y="1715790"/>
                  </a:lnTo>
                  <a:lnTo>
                    <a:pt x="454100" y="1693161"/>
                  </a:lnTo>
                  <a:lnTo>
                    <a:pt x="415690" y="1668893"/>
                  </a:lnTo>
                  <a:lnTo>
                    <a:pt x="378597" y="1643041"/>
                  </a:lnTo>
                  <a:lnTo>
                    <a:pt x="342877" y="1615655"/>
                  </a:lnTo>
                  <a:lnTo>
                    <a:pt x="308589" y="1586789"/>
                  </a:lnTo>
                  <a:lnTo>
                    <a:pt x="275789" y="1556496"/>
                  </a:lnTo>
                  <a:lnTo>
                    <a:pt x="244535" y="1524829"/>
                  </a:lnTo>
                  <a:lnTo>
                    <a:pt x="214883" y="1491840"/>
                  </a:lnTo>
                  <a:lnTo>
                    <a:pt x="186890" y="1457582"/>
                  </a:lnTo>
                  <a:lnTo>
                    <a:pt x="160614" y="1422108"/>
                  </a:lnTo>
                  <a:lnTo>
                    <a:pt x="136113" y="1385470"/>
                  </a:lnTo>
                  <a:lnTo>
                    <a:pt x="113442" y="1347721"/>
                  </a:lnTo>
                  <a:lnTo>
                    <a:pt x="92659" y="1308914"/>
                  </a:lnTo>
                  <a:lnTo>
                    <a:pt x="73821" y="1269103"/>
                  </a:lnTo>
                  <a:lnTo>
                    <a:pt x="56985" y="1228338"/>
                  </a:lnTo>
                  <a:lnTo>
                    <a:pt x="42209" y="1186674"/>
                  </a:lnTo>
                  <a:lnTo>
                    <a:pt x="29550" y="1144163"/>
                  </a:lnTo>
                  <a:lnTo>
                    <a:pt x="19064" y="1100858"/>
                  </a:lnTo>
                  <a:lnTo>
                    <a:pt x="10809" y="1056811"/>
                  </a:lnTo>
                  <a:lnTo>
                    <a:pt x="4842" y="1012076"/>
                  </a:lnTo>
                  <a:lnTo>
                    <a:pt x="1220" y="966704"/>
                  </a:lnTo>
                  <a:lnTo>
                    <a:pt x="0" y="920749"/>
                  </a:lnTo>
                  <a:close/>
                </a:path>
              </a:pathLst>
            </a:custGeom>
            <a:ln w="6349">
              <a:solidFill>
                <a:srgbClr val="51848E"/>
              </a:solidFill>
            </a:ln>
          </p:spPr>
          <p:txBody>
            <a:bodyPr wrap="square" lIns="0" tIns="0" rIns="0" bIns="0" rtlCol="0"/>
            <a:lstStyle/>
            <a:p/>
          </p:txBody>
        </p:sp>
      </p:grpSp>
      <p:sp>
        <p:nvSpPr>
          <p:cNvPr id="10" name="object 10"/>
          <p:cNvSpPr txBox="1"/>
          <p:nvPr/>
        </p:nvSpPr>
        <p:spPr>
          <a:xfrm>
            <a:off x="4146550" y="3320096"/>
            <a:ext cx="1651000" cy="513080"/>
          </a:xfrm>
          <a:prstGeom prst="rect">
            <a:avLst/>
          </a:prstGeom>
        </p:spPr>
        <p:txBody>
          <a:bodyPr vert="horz" wrap="square" lIns="0" tIns="12700" rIns="0" bIns="0" rtlCol="0">
            <a:spAutoFit/>
          </a:bodyPr>
          <a:lstStyle/>
          <a:p>
            <a:pPr marL="622300" marR="5080" indent="-609600">
              <a:lnSpc>
                <a:spcPct val="100000"/>
              </a:lnSpc>
              <a:spcBef>
                <a:spcPts val="100"/>
              </a:spcBef>
            </a:pPr>
            <a:r>
              <a:rPr sz="1600" b="1" spc="-10">
                <a:solidFill>
                  <a:srgbClr val="FFFFFF"/>
                </a:solidFill>
                <a:latin typeface="Microsoft JhengHei"/>
                <a:cs typeface="Microsoft JhengHei"/>
              </a:rPr>
              <a:t>国际知名咨询公司</a:t>
            </a:r>
            <a:r>
              <a:rPr sz="1600" b="1" spc="-25">
                <a:solidFill>
                  <a:srgbClr val="FFFFFF"/>
                </a:solidFill>
                <a:latin typeface="Microsoft JhengHei"/>
                <a:cs typeface="Microsoft JhengHei"/>
              </a:rPr>
              <a:t>分类</a:t>
            </a:r>
            <a:endParaRPr sz="1600">
              <a:latin typeface="Microsoft JhengHei"/>
              <a:cs typeface="Microsoft JhengHei"/>
            </a:endParaRPr>
          </a:p>
        </p:txBody>
      </p:sp>
      <p:sp>
        <p:nvSpPr>
          <p:cNvPr id="11" name="object 11"/>
          <p:cNvSpPr txBox="1"/>
          <p:nvPr/>
        </p:nvSpPr>
        <p:spPr>
          <a:xfrm>
            <a:off x="911225" y="3676650"/>
            <a:ext cx="2870200" cy="269240"/>
          </a:xfrm>
          <a:prstGeom prst="rect">
            <a:avLst/>
          </a:prstGeom>
        </p:spPr>
        <p:txBody>
          <a:bodyPr vert="horz" wrap="square" lIns="0" tIns="12700" rIns="0" bIns="0" rtlCol="0">
            <a:spAutoFit/>
          </a:bodyPr>
          <a:lstStyle/>
          <a:p>
            <a:pPr marL="12700">
              <a:lnSpc>
                <a:spcPct val="100000"/>
              </a:lnSpc>
              <a:spcBef>
                <a:spcPts val="100"/>
              </a:spcBef>
            </a:pPr>
            <a:r>
              <a:rPr sz="1600" b="1" spc="-5">
                <a:latin typeface="Microsoft JhengHei"/>
                <a:cs typeface="Microsoft JhengHei"/>
              </a:rPr>
              <a:t>以人力资源咨询见长的咨询公司</a:t>
            </a:r>
            <a:endParaRPr sz="1600">
              <a:latin typeface="Microsoft JhengHei"/>
              <a:cs typeface="Microsoft JhengHei"/>
            </a:endParaRPr>
          </a:p>
        </p:txBody>
      </p:sp>
      <p:sp>
        <p:nvSpPr>
          <p:cNvPr id="12" name="object 12"/>
          <p:cNvSpPr txBox="1"/>
          <p:nvPr/>
        </p:nvSpPr>
        <p:spPr>
          <a:xfrm>
            <a:off x="6473031" y="3633787"/>
            <a:ext cx="1651000" cy="269240"/>
          </a:xfrm>
          <a:prstGeom prst="rect">
            <a:avLst/>
          </a:prstGeom>
        </p:spPr>
        <p:txBody>
          <a:bodyPr vert="horz" wrap="square" lIns="0" tIns="12700" rIns="0" bIns="0" rtlCol="0">
            <a:spAutoFit/>
          </a:bodyPr>
          <a:lstStyle/>
          <a:p>
            <a:pPr marL="12700">
              <a:lnSpc>
                <a:spcPct val="100000"/>
              </a:lnSpc>
              <a:spcBef>
                <a:spcPts val="100"/>
              </a:spcBef>
            </a:pPr>
            <a:r>
              <a:rPr sz="1600" b="1" spc="-10">
                <a:latin typeface="Microsoft JhengHei"/>
                <a:cs typeface="Microsoft JhengHei"/>
              </a:rPr>
              <a:t>四大下属咨询公司</a:t>
            </a:r>
            <a:endParaRPr sz="1600">
              <a:latin typeface="Microsoft JhengHei"/>
              <a:cs typeface="Microsoft JhengHei"/>
            </a:endParaRPr>
          </a:p>
        </p:txBody>
      </p:sp>
      <p:sp>
        <p:nvSpPr>
          <p:cNvPr id="13" name="object 13"/>
          <p:cNvSpPr txBox="1"/>
          <p:nvPr/>
        </p:nvSpPr>
        <p:spPr>
          <a:xfrm>
            <a:off x="413701" y="1526498"/>
            <a:ext cx="3934460" cy="1678939"/>
          </a:xfrm>
          <a:prstGeom prst="rect">
            <a:avLst/>
          </a:prstGeom>
        </p:spPr>
        <p:txBody>
          <a:bodyPr vert="horz" wrap="square" lIns="0" tIns="28575" rIns="0" bIns="0" rtlCol="0">
            <a:spAutoFit/>
          </a:bodyPr>
          <a:lstStyle/>
          <a:p>
            <a:pPr marL="492759">
              <a:lnSpc>
                <a:spcPct val="100000"/>
              </a:lnSpc>
              <a:spcBef>
                <a:spcPts val="225"/>
              </a:spcBef>
            </a:pPr>
            <a:r>
              <a:rPr sz="1800" b="1" spc="-5">
                <a:latin typeface="Microsoft JhengHei"/>
                <a:cs typeface="Microsoft JhengHei"/>
              </a:rPr>
              <a:t>以战略和管理咨询见长的咨询公司</a:t>
            </a:r>
            <a:endParaRPr sz="1800">
              <a:latin typeface="Microsoft JhengHei"/>
              <a:cs typeface="Microsoft JhengHei"/>
            </a:endParaRPr>
          </a:p>
          <a:p>
            <a:pPr marL="86360" indent="-74295">
              <a:lnSpc>
                <a:spcPct val="100000"/>
              </a:lnSpc>
              <a:spcBef>
                <a:spcPts val="110"/>
              </a:spcBef>
              <a:buSzPct val="96875"/>
              <a:buFont typeface="Times New Roman"/>
              <a:buChar char="•"/>
              <a:tabLst>
                <a:tab pos="86995"/>
              </a:tabLst>
            </a:pPr>
            <a:r>
              <a:rPr sz="1600" u="heavy">
                <a:uFill>
                  <a:solidFill>
                    <a:srgbClr val="000000"/>
                  </a:solidFill>
                </a:uFill>
                <a:latin typeface="宋体"/>
                <a:cs typeface="宋体"/>
              </a:rPr>
              <a:t>麦肯锡（</a:t>
            </a:r>
            <a:r>
              <a:rPr sz="1600" u="heavy">
                <a:uFill>
                  <a:solidFill>
                    <a:srgbClr val="000000"/>
                  </a:solidFill>
                </a:uFill>
                <a:latin typeface="Times New Roman"/>
                <a:cs typeface="Times New Roman"/>
              </a:rPr>
              <a:t>McKinsey</a:t>
            </a:r>
            <a:r>
              <a:rPr sz="1600" u="heavy" spc="-25">
                <a:uFill>
                  <a:solidFill>
                    <a:srgbClr val="000000"/>
                  </a:solidFill>
                </a:uFill>
                <a:latin typeface="Times New Roman"/>
                <a:cs typeface="Times New Roman"/>
              </a:rPr>
              <a:t> </a:t>
            </a:r>
            <a:r>
              <a:rPr sz="1600" u="heavy">
                <a:uFill>
                  <a:solidFill>
                    <a:srgbClr val="000000"/>
                  </a:solidFill>
                </a:uFill>
                <a:latin typeface="宋体"/>
                <a:cs typeface="宋体"/>
              </a:rPr>
              <a:t>）波士顿</a:t>
            </a:r>
            <a:r>
              <a:rPr sz="1600" u="heavy" spc="-10">
                <a:uFill>
                  <a:solidFill>
                    <a:srgbClr val="000000"/>
                  </a:solidFill>
                </a:uFill>
                <a:latin typeface="宋体"/>
                <a:cs typeface="宋体"/>
              </a:rPr>
              <a:t>（</a:t>
            </a:r>
            <a:r>
              <a:rPr sz="1600" u="heavy" spc="-10">
                <a:uFill>
                  <a:solidFill>
                    <a:srgbClr val="000000"/>
                  </a:solidFill>
                </a:uFill>
                <a:latin typeface="Times New Roman"/>
                <a:cs typeface="Times New Roman"/>
              </a:rPr>
              <a:t>BCG</a:t>
            </a:r>
            <a:r>
              <a:rPr sz="1600" u="heavy" spc="-10">
                <a:uFill>
                  <a:solidFill>
                    <a:srgbClr val="000000"/>
                  </a:solidFill>
                </a:uFill>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贝恩</a:t>
            </a:r>
            <a:r>
              <a:rPr sz="1600" u="heavy">
                <a:uFill>
                  <a:solidFill>
                    <a:srgbClr val="000000"/>
                  </a:solidFill>
                </a:uFill>
                <a:latin typeface="Times New Roman"/>
                <a:cs typeface="Times New Roman"/>
              </a:rPr>
              <a:t>(Bain</a:t>
            </a:r>
            <a:r>
              <a:rPr sz="1600" u="heavy" spc="-20">
                <a:uFill>
                  <a:solidFill>
                    <a:srgbClr val="000000"/>
                  </a:solidFill>
                </a:uFill>
                <a:latin typeface="Times New Roman"/>
                <a:cs typeface="Times New Roman"/>
              </a:rPr>
              <a:t> </a:t>
            </a:r>
            <a:r>
              <a:rPr sz="1600" u="heavy">
                <a:uFill>
                  <a:solidFill>
                    <a:srgbClr val="000000"/>
                  </a:solidFill>
                </a:uFill>
                <a:latin typeface="Times New Roman"/>
                <a:cs typeface="Times New Roman"/>
              </a:rPr>
              <a:t>&amp;</a:t>
            </a:r>
            <a:r>
              <a:rPr sz="1600" u="heavy" spc="-10">
                <a:uFill>
                  <a:solidFill>
                    <a:srgbClr val="000000"/>
                  </a:solidFill>
                </a:uFill>
                <a:latin typeface="Times New Roman"/>
                <a:cs typeface="Times New Roman"/>
              </a:rPr>
              <a:t> </a:t>
            </a:r>
            <a:r>
              <a:rPr sz="1600" u="heavy" spc="-25">
                <a:uFill>
                  <a:solidFill>
                    <a:srgbClr val="000000"/>
                  </a:solidFill>
                </a:uFill>
                <a:latin typeface="Times New Roman"/>
                <a:cs typeface="Times New Roman"/>
              </a:rPr>
              <a:t>Co)</a:t>
            </a:r>
            <a:endParaRPr sz="1600">
              <a:latin typeface="Times New Roman"/>
              <a:cs typeface="Times New Roman"/>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科尔尼（</a:t>
            </a:r>
            <a:r>
              <a:rPr sz="1600" u="heavy">
                <a:uFill>
                  <a:solidFill>
                    <a:srgbClr val="000000"/>
                  </a:solidFill>
                </a:uFill>
                <a:latin typeface="Times New Roman"/>
                <a:cs typeface="Times New Roman"/>
              </a:rPr>
              <a:t>AT</a:t>
            </a:r>
            <a:r>
              <a:rPr sz="1600" u="heavy" spc="-10">
                <a:uFill>
                  <a:solidFill>
                    <a:srgbClr val="000000"/>
                  </a:solidFill>
                </a:uFill>
                <a:latin typeface="Times New Roman"/>
                <a:cs typeface="Times New Roman"/>
              </a:rPr>
              <a:t> Kearney</a:t>
            </a:r>
            <a:r>
              <a:rPr sz="1600" u="heavy" spc="-10">
                <a:uFill>
                  <a:solidFill>
                    <a:srgbClr val="000000"/>
                  </a:solidFill>
                </a:uFill>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罗兰贝格（</a:t>
            </a:r>
            <a:r>
              <a:rPr sz="1600" u="heavy">
                <a:uFill>
                  <a:solidFill>
                    <a:srgbClr val="000000"/>
                  </a:solidFill>
                </a:uFill>
                <a:latin typeface="Times New Roman"/>
                <a:cs typeface="Times New Roman"/>
              </a:rPr>
              <a:t>Roland</a:t>
            </a:r>
            <a:r>
              <a:rPr sz="1600" u="heavy" spc="-15">
                <a:uFill>
                  <a:solidFill>
                    <a:srgbClr val="000000"/>
                  </a:solidFill>
                </a:uFill>
                <a:latin typeface="Times New Roman"/>
                <a:cs typeface="Times New Roman"/>
              </a:rPr>
              <a:t> </a:t>
            </a:r>
            <a:r>
              <a:rPr sz="1600" u="heavy">
                <a:uFill>
                  <a:solidFill>
                    <a:srgbClr val="000000"/>
                  </a:solidFill>
                </a:uFill>
                <a:latin typeface="Times New Roman"/>
                <a:cs typeface="Times New Roman"/>
              </a:rPr>
              <a:t>Berger</a:t>
            </a:r>
            <a:r>
              <a:rPr sz="1600" u="heavy" spc="-10">
                <a:uFill>
                  <a:solidFill>
                    <a:srgbClr val="000000"/>
                  </a:solidFill>
                </a:uFill>
                <a:latin typeface="Times New Roman"/>
                <a:cs typeface="Times New Roman"/>
              </a:rPr>
              <a:t> </a:t>
            </a:r>
            <a:r>
              <a:rPr sz="1600" u="heavy" spc="-50">
                <a:uFill>
                  <a:solidFill>
                    <a:srgbClr val="000000"/>
                  </a:solidFill>
                </a:uFill>
                <a:latin typeface="宋体"/>
                <a:cs typeface="宋体"/>
              </a:rPr>
              <a:t>）</a:t>
            </a:r>
            <a:endParaRPr sz="1600">
              <a:latin typeface="宋体"/>
              <a:cs typeface="宋体"/>
            </a:endParaRPr>
          </a:p>
        </p:txBody>
      </p:sp>
      <p:sp>
        <p:nvSpPr>
          <p:cNvPr id="14" name="object 14"/>
          <p:cNvSpPr txBox="1"/>
          <p:nvPr/>
        </p:nvSpPr>
        <p:spPr>
          <a:xfrm>
            <a:off x="413701" y="3294059"/>
            <a:ext cx="302260" cy="276860"/>
          </a:xfrm>
          <a:prstGeom prst="rect">
            <a:avLst/>
          </a:prstGeom>
        </p:spPr>
        <p:txBody>
          <a:bodyPr vert="horz" wrap="square" lIns="0" tIns="12700" rIns="0" bIns="0" rtlCol="0">
            <a:spAutoFit/>
          </a:bodyPr>
          <a:lstStyle/>
          <a:p>
            <a:pPr marL="12700">
              <a:lnSpc>
                <a:spcPct val="100000"/>
              </a:lnSpc>
              <a:spcBef>
                <a:spcPts val="100"/>
              </a:spcBef>
            </a:pPr>
            <a:r>
              <a:rPr sz="1650" spc="-25">
                <a:latin typeface="Times New Roman"/>
                <a:cs typeface="Times New Roman"/>
              </a:rPr>
              <a:t>•</a:t>
            </a:r>
            <a:r>
              <a:rPr sz="1600" spc="-25">
                <a:latin typeface="Times New Roman"/>
                <a:cs typeface="Times New Roman"/>
              </a:rPr>
              <a:t>…</a:t>
            </a:r>
            <a:endParaRPr sz="1600">
              <a:latin typeface="Times New Roman"/>
              <a:cs typeface="Times New Roman"/>
            </a:endParaRPr>
          </a:p>
        </p:txBody>
      </p:sp>
      <p:sp>
        <p:nvSpPr>
          <p:cNvPr id="15" name="object 15"/>
          <p:cNvSpPr txBox="1"/>
          <p:nvPr/>
        </p:nvSpPr>
        <p:spPr>
          <a:xfrm>
            <a:off x="5514340" y="1592262"/>
            <a:ext cx="3524250" cy="1247140"/>
          </a:xfrm>
          <a:prstGeom prst="rect">
            <a:avLst/>
          </a:prstGeom>
        </p:spPr>
        <p:txBody>
          <a:bodyPr vert="horz" wrap="square" lIns="0" tIns="12700" rIns="0" bIns="0" rtlCol="0">
            <a:spAutoFit/>
          </a:bodyPr>
          <a:lstStyle/>
          <a:p>
            <a:pPr marL="56515">
              <a:lnSpc>
                <a:spcPts val="1900"/>
              </a:lnSpc>
              <a:spcBef>
                <a:spcPts val="100"/>
              </a:spcBef>
            </a:pPr>
            <a:r>
              <a:rPr sz="1600" b="1" spc="-5">
                <a:latin typeface="Microsoft JhengHei"/>
                <a:cs typeface="Microsoft JhengHei"/>
              </a:rPr>
              <a:t>以技术和系统解决方案见长的咨询公司</a:t>
            </a:r>
            <a:endParaRPr sz="1600">
              <a:latin typeface="Microsoft JhengHei"/>
              <a:cs typeface="Microsoft JhengHei"/>
            </a:endParaRPr>
          </a:p>
          <a:p>
            <a:pPr marL="86360" indent="-74295">
              <a:lnSpc>
                <a:spcPts val="1960"/>
              </a:lnSpc>
              <a:buSzPct val="96875"/>
              <a:buChar char="•"/>
              <a:tabLst>
                <a:tab pos="86995"/>
              </a:tabLst>
            </a:pPr>
            <a:r>
              <a:rPr sz="1600" u="heavy">
                <a:uFill>
                  <a:solidFill>
                    <a:srgbClr val="000000"/>
                  </a:solidFill>
                </a:uFill>
                <a:latin typeface="Times New Roman"/>
                <a:cs typeface="Times New Roman"/>
              </a:rPr>
              <a:t>IBM</a:t>
            </a:r>
            <a:r>
              <a:rPr sz="1600" u="heavy" spc="-5">
                <a:uFill>
                  <a:solidFill>
                    <a:srgbClr val="000000"/>
                  </a:solidFill>
                </a:uFill>
                <a:latin typeface="Times New Roman"/>
                <a:cs typeface="Times New Roman"/>
              </a:rPr>
              <a:t> </a:t>
            </a:r>
            <a:r>
              <a:rPr sz="1600" u="heavy" spc="-25">
                <a:uFill>
                  <a:solidFill>
                    <a:srgbClr val="000000"/>
                  </a:solidFill>
                </a:uFill>
                <a:latin typeface="宋体"/>
                <a:cs typeface="宋体"/>
              </a:rPr>
              <a:t>咨询</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埃森哲（</a:t>
            </a:r>
            <a:r>
              <a:rPr sz="1600" u="heavy">
                <a:uFill>
                  <a:solidFill>
                    <a:srgbClr val="000000"/>
                  </a:solidFill>
                </a:uFill>
                <a:latin typeface="Times New Roman"/>
                <a:cs typeface="Times New Roman"/>
              </a:rPr>
              <a:t>Accenture</a:t>
            </a:r>
            <a:r>
              <a:rPr sz="1600" u="heavy" spc="-20">
                <a:uFill>
                  <a:solidFill>
                    <a:srgbClr val="000000"/>
                  </a:solidFill>
                </a:uFill>
                <a:latin typeface="Times New Roman"/>
                <a:cs typeface="Times New Roman"/>
              </a:rPr>
              <a:t> </a:t>
            </a:r>
            <a:r>
              <a:rPr sz="1600" u="heavy" spc="-50">
                <a:uFill>
                  <a:solidFill>
                    <a:srgbClr val="000000"/>
                  </a:solidFill>
                </a:uFill>
                <a:latin typeface="宋体"/>
                <a:cs typeface="宋体"/>
              </a:rPr>
              <a:t>）</a:t>
            </a:r>
            <a:endParaRPr sz="1600">
              <a:latin typeface="宋体"/>
              <a:cs typeface="宋体"/>
            </a:endParaRPr>
          </a:p>
          <a:p>
            <a:pPr marL="12700">
              <a:lnSpc>
                <a:spcPct val="100000"/>
              </a:lnSpc>
              <a:spcBef>
                <a:spcPts val="900"/>
              </a:spcBef>
            </a:pPr>
            <a:r>
              <a:rPr sz="1650" spc="-25">
                <a:latin typeface="Times New Roman"/>
                <a:cs typeface="Times New Roman"/>
              </a:rPr>
              <a:t>•</a:t>
            </a:r>
            <a:r>
              <a:rPr sz="1600" spc="-25">
                <a:latin typeface="Times New Roman"/>
                <a:cs typeface="Times New Roman"/>
              </a:rPr>
              <a:t>…</a:t>
            </a:r>
            <a:endParaRPr sz="1600">
              <a:latin typeface="Times New Roman"/>
              <a:cs typeface="Times New Roman"/>
            </a:endParaRPr>
          </a:p>
        </p:txBody>
      </p:sp>
      <p:sp>
        <p:nvSpPr>
          <p:cNvPr id="16" name="object 16"/>
          <p:cNvSpPr txBox="1"/>
          <p:nvPr/>
        </p:nvSpPr>
        <p:spPr>
          <a:xfrm>
            <a:off x="458151" y="3990664"/>
            <a:ext cx="2536825" cy="1480185"/>
          </a:xfrm>
          <a:prstGeom prst="rect">
            <a:avLst/>
          </a:prstGeom>
        </p:spPr>
        <p:txBody>
          <a:bodyPr vert="horz" wrap="square" lIns="0" tIns="118110" rIns="0" bIns="0" rtlCol="0">
            <a:spAutoFit/>
          </a:bodyPr>
          <a:lstStyle/>
          <a:p>
            <a:pPr marL="86360" indent="-74295">
              <a:lnSpc>
                <a:spcPct val="100000"/>
              </a:lnSpc>
              <a:spcBef>
                <a:spcPts val="930"/>
              </a:spcBef>
              <a:buSzPct val="96875"/>
              <a:buFont typeface="Times New Roman"/>
              <a:buChar char="•"/>
              <a:tabLst>
                <a:tab pos="86995"/>
              </a:tabLst>
            </a:pPr>
            <a:r>
              <a:rPr sz="1600" u="heavy">
                <a:uFill>
                  <a:solidFill>
                    <a:srgbClr val="000000"/>
                  </a:solidFill>
                </a:uFill>
                <a:latin typeface="宋体"/>
                <a:cs typeface="宋体"/>
              </a:rPr>
              <a:t>美世（</a:t>
            </a:r>
            <a:r>
              <a:rPr sz="1600" u="heavy">
                <a:uFill>
                  <a:solidFill>
                    <a:srgbClr val="000000"/>
                  </a:solidFill>
                </a:uFill>
                <a:latin typeface="Times New Roman"/>
                <a:cs typeface="Times New Roman"/>
              </a:rPr>
              <a:t>Mercer</a:t>
            </a:r>
            <a:r>
              <a:rPr sz="1600" u="heavy" spc="-20">
                <a:uFill>
                  <a:solidFill>
                    <a:srgbClr val="000000"/>
                  </a:solidFill>
                </a:uFill>
                <a:latin typeface="Times New Roman"/>
                <a:cs typeface="Times New Roman"/>
              </a:rPr>
              <a:t> </a:t>
            </a:r>
            <a:r>
              <a:rPr sz="1600" u="heavy" spc="-50">
                <a:uFill>
                  <a:solidFill>
                    <a:srgbClr val="000000"/>
                  </a:solidFill>
                </a:uFill>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翰威特</a:t>
            </a:r>
            <a:r>
              <a:rPr sz="1600" u="heavy" spc="-10">
                <a:uFill>
                  <a:solidFill>
                    <a:srgbClr val="000000"/>
                  </a:solidFill>
                </a:uFill>
                <a:latin typeface="宋体"/>
                <a:cs typeface="宋体"/>
              </a:rPr>
              <a:t>（</a:t>
            </a:r>
            <a:r>
              <a:rPr sz="1600" u="heavy" spc="-10">
                <a:uFill>
                  <a:solidFill>
                    <a:srgbClr val="000000"/>
                  </a:solidFill>
                </a:uFill>
                <a:latin typeface="Times New Roman"/>
                <a:cs typeface="Times New Roman"/>
              </a:rPr>
              <a:t>Hewitt</a:t>
            </a:r>
            <a:r>
              <a:rPr sz="1600" u="heavy" spc="-10">
                <a:uFill>
                  <a:solidFill>
                    <a:srgbClr val="000000"/>
                  </a:solidFill>
                </a:uFill>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u="heavy">
                <a:uFill>
                  <a:solidFill>
                    <a:srgbClr val="000000"/>
                  </a:solidFill>
                </a:uFill>
                <a:latin typeface="宋体"/>
                <a:cs typeface="宋体"/>
              </a:rPr>
              <a:t>华信惠悦（</a:t>
            </a:r>
            <a:r>
              <a:rPr sz="1600" u="heavy">
                <a:uFill>
                  <a:solidFill>
                    <a:srgbClr val="000000"/>
                  </a:solidFill>
                </a:uFill>
                <a:latin typeface="Times New Roman"/>
                <a:cs typeface="Times New Roman"/>
              </a:rPr>
              <a:t>Watson</a:t>
            </a:r>
            <a:r>
              <a:rPr sz="1600" u="heavy" spc="-25">
                <a:uFill>
                  <a:solidFill>
                    <a:srgbClr val="000000"/>
                  </a:solidFill>
                </a:uFill>
                <a:latin typeface="Times New Roman"/>
                <a:cs typeface="Times New Roman"/>
              </a:rPr>
              <a:t> </a:t>
            </a:r>
            <a:r>
              <a:rPr sz="1600" u="heavy">
                <a:uFill>
                  <a:solidFill>
                    <a:srgbClr val="000000"/>
                  </a:solidFill>
                </a:uFill>
                <a:latin typeface="Times New Roman"/>
                <a:cs typeface="Times New Roman"/>
              </a:rPr>
              <a:t>Wyatt</a:t>
            </a:r>
            <a:r>
              <a:rPr sz="1600" u="heavy" spc="-15">
                <a:uFill>
                  <a:solidFill>
                    <a:srgbClr val="000000"/>
                  </a:solidFill>
                </a:uFill>
                <a:latin typeface="Times New Roman"/>
                <a:cs typeface="Times New Roman"/>
              </a:rPr>
              <a:t> </a:t>
            </a:r>
            <a:r>
              <a:rPr sz="1600" u="heavy" spc="-50">
                <a:uFill>
                  <a:solidFill>
                    <a:srgbClr val="000000"/>
                  </a:solidFill>
                </a:uFill>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a:latin typeface="宋体"/>
                <a:cs typeface="宋体"/>
              </a:rPr>
              <a:t>合益</a:t>
            </a:r>
            <a:r>
              <a:rPr sz="1600" spc="-20">
                <a:latin typeface="宋体"/>
                <a:cs typeface="宋体"/>
              </a:rPr>
              <a:t>（</a:t>
            </a:r>
            <a:r>
              <a:rPr sz="1600" spc="-20">
                <a:latin typeface="Times New Roman"/>
                <a:cs typeface="Times New Roman"/>
              </a:rPr>
              <a:t>Hay</a:t>
            </a:r>
            <a:r>
              <a:rPr sz="1600" spc="-20">
                <a:latin typeface="宋体"/>
                <a:cs typeface="宋体"/>
              </a:rPr>
              <a:t>）</a:t>
            </a:r>
            <a:endParaRPr sz="1600">
              <a:latin typeface="宋体"/>
              <a:cs typeface="宋体"/>
            </a:endParaRPr>
          </a:p>
        </p:txBody>
      </p:sp>
      <p:sp>
        <p:nvSpPr>
          <p:cNvPr id="17" name="object 17"/>
          <p:cNvSpPr txBox="1"/>
          <p:nvPr/>
        </p:nvSpPr>
        <p:spPr>
          <a:xfrm>
            <a:off x="5987415" y="3880411"/>
            <a:ext cx="2915285" cy="1467485"/>
          </a:xfrm>
          <a:prstGeom prst="rect">
            <a:avLst/>
          </a:prstGeom>
        </p:spPr>
        <p:txBody>
          <a:bodyPr vert="horz" wrap="square" lIns="0" tIns="105410" rIns="0" bIns="0" rtlCol="0">
            <a:spAutoFit/>
          </a:bodyPr>
          <a:lstStyle/>
          <a:p>
            <a:pPr marL="86360" indent="-74295">
              <a:lnSpc>
                <a:spcPct val="100000"/>
              </a:lnSpc>
              <a:spcBef>
                <a:spcPts val="830"/>
              </a:spcBef>
              <a:buSzPct val="96875"/>
              <a:buFont typeface="Times New Roman"/>
              <a:buChar char="•"/>
              <a:tabLst>
                <a:tab pos="86995"/>
              </a:tabLst>
            </a:pPr>
            <a:r>
              <a:rPr sz="1600" u="heavy" spc="-25">
                <a:uFill>
                  <a:solidFill>
                    <a:srgbClr val="000000"/>
                  </a:solidFill>
                </a:uFill>
                <a:latin typeface="宋体"/>
                <a:cs typeface="宋体"/>
              </a:rPr>
              <a:t>毕博</a:t>
            </a:r>
            <a:endParaRPr sz="1600">
              <a:latin typeface="宋体"/>
              <a:cs typeface="宋体"/>
            </a:endParaRPr>
          </a:p>
          <a:p>
            <a:pPr marL="86360" indent="-74295">
              <a:lnSpc>
                <a:spcPct val="100000"/>
              </a:lnSpc>
              <a:spcBef>
                <a:spcPts val="795"/>
              </a:spcBef>
              <a:buSzPct val="96875"/>
              <a:buFont typeface="Times New Roman"/>
              <a:buChar char="•"/>
              <a:tabLst>
                <a:tab pos="86995"/>
              </a:tabLst>
            </a:pPr>
            <a:r>
              <a:rPr sz="1600">
                <a:latin typeface="宋体"/>
                <a:cs typeface="宋体"/>
              </a:rPr>
              <a:t>德勤咨询（</a:t>
            </a:r>
            <a:r>
              <a:rPr sz="1600">
                <a:latin typeface="Times New Roman"/>
                <a:cs typeface="Times New Roman"/>
              </a:rPr>
              <a:t>Deloitte</a:t>
            </a:r>
            <a:r>
              <a:rPr sz="1600" spc="-45">
                <a:latin typeface="Times New Roman"/>
                <a:cs typeface="Times New Roman"/>
              </a:rPr>
              <a:t> </a:t>
            </a:r>
            <a:r>
              <a:rPr sz="1600" spc="-10">
                <a:latin typeface="Times New Roman"/>
                <a:cs typeface="Times New Roman"/>
              </a:rPr>
              <a:t>Consulting</a:t>
            </a:r>
            <a:r>
              <a:rPr sz="1600" spc="-10">
                <a:latin typeface="宋体"/>
                <a:cs typeface="宋体"/>
              </a:rPr>
              <a:t>）</a:t>
            </a:r>
            <a:endParaRPr sz="1600">
              <a:latin typeface="宋体"/>
              <a:cs typeface="宋体"/>
            </a:endParaRPr>
          </a:p>
          <a:p>
            <a:pPr marL="86360" indent="-74295">
              <a:lnSpc>
                <a:spcPct val="100000"/>
              </a:lnSpc>
              <a:spcBef>
                <a:spcPts val="900"/>
              </a:spcBef>
              <a:buSzPct val="96875"/>
              <a:buFont typeface="Times New Roman"/>
              <a:buChar char="•"/>
              <a:tabLst>
                <a:tab pos="86995"/>
              </a:tabLst>
            </a:pPr>
            <a:r>
              <a:rPr sz="1600">
                <a:latin typeface="宋体"/>
                <a:cs typeface="宋体"/>
              </a:rPr>
              <a:t>凯捷（</a:t>
            </a:r>
            <a:r>
              <a:rPr sz="1600">
                <a:latin typeface="Times New Roman"/>
                <a:cs typeface="Times New Roman"/>
              </a:rPr>
              <a:t>Cap</a:t>
            </a:r>
            <a:r>
              <a:rPr sz="1600" spc="-10">
                <a:latin typeface="Times New Roman"/>
                <a:cs typeface="Times New Roman"/>
              </a:rPr>
              <a:t> Gemini</a:t>
            </a:r>
            <a:r>
              <a:rPr sz="1600" spc="-10">
                <a:latin typeface="宋体"/>
                <a:cs typeface="宋体"/>
              </a:rPr>
              <a:t>）</a:t>
            </a:r>
            <a:endParaRPr sz="1600">
              <a:latin typeface="宋体"/>
              <a:cs typeface="宋体"/>
            </a:endParaRPr>
          </a:p>
          <a:p>
            <a:pPr marL="86360" indent="-74295">
              <a:lnSpc>
                <a:spcPct val="100000"/>
              </a:lnSpc>
              <a:spcBef>
                <a:spcPts val="1005"/>
              </a:spcBef>
              <a:buSzPct val="96875"/>
              <a:buFont typeface="Times New Roman"/>
              <a:buChar char="•"/>
              <a:tabLst>
                <a:tab pos="86995"/>
              </a:tabLst>
            </a:pPr>
            <a:r>
              <a:rPr sz="1600" spc="-15">
                <a:latin typeface="宋体"/>
                <a:cs typeface="宋体"/>
              </a:rPr>
              <a:t>普华永道</a:t>
            </a:r>
            <a:endParaRPr sz="1600">
              <a:latin typeface="宋体"/>
              <a:cs typeface="宋体"/>
            </a:endParaRPr>
          </a:p>
        </p:txBody>
      </p:sp>
      <p:grpSp>
        <p:nvGrpSpPr>
          <p:cNvPr id="18" name="object 18"/>
          <p:cNvGrpSpPr/>
          <p:nvPr/>
        </p:nvGrpSpPr>
        <p:grpSpPr>
          <a:xfrm>
            <a:off x="292099" y="285749"/>
            <a:ext cx="8569325" cy="379730"/>
            <a:chOff x="292099" y="285749"/>
            <a:chExt cx="8569325" cy="379730"/>
          </a:xfrm>
        </p:grpSpPr>
        <p:sp>
          <p:nvSpPr>
            <p:cNvPr id="19" name="object 19"/>
            <p:cNvSpPr/>
            <p:nvPr/>
          </p:nvSpPr>
          <p:spPr>
            <a:xfrm>
              <a:off x="296862" y="290511"/>
              <a:ext cx="8559800" cy="370205"/>
            </a:xfrm>
            <a:custGeom>
              <a:rect l="l" t="t" r="r" b="b"/>
              <a:pathLst>
                <a:path w="8559800" h="370205">
                  <a:moveTo>
                    <a:pt x="8559800" y="369888"/>
                  </a:moveTo>
                  <a:lnTo>
                    <a:pt x="0" y="369888"/>
                  </a:lnTo>
                  <a:lnTo>
                    <a:pt x="0" y="0"/>
                  </a:lnTo>
                  <a:lnTo>
                    <a:pt x="8559800" y="0"/>
                  </a:lnTo>
                  <a:lnTo>
                    <a:pt x="8559800" y="369888"/>
                  </a:lnTo>
                  <a:close/>
                </a:path>
              </a:pathLst>
            </a:custGeom>
            <a:solidFill>
              <a:srgbClr val="51848E"/>
            </a:solidFill>
          </p:spPr>
          <p:txBody>
            <a:bodyPr wrap="square" lIns="0" tIns="0" rIns="0" bIns="0" rtlCol="0"/>
            <a:lstStyle/>
            <a:p/>
          </p:txBody>
        </p:sp>
        <p:sp>
          <p:nvSpPr>
            <p:cNvPr id="20" name="object 20"/>
            <p:cNvSpPr/>
            <p:nvPr/>
          </p:nvSpPr>
          <p:spPr>
            <a:xfrm>
              <a:off x="296862" y="290511"/>
              <a:ext cx="8559800" cy="370205"/>
            </a:xfrm>
            <a:custGeom>
              <a:rect l="l" t="t" r="r" b="b"/>
              <a:pathLst>
                <a:path w="8559800" h="370205">
                  <a:moveTo>
                    <a:pt x="0" y="0"/>
                  </a:moveTo>
                  <a:lnTo>
                    <a:pt x="8559800" y="0"/>
                  </a:lnTo>
                  <a:lnTo>
                    <a:pt x="8559800" y="369888"/>
                  </a:lnTo>
                  <a:lnTo>
                    <a:pt x="0" y="369888"/>
                  </a:lnTo>
                  <a:lnTo>
                    <a:pt x="0" y="0"/>
                  </a:lnTo>
                  <a:close/>
                </a:path>
              </a:pathLst>
            </a:custGeom>
            <a:ln w="9525">
              <a:solidFill>
                <a:srgbClr val="C9DDE3"/>
              </a:solidFill>
            </a:ln>
          </p:spPr>
          <p:txBody>
            <a:bodyPr wrap="square" lIns="0" tIns="0" rIns="0" bIns="0" rtlCol="0"/>
            <a:lstStyle/>
            <a:p/>
          </p:txBody>
        </p:sp>
      </p:grpSp>
      <p:sp>
        <p:nvSpPr>
          <p:cNvPr id="21" name="object 21"/>
          <p:cNvSpPr txBox="1">
            <a:spLocks noGrp="1"/>
          </p:cNvSpPr>
          <p:nvPr>
            <p:ph type="title"/>
          </p:nvPr>
        </p:nvSpPr>
        <p:spPr>
          <a:xfrm>
            <a:off x="284162" y="168094"/>
            <a:ext cx="3019425" cy="345440"/>
          </a:xfrm>
          <a:prstGeom prst="rect">
            <a:avLst/>
          </a:prstGeom>
        </p:spPr>
        <p:txBody>
          <a:bodyPr vert="horz" wrap="square" lIns="0" tIns="12700" rIns="0" bIns="0" rtlCol="0">
            <a:spAutoFit/>
          </a:bodyPr>
          <a:lstStyle/>
          <a:p>
            <a:pPr marL="12700">
              <a:lnSpc>
                <a:spcPct val="100000"/>
              </a:lnSpc>
              <a:spcBef>
                <a:spcPts val="100"/>
              </a:spcBef>
            </a:pPr>
            <a:r>
              <a:rPr sz="2100" spc="-10">
                <a:latin typeface="Arial"/>
                <a:cs typeface="Arial"/>
              </a:rPr>
              <a:t>1.1.2</a:t>
            </a:r>
            <a:r>
              <a:rPr sz="2100" spc="-10"/>
              <a:t>英美日企业诊断概况</a:t>
            </a:r>
            <a:endParaRPr sz="2100">
              <a:latin typeface="Arial"/>
              <a:cs typeface="Arial"/>
            </a:endParaRPr>
          </a:p>
        </p:txBody>
      </p:sp>
      <p:sp>
        <p:nvSpPr>
          <p:cNvPr id="22" name="object 22"/>
          <p:cNvSpPr txBox="1"/>
          <p:nvPr/>
        </p:nvSpPr>
        <p:spPr>
          <a:xfrm>
            <a:off x="9222422" y="6430595"/>
            <a:ext cx="109855" cy="208279"/>
          </a:xfrm>
          <a:prstGeom prst="rect">
            <a:avLst/>
          </a:prstGeom>
        </p:spPr>
        <p:txBody>
          <a:bodyPr vert="horz" wrap="square" lIns="0" tIns="12700" rIns="0" bIns="0" rtlCol="0">
            <a:spAutoFit/>
          </a:bodyPr>
          <a:lstStyle/>
          <a:p>
            <a:pPr marL="12700">
              <a:lnSpc>
                <a:spcPct val="100000"/>
              </a:lnSpc>
              <a:spcBef>
                <a:spcPts val="100"/>
              </a:spcBef>
            </a:pPr>
            <a:r>
              <a:rPr sz="1200">
                <a:solidFill>
                  <a:srgbClr val="898989"/>
                </a:solidFill>
                <a:latin typeface="Cambria"/>
                <a:cs typeface="Cambria"/>
              </a:rPr>
              <a:t>9</a:t>
            </a:r>
            <a:endParaRPr sz="1200">
              <a:latin typeface="Cambria"/>
              <a:cs typeface="Cambri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42937" y="4178299"/>
            <a:ext cx="2905125" cy="220979"/>
            <a:chOff x="642937" y="4178299"/>
            <a:chExt cx="2905125" cy="220979"/>
          </a:xfrm>
        </p:grpSpPr>
        <p:sp>
          <p:nvSpPr>
            <p:cNvPr id="3" name="object 3"/>
            <p:cNvSpPr/>
            <p:nvPr/>
          </p:nvSpPr>
          <p:spPr>
            <a:xfrm>
              <a:off x="647700" y="4183062"/>
              <a:ext cx="2895600" cy="211454"/>
            </a:xfrm>
            <a:custGeom>
              <a:rect l="l" t="t" r="r" b="b"/>
              <a:pathLst>
                <a:path w="2895600" h="211452">
                  <a:moveTo>
                    <a:pt x="2895600" y="211137"/>
                  </a:moveTo>
                  <a:lnTo>
                    <a:pt x="0" y="211137"/>
                  </a:lnTo>
                  <a:lnTo>
                    <a:pt x="0" y="0"/>
                  </a:lnTo>
                  <a:lnTo>
                    <a:pt x="2895600" y="0"/>
                  </a:lnTo>
                  <a:lnTo>
                    <a:pt x="2895600" y="211137"/>
                  </a:lnTo>
                  <a:close/>
                </a:path>
              </a:pathLst>
            </a:custGeom>
            <a:solidFill>
              <a:srgbClr val="51848E"/>
            </a:solidFill>
          </p:spPr>
          <p:txBody>
            <a:bodyPr wrap="square" lIns="0" tIns="0" rIns="0" bIns="0" rtlCol="0"/>
            <a:lstStyle/>
            <a:p/>
          </p:txBody>
        </p:sp>
        <p:sp>
          <p:nvSpPr>
            <p:cNvPr id="4" name="object 4"/>
            <p:cNvSpPr/>
            <p:nvPr/>
          </p:nvSpPr>
          <p:spPr>
            <a:xfrm>
              <a:off x="647700" y="4183062"/>
              <a:ext cx="2895600" cy="211454"/>
            </a:xfrm>
            <a:custGeom>
              <a:rect l="l" t="t" r="r" b="b"/>
              <a:pathLst>
                <a:path w="2895600" h="211452">
                  <a:moveTo>
                    <a:pt x="0" y="0"/>
                  </a:moveTo>
                  <a:lnTo>
                    <a:pt x="2895600" y="0"/>
                  </a:lnTo>
                  <a:lnTo>
                    <a:pt x="2895600" y="211137"/>
                  </a:lnTo>
                  <a:lnTo>
                    <a:pt x="0" y="211137"/>
                  </a:lnTo>
                  <a:lnTo>
                    <a:pt x="0" y="0"/>
                  </a:lnTo>
                  <a:close/>
                </a:path>
              </a:pathLst>
            </a:custGeom>
            <a:ln w="9525">
              <a:solidFill>
                <a:srgbClr val="C9DDE3"/>
              </a:solidFill>
            </a:ln>
          </p:spPr>
          <p:txBody>
            <a:bodyPr wrap="square" lIns="0" tIns="0" rIns="0" bIns="0" rtlCol="0"/>
            <a:lstStyle/>
            <a:p/>
          </p:txBody>
        </p:sp>
      </p:grpSp>
      <p:sp>
        <p:nvSpPr>
          <p:cNvPr id="5" name="object 5"/>
          <p:cNvSpPr txBox="1"/>
          <p:nvPr/>
        </p:nvSpPr>
        <p:spPr>
          <a:xfrm>
            <a:off x="741362" y="1162050"/>
            <a:ext cx="2927350" cy="285750"/>
          </a:xfrm>
          <a:prstGeom prst="rect">
            <a:avLst/>
          </a:prstGeom>
          <a:solidFill>
            <a:srgbClr val="51848E"/>
          </a:solidFill>
          <a:ln w="9525">
            <a:solidFill>
              <a:srgbClr val="C9DDE3"/>
            </a:solidFill>
          </a:ln>
        </p:spPr>
        <p:txBody>
          <a:bodyPr vert="horz" wrap="square" lIns="0" tIns="635" rIns="0" bIns="0" rtlCol="0">
            <a:spAutoFit/>
          </a:bodyPr>
          <a:lstStyle/>
          <a:p>
            <a:pPr marL="89535">
              <a:lnSpc>
                <a:spcPct val="100000"/>
              </a:lnSpc>
              <a:spcBef>
                <a:spcPts val="5"/>
              </a:spcBef>
            </a:pPr>
            <a:r>
              <a:rPr sz="1600" b="1">
                <a:latin typeface="Arial"/>
                <a:cs typeface="Arial"/>
              </a:rPr>
              <a:t>1</a:t>
            </a:r>
            <a:r>
              <a:rPr sz="1600" b="1" spc="-10">
                <a:latin typeface="Arial"/>
                <a:cs typeface="Arial"/>
              </a:rPr>
              <a:t>. </a:t>
            </a:r>
            <a:r>
              <a:rPr sz="1600" b="1">
                <a:latin typeface="Arial"/>
                <a:cs typeface="Arial"/>
              </a:rPr>
              <a:t>1.3.1</a:t>
            </a:r>
            <a:r>
              <a:rPr sz="1600" b="1" spc="-5">
                <a:latin typeface="Arial"/>
                <a:cs typeface="Arial"/>
              </a:rPr>
              <a:t> </a:t>
            </a:r>
            <a:r>
              <a:rPr sz="1600" b="1" spc="-15">
                <a:latin typeface="Microsoft JhengHei"/>
                <a:cs typeface="Microsoft JhengHei"/>
              </a:rPr>
              <a:t>发展历程</a:t>
            </a:r>
            <a:endParaRPr sz="1600">
              <a:latin typeface="Microsoft JhengHei"/>
              <a:cs typeface="Microsoft JhengHei"/>
            </a:endParaRPr>
          </a:p>
        </p:txBody>
      </p:sp>
      <p:sp>
        <p:nvSpPr>
          <p:cNvPr id="6" name="object 6"/>
          <p:cNvSpPr txBox="1"/>
          <p:nvPr/>
        </p:nvSpPr>
        <p:spPr>
          <a:xfrm>
            <a:off x="300038" y="1538323"/>
            <a:ext cx="4140200" cy="2508250"/>
          </a:xfrm>
          <a:prstGeom prst="rect">
            <a:avLst/>
          </a:prstGeom>
        </p:spPr>
        <p:txBody>
          <a:bodyPr vert="horz" wrap="square" lIns="0" tIns="10795" rIns="0" bIns="0" rtlCol="0">
            <a:spAutoFit/>
          </a:bodyPr>
          <a:lstStyle/>
          <a:p>
            <a:pPr marL="12700" marR="5080" indent="394970" algn="just">
              <a:lnSpc>
                <a:spcPct val="100600"/>
              </a:lnSpc>
              <a:spcBef>
                <a:spcPts val="85"/>
              </a:spcBef>
            </a:pPr>
            <a:r>
              <a:rPr sz="1800" spc="-10">
                <a:latin typeface="Arial"/>
                <a:cs typeface="Arial"/>
              </a:rPr>
              <a:t>20</a:t>
            </a:r>
            <a:r>
              <a:rPr sz="1800">
                <a:latin typeface="宋体"/>
                <a:cs typeface="宋体"/>
              </a:rPr>
              <a:t>世纪</a:t>
            </a:r>
            <a:r>
              <a:rPr sz="1800" spc="-10">
                <a:latin typeface="Arial"/>
                <a:cs typeface="Arial"/>
              </a:rPr>
              <a:t>80</a:t>
            </a:r>
            <a:r>
              <a:rPr sz="1800" spc="-5">
                <a:latin typeface="宋体"/>
                <a:cs typeface="宋体"/>
              </a:rPr>
              <a:t>年代，随着改革开放与市场经济的逐步深化和我国中小乡镇企业的发展，中国的企业诊断实业，由国家计委、科委、经委和中国科协系统在各地方建立起各类工程、技术与管理咨询服务中心或公司，以及研究所的咨询服务部门，承担了企业的信息咨询、项目可行性研究与评估等服务性工作，也包括项目的技术、资金、管理的咨询工作。</a:t>
            </a:r>
            <a:endParaRPr sz="1800">
              <a:latin typeface="宋体"/>
              <a:cs typeface="宋体"/>
            </a:endParaRPr>
          </a:p>
        </p:txBody>
      </p:sp>
      <p:sp>
        <p:nvSpPr>
          <p:cNvPr id="7" name="object 7"/>
          <p:cNvSpPr txBox="1"/>
          <p:nvPr/>
        </p:nvSpPr>
        <p:spPr>
          <a:xfrm>
            <a:off x="5307012" y="2533650"/>
            <a:ext cx="2849880" cy="249554"/>
          </a:xfrm>
          <a:prstGeom prst="rect">
            <a:avLst/>
          </a:prstGeom>
          <a:solidFill>
            <a:srgbClr val="51848E"/>
          </a:solidFill>
          <a:ln w="9525">
            <a:solidFill>
              <a:srgbClr val="C9DDE3"/>
            </a:solidFill>
          </a:ln>
        </p:spPr>
        <p:txBody>
          <a:bodyPr vert="horz" wrap="square" lIns="0" tIns="0" rIns="0" bIns="0" rtlCol="0">
            <a:spAutoFit/>
          </a:bodyPr>
          <a:lstStyle/>
          <a:p>
            <a:pPr marL="36195">
              <a:lnSpc>
                <a:spcPts val="1889"/>
              </a:lnSpc>
            </a:pPr>
            <a:r>
              <a:rPr sz="1600" b="1">
                <a:latin typeface="Arial"/>
                <a:cs typeface="Arial"/>
              </a:rPr>
              <a:t>1.1.3.2</a:t>
            </a:r>
            <a:r>
              <a:rPr sz="1600" b="1" spc="-30">
                <a:latin typeface="Arial"/>
                <a:cs typeface="Arial"/>
              </a:rPr>
              <a:t> </a:t>
            </a:r>
            <a:r>
              <a:rPr sz="1600" b="1" spc="-15">
                <a:latin typeface="Microsoft JhengHei"/>
                <a:cs typeface="Microsoft JhengHei"/>
              </a:rPr>
              <a:t>发展成果</a:t>
            </a:r>
            <a:endParaRPr sz="1600">
              <a:latin typeface="Microsoft JhengHei"/>
              <a:cs typeface="Microsoft JhengHei"/>
            </a:endParaRPr>
          </a:p>
        </p:txBody>
      </p:sp>
      <p:sp>
        <p:nvSpPr>
          <p:cNvPr id="8" name="object 8"/>
          <p:cNvSpPr txBox="1"/>
          <p:nvPr/>
        </p:nvSpPr>
        <p:spPr>
          <a:xfrm>
            <a:off x="5314462" y="1118393"/>
            <a:ext cx="3225800" cy="1122680"/>
          </a:xfrm>
          <a:prstGeom prst="rect">
            <a:avLst/>
          </a:prstGeom>
        </p:spPr>
        <p:txBody>
          <a:bodyPr vert="horz" wrap="square" lIns="0" tIns="12700" rIns="0" bIns="0" rtlCol="0">
            <a:spAutoFit/>
          </a:bodyPr>
          <a:lstStyle/>
          <a:p>
            <a:pPr marL="12700" marR="5080" algn="just">
              <a:lnSpc>
                <a:spcPct val="100000"/>
              </a:lnSpc>
              <a:spcBef>
                <a:spcPts val="100"/>
              </a:spcBef>
            </a:pPr>
            <a:r>
              <a:rPr sz="1800" spc="-5">
                <a:latin typeface="宋体"/>
                <a:cs typeface="宋体"/>
              </a:rPr>
              <a:t>以政府管理部门扶持的生产力促进中心、企业创新服务中心、企业联合会等机构为主题的中小企业中介服务体系逐步形成。</a:t>
            </a:r>
            <a:endParaRPr sz="1800">
              <a:latin typeface="宋体"/>
              <a:cs typeface="宋体"/>
            </a:endParaRPr>
          </a:p>
        </p:txBody>
      </p:sp>
      <p:sp>
        <p:nvSpPr>
          <p:cNvPr id="9" name="object 9"/>
          <p:cNvSpPr/>
          <p:nvPr/>
        </p:nvSpPr>
        <p:spPr>
          <a:xfrm flipH="1">
            <a:off x="5064125" y="1415451"/>
            <a:ext cx="0" cy="5203190"/>
          </a:xfrm>
          <a:custGeom>
            <a:rect l="l" t="t" r="r" b="b"/>
            <a:pathLst>
              <a:path h="5203190">
                <a:moveTo>
                  <a:pt x="0" y="0"/>
                </a:moveTo>
                <a:lnTo>
                  <a:pt x="0" y="5202835"/>
                </a:lnTo>
              </a:path>
            </a:pathLst>
          </a:custGeom>
          <a:ln w="28575">
            <a:solidFill>
              <a:srgbClr val="0080FF"/>
            </a:solidFill>
          </a:ln>
        </p:spPr>
        <p:txBody>
          <a:bodyPr wrap="square" lIns="0" tIns="0" rIns="0" bIns="0" rtlCol="0"/>
          <a:lstStyle/>
          <a:p/>
        </p:txBody>
      </p:sp>
      <p:sp>
        <p:nvSpPr>
          <p:cNvPr id="10" name="object 10"/>
          <p:cNvSpPr/>
          <p:nvPr/>
        </p:nvSpPr>
        <p:spPr>
          <a:xfrm flipH="1">
            <a:off x="9040813" y="1415451"/>
            <a:ext cx="0" cy="5203190"/>
          </a:xfrm>
          <a:custGeom>
            <a:rect l="l" t="t" r="r" b="b"/>
            <a:pathLst>
              <a:path h="5203190">
                <a:moveTo>
                  <a:pt x="0" y="0"/>
                </a:moveTo>
                <a:lnTo>
                  <a:pt x="0" y="5202835"/>
                </a:lnTo>
              </a:path>
            </a:pathLst>
          </a:custGeom>
          <a:ln w="28575">
            <a:solidFill>
              <a:srgbClr val="0080FF"/>
            </a:solidFill>
          </a:ln>
        </p:spPr>
        <p:txBody>
          <a:bodyPr wrap="square" lIns="0" tIns="0" rIns="0" bIns="0" rtlCol="0"/>
          <a:lstStyle/>
          <a:p/>
        </p:txBody>
      </p:sp>
      <p:sp>
        <p:nvSpPr>
          <p:cNvPr id="11" name="object 11"/>
          <p:cNvSpPr/>
          <p:nvPr/>
        </p:nvSpPr>
        <p:spPr>
          <a:xfrm flipH="1">
            <a:off x="5064125" y="919161"/>
            <a:ext cx="0" cy="379730"/>
          </a:xfrm>
          <a:custGeom>
            <a:rect l="l" t="t" r="r" b="b"/>
            <a:pathLst>
              <a:path h="379730">
                <a:moveTo>
                  <a:pt x="0" y="0"/>
                </a:moveTo>
                <a:lnTo>
                  <a:pt x="0" y="379394"/>
                </a:lnTo>
              </a:path>
            </a:pathLst>
          </a:custGeom>
          <a:ln w="28575">
            <a:solidFill>
              <a:srgbClr val="0080FF"/>
            </a:solidFill>
          </a:ln>
        </p:spPr>
        <p:txBody>
          <a:bodyPr wrap="square" lIns="0" tIns="0" rIns="0" bIns="0" rtlCol="0"/>
          <a:lstStyle/>
          <a:p/>
        </p:txBody>
      </p:sp>
      <p:sp>
        <p:nvSpPr>
          <p:cNvPr id="12" name="object 12"/>
          <p:cNvSpPr/>
          <p:nvPr/>
        </p:nvSpPr>
        <p:spPr>
          <a:xfrm flipH="1">
            <a:off x="9040813" y="919161"/>
            <a:ext cx="0" cy="379730"/>
          </a:xfrm>
          <a:custGeom>
            <a:rect l="l" t="t" r="r" b="b"/>
            <a:pathLst>
              <a:path h="379730">
                <a:moveTo>
                  <a:pt x="0" y="0"/>
                </a:moveTo>
                <a:lnTo>
                  <a:pt x="0" y="379394"/>
                </a:lnTo>
              </a:path>
            </a:pathLst>
          </a:custGeom>
          <a:ln w="28575">
            <a:solidFill>
              <a:srgbClr val="0080FF"/>
            </a:solidFill>
          </a:ln>
        </p:spPr>
        <p:txBody>
          <a:bodyPr wrap="square" lIns="0" tIns="0" rIns="0" bIns="0" rtlCol="0"/>
          <a:lstStyle/>
          <a:p/>
        </p:txBody>
      </p:sp>
      <p:sp>
        <p:nvSpPr>
          <p:cNvPr id="13" name="object 13"/>
          <p:cNvSpPr txBox="1"/>
          <p:nvPr/>
        </p:nvSpPr>
        <p:spPr>
          <a:xfrm>
            <a:off x="727075" y="6384592"/>
            <a:ext cx="1069975" cy="177800"/>
          </a:xfrm>
          <a:prstGeom prst="rect">
            <a:avLst/>
          </a:prstGeom>
        </p:spPr>
        <p:txBody>
          <a:bodyPr vert="horz" wrap="square" lIns="0" tIns="12700" rIns="0" bIns="0" rtlCol="0">
            <a:spAutoFit/>
          </a:bodyPr>
          <a:lstStyle/>
          <a:p>
            <a:pPr marL="12700">
              <a:lnSpc>
                <a:spcPct val="100000"/>
              </a:lnSpc>
              <a:spcBef>
                <a:spcPts val="100"/>
              </a:spcBef>
            </a:pPr>
            <a:r>
              <a:rPr sz="1000">
                <a:latin typeface="Arial"/>
                <a:cs typeface="Arial"/>
              </a:rPr>
              <a:t>Updated:</a:t>
            </a:r>
            <a:r>
              <a:rPr sz="1000" spc="-40">
                <a:latin typeface="Arial"/>
                <a:cs typeface="Arial"/>
              </a:rPr>
              <a:t> </a:t>
            </a:r>
            <a:r>
              <a:rPr sz="1000" spc="-10">
                <a:latin typeface="Arial"/>
                <a:cs typeface="Arial"/>
              </a:rPr>
              <a:t>mm/year</a:t>
            </a:r>
            <a:endParaRPr sz="1000">
              <a:latin typeface="Arial"/>
              <a:cs typeface="Arial"/>
            </a:endParaRPr>
          </a:p>
        </p:txBody>
      </p:sp>
      <p:sp>
        <p:nvSpPr>
          <p:cNvPr id="14" name="object 14"/>
          <p:cNvSpPr txBox="1"/>
          <p:nvPr/>
        </p:nvSpPr>
        <p:spPr>
          <a:xfrm>
            <a:off x="2689225" y="4578385"/>
            <a:ext cx="2311400" cy="1959610"/>
          </a:xfrm>
          <a:prstGeom prst="rect">
            <a:avLst/>
          </a:prstGeom>
        </p:spPr>
        <p:txBody>
          <a:bodyPr vert="horz" wrap="square" lIns="0" tIns="10160" rIns="0" bIns="0" rtlCol="0">
            <a:spAutoFit/>
          </a:bodyPr>
          <a:lstStyle/>
          <a:p>
            <a:pPr marL="12700" marR="5080" indent="394970" algn="just">
              <a:lnSpc>
                <a:spcPct val="100800"/>
              </a:lnSpc>
              <a:spcBef>
                <a:spcPts val="80"/>
              </a:spcBef>
            </a:pPr>
            <a:r>
              <a:rPr sz="1800" spc="-10">
                <a:latin typeface="Arial"/>
                <a:cs typeface="Arial"/>
              </a:rPr>
              <a:t>20</a:t>
            </a:r>
            <a:r>
              <a:rPr sz="1800">
                <a:latin typeface="宋体"/>
                <a:cs typeface="宋体"/>
              </a:rPr>
              <a:t>世纪</a:t>
            </a:r>
            <a:r>
              <a:rPr sz="1800" spc="-10">
                <a:latin typeface="Arial"/>
                <a:cs typeface="Arial"/>
              </a:rPr>
              <a:t>90</a:t>
            </a:r>
            <a:r>
              <a:rPr sz="1800" spc="-15">
                <a:latin typeface="宋体"/>
                <a:cs typeface="宋体"/>
              </a:rPr>
              <a:t>年代，由</a:t>
            </a:r>
            <a:r>
              <a:rPr sz="1800" spc="-5">
                <a:latin typeface="宋体"/>
                <a:cs typeface="宋体"/>
              </a:rPr>
              <a:t>于国营企业的改制，民营中小企业的崛起，港资、台资和外资企业队伍的扩大，我国的企业诊断咨询由萌芽期向初</a:t>
            </a:r>
            <a:r>
              <a:rPr sz="1800" spc="-10">
                <a:latin typeface="宋体"/>
                <a:cs typeface="宋体"/>
              </a:rPr>
              <a:t>步成长期转化。</a:t>
            </a:r>
            <a:endParaRPr sz="1800">
              <a:latin typeface="宋体"/>
              <a:cs typeface="宋体"/>
            </a:endParaRPr>
          </a:p>
        </p:txBody>
      </p:sp>
      <p:sp>
        <p:nvSpPr>
          <p:cNvPr id="15" name="object 15"/>
          <p:cNvSpPr txBox="1"/>
          <p:nvPr/>
        </p:nvSpPr>
        <p:spPr>
          <a:xfrm>
            <a:off x="5241925" y="3336960"/>
            <a:ext cx="3454400" cy="1959610"/>
          </a:xfrm>
          <a:prstGeom prst="rect">
            <a:avLst/>
          </a:prstGeom>
        </p:spPr>
        <p:txBody>
          <a:bodyPr vert="horz" wrap="square" lIns="0" tIns="10160" rIns="0" bIns="0" rtlCol="0">
            <a:spAutoFit/>
          </a:bodyPr>
          <a:lstStyle/>
          <a:p>
            <a:pPr marL="12700" marR="5080" indent="394970">
              <a:lnSpc>
                <a:spcPct val="100800"/>
              </a:lnSpc>
              <a:spcBef>
                <a:spcPts val="80"/>
              </a:spcBef>
            </a:pPr>
            <a:r>
              <a:rPr sz="1800">
                <a:latin typeface="宋体"/>
                <a:cs typeface="宋体"/>
              </a:rPr>
              <a:t>经过</a:t>
            </a:r>
            <a:r>
              <a:rPr sz="1800" spc="-10">
                <a:latin typeface="Arial"/>
                <a:cs typeface="Arial"/>
              </a:rPr>
              <a:t>20</a:t>
            </a:r>
            <a:r>
              <a:rPr sz="1800" spc="-10">
                <a:latin typeface="宋体"/>
                <a:cs typeface="宋体"/>
              </a:rPr>
              <a:t>多年的时间，形成了</a:t>
            </a:r>
            <a:r>
              <a:rPr sz="1800" spc="-50">
                <a:latin typeface="宋体"/>
                <a:cs typeface="宋体"/>
              </a:rPr>
              <a:t> </a:t>
            </a:r>
            <a:r>
              <a:rPr sz="1800" spc="-5">
                <a:latin typeface="宋体"/>
                <a:cs typeface="宋体"/>
              </a:rPr>
              <a:t>多种所有制形式的咨询服务组织，为社会提供多专业、多层面的诊</a:t>
            </a:r>
            <a:r>
              <a:rPr sz="1800" spc="-50">
                <a:latin typeface="宋体"/>
                <a:cs typeface="宋体"/>
              </a:rPr>
              <a:t> </a:t>
            </a:r>
            <a:r>
              <a:rPr sz="1800" spc="-5">
                <a:latin typeface="宋体"/>
                <a:cs typeface="宋体"/>
              </a:rPr>
              <a:t>断咨询服务。诊断咨询已成为我</a:t>
            </a:r>
            <a:r>
              <a:rPr sz="1800" spc="-50">
                <a:latin typeface="宋体"/>
                <a:cs typeface="宋体"/>
              </a:rPr>
              <a:t> </a:t>
            </a:r>
            <a:r>
              <a:rPr sz="1800" spc="-5">
                <a:latin typeface="宋体"/>
                <a:cs typeface="宋体"/>
              </a:rPr>
              <a:t>国社会经济发展和国家创新体系</a:t>
            </a:r>
            <a:r>
              <a:rPr sz="1800" spc="-50">
                <a:latin typeface="宋体"/>
                <a:cs typeface="宋体"/>
              </a:rPr>
              <a:t> </a:t>
            </a:r>
            <a:r>
              <a:rPr sz="1800" spc="-5">
                <a:latin typeface="宋体"/>
                <a:cs typeface="宋体"/>
              </a:rPr>
              <a:t>中的重要组成部分，并初步形成</a:t>
            </a:r>
            <a:r>
              <a:rPr sz="1800" spc="-50">
                <a:latin typeface="宋体"/>
                <a:cs typeface="宋体"/>
              </a:rPr>
              <a:t> </a:t>
            </a:r>
            <a:r>
              <a:rPr sz="1800" spc="-10">
                <a:latin typeface="宋体"/>
                <a:cs typeface="宋体"/>
              </a:rPr>
              <a:t>了产业化规模。</a:t>
            </a:r>
            <a:endParaRPr sz="1800">
              <a:latin typeface="宋体"/>
              <a:cs typeface="宋体"/>
            </a:endParaRPr>
          </a:p>
        </p:txBody>
      </p:sp>
      <p:pic>
        <p:nvPicPr>
          <p:cNvPr id="16" name="object 16"/>
          <p:cNvPicPr/>
          <p:nvPr/>
        </p:nvPicPr>
        <p:blipFill>
          <a:blip r:embed="rId2"/>
          <a:stretch>
            <a:fillRect/>
          </a:stretch>
        </p:blipFill>
        <p:spPr>
          <a:xfrm>
            <a:off x="342900" y="4521200"/>
            <a:ext cx="1828800" cy="1828800"/>
          </a:xfrm>
          <a:prstGeom prst="rect">
            <a:avLst/>
          </a:prstGeom>
        </p:spPr>
      </p:pic>
      <p:sp>
        <p:nvSpPr>
          <p:cNvPr id="17" name="object 17"/>
          <p:cNvSpPr txBox="1">
            <a:spLocks noGrp="1"/>
          </p:cNvSpPr>
          <p:nvPr>
            <p:ph type="title"/>
          </p:nvPr>
        </p:nvSpPr>
        <p:spPr>
          <a:xfrm>
            <a:off x="334961" y="305722"/>
            <a:ext cx="2947035" cy="330200"/>
          </a:xfrm>
          <a:prstGeom prst="rect">
            <a:avLst/>
          </a:prstGeom>
        </p:spPr>
        <p:txBody>
          <a:bodyPr vert="horz" wrap="square" lIns="0" tIns="12700" rIns="0" bIns="0" rtlCol="0">
            <a:spAutoFit/>
          </a:bodyPr>
          <a:lstStyle/>
          <a:p>
            <a:pPr marL="12700">
              <a:lnSpc>
                <a:spcPct val="100000"/>
              </a:lnSpc>
              <a:spcBef>
                <a:spcPts val="100"/>
              </a:spcBef>
            </a:pPr>
            <a:r>
              <a:rPr sz="2000">
                <a:latin typeface="Arial"/>
                <a:cs typeface="Arial"/>
              </a:rPr>
              <a:t>1.1.3</a:t>
            </a:r>
            <a:r>
              <a:rPr sz="2000" spc="-20">
                <a:latin typeface="Arial"/>
                <a:cs typeface="Arial"/>
              </a:rPr>
              <a:t> </a:t>
            </a:r>
            <a:r>
              <a:rPr sz="2000" spc="-10"/>
              <a:t>我国的企业诊断概况</a:t>
            </a:r>
            <a:endParaRPr sz="2000">
              <a:latin typeface="Arial"/>
              <a:cs typeface="Arial"/>
            </a:endParaRPr>
          </a:p>
        </p:txBody>
      </p:sp>
      <p:sp>
        <p:nvSpPr>
          <p:cNvPr id="18" name="object 18"/>
          <p:cNvSpPr txBox="1"/>
          <p:nvPr/>
        </p:nvSpPr>
        <p:spPr>
          <a:xfrm>
            <a:off x="9138284" y="6430595"/>
            <a:ext cx="194310"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898989"/>
                </a:solidFill>
                <a:latin typeface="Cambria"/>
                <a:cs typeface="Cambria"/>
              </a:rPr>
              <a:t>10</a:t>
            </a:r>
            <a:endParaRPr sz="1200">
              <a:latin typeface="Cambria"/>
              <a:cs typeface="Cambri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39725" y="1011237"/>
            <a:ext cx="8553450" cy="196850"/>
            <a:chOff x="339725" y="1011237"/>
            <a:chExt cx="8553450" cy="196850"/>
          </a:xfrm>
        </p:grpSpPr>
        <p:sp>
          <p:nvSpPr>
            <p:cNvPr id="3" name="object 3"/>
            <p:cNvSpPr/>
            <p:nvPr/>
          </p:nvSpPr>
          <p:spPr>
            <a:xfrm>
              <a:off x="344487" y="1016000"/>
              <a:ext cx="8543925" cy="187325"/>
            </a:xfrm>
            <a:custGeom>
              <a:rect l="l" t="t" r="r" b="b"/>
              <a:pathLst>
                <a:path w="8543925" h="187325">
                  <a:moveTo>
                    <a:pt x="8543924" y="187325"/>
                  </a:moveTo>
                  <a:lnTo>
                    <a:pt x="0" y="187325"/>
                  </a:lnTo>
                  <a:lnTo>
                    <a:pt x="0" y="0"/>
                  </a:lnTo>
                  <a:lnTo>
                    <a:pt x="8543924" y="0"/>
                  </a:lnTo>
                  <a:lnTo>
                    <a:pt x="8543924" y="187325"/>
                  </a:lnTo>
                  <a:close/>
                </a:path>
              </a:pathLst>
            </a:custGeom>
            <a:solidFill>
              <a:srgbClr val="51848E"/>
            </a:solidFill>
          </p:spPr>
          <p:txBody>
            <a:bodyPr wrap="square" lIns="0" tIns="0" rIns="0" bIns="0" rtlCol="0"/>
            <a:lstStyle/>
            <a:p/>
          </p:txBody>
        </p:sp>
        <p:sp>
          <p:nvSpPr>
            <p:cNvPr id="4" name="object 4"/>
            <p:cNvSpPr/>
            <p:nvPr/>
          </p:nvSpPr>
          <p:spPr>
            <a:xfrm>
              <a:off x="344487" y="1016000"/>
              <a:ext cx="8543925" cy="187325"/>
            </a:xfrm>
            <a:custGeom>
              <a:rect l="l" t="t" r="r" b="b"/>
              <a:pathLst>
                <a:path w="8543925" h="187325">
                  <a:moveTo>
                    <a:pt x="0" y="0"/>
                  </a:moveTo>
                  <a:lnTo>
                    <a:pt x="8543924" y="0"/>
                  </a:lnTo>
                  <a:lnTo>
                    <a:pt x="8543924" y="187325"/>
                  </a:lnTo>
                  <a:lnTo>
                    <a:pt x="0" y="187325"/>
                  </a:lnTo>
                  <a:lnTo>
                    <a:pt x="0" y="0"/>
                  </a:lnTo>
                  <a:close/>
                </a:path>
              </a:pathLst>
            </a:custGeom>
            <a:ln w="9525">
              <a:solidFill>
                <a:srgbClr val="C9DDE3"/>
              </a:solidFill>
            </a:ln>
          </p:spPr>
          <p:txBody>
            <a:bodyPr wrap="square" lIns="0" tIns="0" rIns="0" bIns="0" rtlCol="0"/>
            <a:lstStyle/>
            <a:p/>
          </p:txBody>
        </p:sp>
      </p:grpSp>
      <p:sp>
        <p:nvSpPr>
          <p:cNvPr id="5" name="object 5"/>
          <p:cNvSpPr txBox="1"/>
          <p:nvPr/>
        </p:nvSpPr>
        <p:spPr>
          <a:xfrm>
            <a:off x="423228" y="1120403"/>
            <a:ext cx="1132205" cy="101600"/>
          </a:xfrm>
          <a:prstGeom prst="rect">
            <a:avLst/>
          </a:prstGeom>
        </p:spPr>
        <p:txBody>
          <a:bodyPr vert="horz" wrap="square" lIns="0" tIns="12700" rIns="0" bIns="0" rtlCol="0">
            <a:spAutoFit/>
          </a:bodyPr>
          <a:lstStyle/>
          <a:p>
            <a:pPr marL="354965" indent="-342265">
              <a:lnSpc>
                <a:spcPct val="100000"/>
              </a:lnSpc>
              <a:spcBef>
                <a:spcPts val="100"/>
              </a:spcBef>
              <a:buClr>
                <a:srgbClr val="4779B1"/>
              </a:buClr>
              <a:buSzPct val="60000"/>
              <a:buFont typeface="Wingdings"/>
              <a:buChar char=""/>
              <a:tabLst>
                <a:tab pos="354965"/>
                <a:tab pos="355600"/>
              </a:tabLst>
            </a:pPr>
            <a:r>
              <a:rPr sz="500" spc="-10">
                <a:latin typeface="Cambria"/>
                <a:cs typeface="Cambria"/>
              </a:rPr>
              <a:t>1.1.3.3</a:t>
            </a:r>
            <a:r>
              <a:rPr sz="500" spc="30">
                <a:latin typeface="Cambria"/>
                <a:cs typeface="Cambria"/>
              </a:rPr>
              <a:t> </a:t>
            </a:r>
            <a:r>
              <a:rPr sz="500" spc="-10">
                <a:latin typeface="宋体"/>
                <a:cs typeface="宋体"/>
              </a:rPr>
              <a:t>我国企业诊断的特点</a:t>
            </a:r>
            <a:endParaRPr sz="500">
              <a:latin typeface="宋体"/>
              <a:cs typeface="宋体"/>
            </a:endParaRPr>
          </a:p>
        </p:txBody>
      </p:sp>
      <p:sp>
        <p:nvSpPr>
          <p:cNvPr id="8" name="object 8"/>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11</a:t>
            </a:fld>
          </a:p>
        </p:txBody>
      </p:sp>
      <p:sp>
        <p:nvSpPr>
          <p:cNvPr id="6" name="object 6"/>
          <p:cNvSpPr txBox="1">
            <a:spLocks noGrp="1"/>
          </p:cNvSpPr>
          <p:nvPr>
            <p:ph type="title"/>
          </p:nvPr>
        </p:nvSpPr>
        <p:spPr>
          <a:xfrm>
            <a:off x="1238249" y="1832895"/>
            <a:ext cx="3672204" cy="330200"/>
          </a:xfrm>
          <a:prstGeom prst="rect">
            <a:avLst/>
          </a:prstGeom>
        </p:spPr>
        <p:txBody>
          <a:bodyPr vert="horz" wrap="square" lIns="0" tIns="12700" rIns="0" bIns="0" rtlCol="0">
            <a:spAutoFit/>
          </a:bodyPr>
          <a:lstStyle/>
          <a:p>
            <a:pPr marL="12700">
              <a:lnSpc>
                <a:spcPct val="100000"/>
              </a:lnSpc>
              <a:spcBef>
                <a:spcPts val="100"/>
              </a:spcBef>
            </a:pPr>
            <a:r>
              <a:rPr sz="1600" b="0">
                <a:latin typeface="宋体"/>
                <a:cs typeface="宋体"/>
              </a:rPr>
              <a:t>（</a:t>
            </a:r>
            <a:r>
              <a:rPr sz="2000" b="0">
                <a:latin typeface="Arial"/>
                <a:cs typeface="Arial"/>
              </a:rPr>
              <a:t>1</a:t>
            </a:r>
            <a:r>
              <a:rPr sz="2000" b="0">
                <a:latin typeface="宋体"/>
                <a:cs typeface="宋体"/>
              </a:rPr>
              <a:t>）</a:t>
            </a:r>
            <a:r>
              <a:rPr sz="2000" b="0" spc="-5">
                <a:latin typeface="宋体"/>
                <a:cs typeface="宋体"/>
              </a:rPr>
              <a:t>与国家方针政策保持一致。</a:t>
            </a:r>
            <a:endParaRPr sz="2000">
              <a:latin typeface="宋体"/>
              <a:cs typeface="宋体"/>
            </a:endParaRPr>
          </a:p>
        </p:txBody>
      </p:sp>
      <p:sp>
        <p:nvSpPr>
          <p:cNvPr id="7" name="object 7"/>
          <p:cNvSpPr txBox="1"/>
          <p:nvPr/>
        </p:nvSpPr>
        <p:spPr>
          <a:xfrm>
            <a:off x="1238249" y="2442495"/>
            <a:ext cx="5247005" cy="2159000"/>
          </a:xfrm>
          <a:prstGeom prst="rect">
            <a:avLst/>
          </a:prstGeom>
        </p:spPr>
        <p:txBody>
          <a:bodyPr vert="horz" wrap="square" lIns="0" tIns="12700" rIns="0" bIns="0" rtlCol="0">
            <a:spAutoFit/>
          </a:bodyPr>
          <a:lstStyle/>
          <a:p>
            <a:pPr marL="662305" indent="-650240">
              <a:lnSpc>
                <a:spcPct val="100000"/>
              </a:lnSpc>
              <a:spcBef>
                <a:spcPts val="100"/>
              </a:spcBef>
              <a:buSzPct val="95000"/>
              <a:buAutoNum type="arabicPlain" startAt="2"/>
              <a:tabLst>
                <a:tab pos="662940"/>
              </a:tabLst>
            </a:pPr>
            <a:r>
              <a:rPr sz="2000" spc="-5">
                <a:latin typeface="宋体"/>
                <a:cs typeface="宋体"/>
              </a:rPr>
              <a:t>诊断机构的组织结构灵活多样。</a:t>
            </a:r>
            <a:endParaRPr sz="2000">
              <a:latin typeface="宋体"/>
              <a:cs typeface="宋体"/>
            </a:endParaRPr>
          </a:p>
          <a:p>
            <a:pPr>
              <a:lnSpc>
                <a:spcPct val="100000"/>
              </a:lnSpc>
              <a:spcBef>
                <a:spcPts val="25"/>
              </a:spcBef>
              <a:buFont typeface="Arial"/>
              <a:buAutoNum type="arabicPlain" startAt="2"/>
            </a:pPr>
            <a:endParaRPr sz="1850">
              <a:latin typeface="宋体"/>
              <a:cs typeface="宋体"/>
            </a:endParaRPr>
          </a:p>
          <a:p>
            <a:pPr marL="662305" indent="-650240">
              <a:lnSpc>
                <a:spcPct val="100000"/>
              </a:lnSpc>
              <a:spcBef>
                <a:spcPts val="5"/>
              </a:spcBef>
              <a:buSzPct val="95000"/>
              <a:buAutoNum type="arabicPlain" startAt="2"/>
              <a:tabLst>
                <a:tab pos="662940"/>
              </a:tabLst>
            </a:pPr>
            <a:r>
              <a:rPr sz="2000" spc="-5">
                <a:latin typeface="宋体"/>
                <a:cs typeface="宋体"/>
              </a:rPr>
              <a:t>诊断服务更追求公益性。</a:t>
            </a:r>
            <a:endParaRPr sz="2000">
              <a:latin typeface="宋体"/>
              <a:cs typeface="宋体"/>
            </a:endParaRPr>
          </a:p>
          <a:p>
            <a:pPr>
              <a:lnSpc>
                <a:spcPct val="100000"/>
              </a:lnSpc>
              <a:spcBef>
                <a:spcPts val="25"/>
              </a:spcBef>
              <a:buFont typeface="Arial"/>
              <a:buAutoNum type="arabicPlain" startAt="2"/>
            </a:pPr>
            <a:endParaRPr sz="1850">
              <a:latin typeface="宋体"/>
              <a:cs typeface="宋体"/>
            </a:endParaRPr>
          </a:p>
          <a:p>
            <a:pPr marL="662305" indent="-650240">
              <a:lnSpc>
                <a:spcPct val="100000"/>
              </a:lnSpc>
              <a:spcBef>
                <a:spcPts val="5"/>
              </a:spcBef>
              <a:buSzPct val="95000"/>
              <a:buAutoNum type="arabicPlain" startAt="2"/>
              <a:tabLst>
                <a:tab pos="662940"/>
              </a:tabLst>
            </a:pPr>
            <a:r>
              <a:rPr sz="2000" spc="-5">
                <a:latin typeface="宋体"/>
                <a:cs typeface="宋体"/>
              </a:rPr>
              <a:t>诊断中管理问题和技术问题相互交织。</a:t>
            </a:r>
            <a:endParaRPr sz="2000">
              <a:latin typeface="宋体"/>
              <a:cs typeface="宋体"/>
            </a:endParaRPr>
          </a:p>
          <a:p>
            <a:pPr>
              <a:lnSpc>
                <a:spcPct val="100000"/>
              </a:lnSpc>
              <a:spcBef>
                <a:spcPts val="25"/>
              </a:spcBef>
              <a:buFont typeface="Arial"/>
              <a:buAutoNum type="arabicPlain" startAt="2"/>
            </a:pPr>
            <a:endParaRPr sz="1850">
              <a:latin typeface="宋体"/>
              <a:cs typeface="宋体"/>
            </a:endParaRPr>
          </a:p>
          <a:p>
            <a:pPr marL="662305" indent="-650240">
              <a:lnSpc>
                <a:spcPct val="100000"/>
              </a:lnSpc>
              <a:spcBef>
                <a:spcPts val="5"/>
              </a:spcBef>
              <a:buSzPct val="95000"/>
              <a:buAutoNum type="arabicPlain" startAt="2"/>
              <a:tabLst>
                <a:tab pos="662940"/>
              </a:tabLst>
            </a:pPr>
            <a:r>
              <a:rPr sz="2000" spc="-5">
                <a:latin typeface="宋体"/>
                <a:cs typeface="宋体"/>
              </a:rPr>
              <a:t>诊断理论、方法、技术、经验的兼容性。</a:t>
            </a:r>
            <a:endParaRPr sz="20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96913" y="404971"/>
            <a:ext cx="8458200" cy="299720"/>
          </a:xfrm>
          <a:prstGeom prst="rect">
            <a:avLst/>
          </a:prstGeom>
        </p:spPr>
        <p:txBody>
          <a:bodyPr vert="horz" wrap="square" lIns="0" tIns="12700" rIns="0" bIns="0" rtlCol="0">
            <a:spAutoFit/>
          </a:bodyPr>
          <a:lstStyle/>
          <a:p>
            <a:pPr marL="12700">
              <a:lnSpc>
                <a:spcPct val="100000"/>
              </a:lnSpc>
              <a:spcBef>
                <a:spcPts val="100"/>
              </a:spcBef>
            </a:pPr>
            <a:r>
              <a:rPr sz="1700" b="0">
                <a:solidFill>
                  <a:srgbClr val="001A36"/>
                </a:solidFill>
                <a:latin typeface="宋体"/>
                <a:cs typeface="宋体"/>
              </a:rPr>
              <a:t>本土</a:t>
            </a:r>
            <a:r>
              <a:rPr sz="1800" b="0">
                <a:solidFill>
                  <a:srgbClr val="001A36"/>
                </a:solidFill>
                <a:latin typeface="宋体"/>
                <a:cs typeface="宋体"/>
              </a:rPr>
              <a:t>管理咨询公司形成了</a:t>
            </a:r>
            <a:r>
              <a:rPr sz="1800" b="0">
                <a:solidFill>
                  <a:srgbClr val="001A36"/>
                </a:solidFill>
                <a:latin typeface="MS Gothic"/>
                <a:cs typeface="MS Gothic"/>
              </a:rPr>
              <a:t>“</a:t>
            </a:r>
            <a:r>
              <a:rPr sz="1800" b="0">
                <a:solidFill>
                  <a:srgbClr val="001A36"/>
                </a:solidFill>
                <a:latin typeface="宋体"/>
                <a:cs typeface="宋体"/>
              </a:rPr>
              <a:t>三驾马车</a:t>
            </a:r>
            <a:r>
              <a:rPr sz="1800" b="0">
                <a:solidFill>
                  <a:srgbClr val="001A36"/>
                </a:solidFill>
                <a:latin typeface="MS Gothic"/>
                <a:cs typeface="MS Gothic"/>
              </a:rPr>
              <a:t>”</a:t>
            </a:r>
            <a:r>
              <a:rPr sz="1800" b="0" spc="-5">
                <a:solidFill>
                  <a:srgbClr val="001A36"/>
                </a:solidFill>
                <a:latin typeface="宋体"/>
                <a:cs typeface="宋体"/>
              </a:rPr>
              <a:t>、多强发展，同时大量小企业并存的市场局面</a:t>
            </a:r>
            <a:endParaRPr sz="1800">
              <a:latin typeface="宋体"/>
              <a:cs typeface="宋体"/>
            </a:endParaRPr>
          </a:p>
        </p:txBody>
      </p:sp>
      <p:grpSp>
        <p:nvGrpSpPr>
          <p:cNvPr id="3" name="object 3"/>
          <p:cNvGrpSpPr/>
          <p:nvPr/>
        </p:nvGrpSpPr>
        <p:grpSpPr>
          <a:xfrm>
            <a:off x="2432049" y="1084262"/>
            <a:ext cx="6199505" cy="1381125"/>
            <a:chOff x="2432049" y="1084262"/>
            <a:chExt cx="6199505" cy="1381125"/>
          </a:xfrm>
        </p:grpSpPr>
        <p:sp>
          <p:nvSpPr>
            <p:cNvPr id="4" name="object 4"/>
            <p:cNvSpPr/>
            <p:nvPr/>
          </p:nvSpPr>
          <p:spPr>
            <a:xfrm>
              <a:off x="2435224" y="1087437"/>
              <a:ext cx="6193155" cy="1374775"/>
            </a:xfrm>
            <a:custGeom>
              <a:rect l="l" t="t" r="r" b="b"/>
              <a:pathLst>
                <a:path w="6193155" h="1374775">
                  <a:moveTo>
                    <a:pt x="5860265" y="1374775"/>
                  </a:moveTo>
                  <a:lnTo>
                    <a:pt x="0" y="1374775"/>
                  </a:lnTo>
                  <a:lnTo>
                    <a:pt x="0" y="0"/>
                  </a:lnTo>
                  <a:lnTo>
                    <a:pt x="5860265" y="0"/>
                  </a:lnTo>
                  <a:lnTo>
                    <a:pt x="6192837" y="687387"/>
                  </a:lnTo>
                  <a:lnTo>
                    <a:pt x="5860265" y="1374775"/>
                  </a:lnTo>
                  <a:close/>
                </a:path>
              </a:pathLst>
            </a:custGeom>
            <a:solidFill>
              <a:srgbClr val="FFFFFF"/>
            </a:solidFill>
          </p:spPr>
          <p:txBody>
            <a:bodyPr wrap="square" lIns="0" tIns="0" rIns="0" bIns="0" rtlCol="0"/>
            <a:lstStyle/>
            <a:p/>
          </p:txBody>
        </p:sp>
        <p:sp>
          <p:nvSpPr>
            <p:cNvPr id="5" name="object 5"/>
            <p:cNvSpPr/>
            <p:nvPr/>
          </p:nvSpPr>
          <p:spPr>
            <a:xfrm>
              <a:off x="2435224" y="1087437"/>
              <a:ext cx="6193155" cy="1374775"/>
            </a:xfrm>
            <a:custGeom>
              <a:rect l="l" t="t" r="r" b="b"/>
              <a:pathLst>
                <a:path w="6193155" h="1374775">
                  <a:moveTo>
                    <a:pt x="0" y="0"/>
                  </a:moveTo>
                  <a:lnTo>
                    <a:pt x="5860265" y="0"/>
                  </a:lnTo>
                  <a:lnTo>
                    <a:pt x="6192837" y="687387"/>
                  </a:lnTo>
                  <a:lnTo>
                    <a:pt x="5860265" y="1374775"/>
                  </a:lnTo>
                  <a:lnTo>
                    <a:pt x="0" y="1374775"/>
                  </a:lnTo>
                  <a:lnTo>
                    <a:pt x="0" y="0"/>
                  </a:lnTo>
                  <a:close/>
                </a:path>
              </a:pathLst>
            </a:custGeom>
            <a:ln w="6350">
              <a:solidFill>
                <a:srgbClr val="000000"/>
              </a:solidFill>
            </a:ln>
          </p:spPr>
          <p:txBody>
            <a:bodyPr wrap="square" lIns="0" tIns="0" rIns="0" bIns="0" rtlCol="0"/>
            <a:lstStyle/>
            <a:p/>
          </p:txBody>
        </p:sp>
      </p:grpSp>
      <p:sp>
        <p:nvSpPr>
          <p:cNvPr id="6" name="object 6"/>
          <p:cNvSpPr txBox="1"/>
          <p:nvPr/>
        </p:nvSpPr>
        <p:spPr>
          <a:xfrm>
            <a:off x="985837" y="2366663"/>
            <a:ext cx="558800" cy="162560"/>
          </a:xfrm>
          <a:prstGeom prst="rect">
            <a:avLst/>
          </a:prstGeom>
        </p:spPr>
        <p:txBody>
          <a:bodyPr vert="horz" wrap="square" lIns="0" tIns="12700" rIns="0" bIns="0" rtlCol="0">
            <a:spAutoFit/>
          </a:bodyPr>
          <a:lstStyle/>
          <a:p>
            <a:pPr marL="12700">
              <a:lnSpc>
                <a:spcPct val="100000"/>
              </a:lnSpc>
              <a:spcBef>
                <a:spcPts val="100"/>
              </a:spcBef>
            </a:pPr>
            <a:r>
              <a:rPr sz="900">
                <a:solidFill>
                  <a:srgbClr val="FFFFFF"/>
                </a:solidFill>
                <a:latin typeface="Arial"/>
                <a:cs typeface="Arial"/>
              </a:rPr>
              <a:t>“</a:t>
            </a:r>
            <a:r>
              <a:rPr sz="900">
                <a:solidFill>
                  <a:srgbClr val="FFFFFF"/>
                </a:solidFill>
                <a:latin typeface="宋体"/>
                <a:cs typeface="宋体"/>
              </a:rPr>
              <a:t>三驾马车</a:t>
            </a:r>
            <a:r>
              <a:rPr sz="900" spc="-50">
                <a:solidFill>
                  <a:srgbClr val="FFFFFF"/>
                </a:solidFill>
                <a:latin typeface="Arial"/>
                <a:cs typeface="Arial"/>
              </a:rPr>
              <a:t>”</a:t>
            </a:r>
            <a:endParaRPr sz="900">
              <a:latin typeface="Arial"/>
              <a:cs typeface="Arial"/>
            </a:endParaRPr>
          </a:p>
        </p:txBody>
      </p:sp>
      <p:grpSp>
        <p:nvGrpSpPr>
          <p:cNvPr id="7" name="object 7"/>
          <p:cNvGrpSpPr/>
          <p:nvPr/>
        </p:nvGrpSpPr>
        <p:grpSpPr>
          <a:xfrm>
            <a:off x="2344736" y="2678113"/>
            <a:ext cx="6896100" cy="1816100"/>
            <a:chOff x="2344736" y="2678113"/>
            <a:chExt cx="6896100" cy="1816100"/>
          </a:xfrm>
        </p:grpSpPr>
        <p:sp>
          <p:nvSpPr>
            <p:cNvPr id="8" name="object 8"/>
            <p:cNvSpPr/>
            <p:nvPr/>
          </p:nvSpPr>
          <p:spPr>
            <a:xfrm>
              <a:off x="2347911" y="2681288"/>
              <a:ext cx="6889750" cy="1809750"/>
            </a:xfrm>
            <a:custGeom>
              <a:rect l="l" t="t" r="r" b="b"/>
              <a:pathLst>
                <a:path w="6889750" h="1809750">
                  <a:moveTo>
                    <a:pt x="6519746" y="1809750"/>
                  </a:moveTo>
                  <a:lnTo>
                    <a:pt x="0" y="1809750"/>
                  </a:lnTo>
                  <a:lnTo>
                    <a:pt x="0" y="0"/>
                  </a:lnTo>
                  <a:lnTo>
                    <a:pt x="6519746" y="0"/>
                  </a:lnTo>
                  <a:lnTo>
                    <a:pt x="6889750" y="904875"/>
                  </a:lnTo>
                  <a:lnTo>
                    <a:pt x="6519746" y="1809750"/>
                  </a:lnTo>
                  <a:close/>
                </a:path>
              </a:pathLst>
            </a:custGeom>
            <a:solidFill>
              <a:srgbClr val="FFFFFF"/>
            </a:solidFill>
          </p:spPr>
          <p:txBody>
            <a:bodyPr wrap="square" lIns="0" tIns="0" rIns="0" bIns="0" rtlCol="0"/>
            <a:lstStyle/>
            <a:p/>
          </p:txBody>
        </p:sp>
        <p:sp>
          <p:nvSpPr>
            <p:cNvPr id="9" name="object 9"/>
            <p:cNvSpPr/>
            <p:nvPr/>
          </p:nvSpPr>
          <p:spPr>
            <a:xfrm>
              <a:off x="2347911" y="2681288"/>
              <a:ext cx="6889750" cy="1809750"/>
            </a:xfrm>
            <a:custGeom>
              <a:rect l="l" t="t" r="r" b="b"/>
              <a:pathLst>
                <a:path w="6889750" h="1809750">
                  <a:moveTo>
                    <a:pt x="0" y="0"/>
                  </a:moveTo>
                  <a:lnTo>
                    <a:pt x="6519746" y="0"/>
                  </a:lnTo>
                  <a:lnTo>
                    <a:pt x="6889750" y="904875"/>
                  </a:lnTo>
                  <a:lnTo>
                    <a:pt x="6519746" y="1809750"/>
                  </a:lnTo>
                  <a:lnTo>
                    <a:pt x="0" y="1809750"/>
                  </a:lnTo>
                  <a:lnTo>
                    <a:pt x="0" y="0"/>
                  </a:lnTo>
                  <a:close/>
                </a:path>
              </a:pathLst>
            </a:custGeom>
            <a:ln w="6350">
              <a:solidFill>
                <a:srgbClr val="000000"/>
              </a:solidFill>
            </a:ln>
          </p:spPr>
          <p:txBody>
            <a:bodyPr wrap="square" lIns="0" tIns="0" rIns="0" bIns="0" rtlCol="0"/>
            <a:lstStyle/>
            <a:p/>
          </p:txBody>
        </p:sp>
      </p:grpSp>
      <p:grpSp>
        <p:nvGrpSpPr>
          <p:cNvPr id="10" name="object 10"/>
          <p:cNvGrpSpPr/>
          <p:nvPr/>
        </p:nvGrpSpPr>
        <p:grpSpPr>
          <a:xfrm>
            <a:off x="2368550" y="4937125"/>
            <a:ext cx="6939280" cy="1468755"/>
            <a:chOff x="2368550" y="4937125"/>
            <a:chExt cx="6939280" cy="1468755"/>
          </a:xfrm>
        </p:grpSpPr>
        <p:sp>
          <p:nvSpPr>
            <p:cNvPr id="11" name="object 11"/>
            <p:cNvSpPr/>
            <p:nvPr/>
          </p:nvSpPr>
          <p:spPr>
            <a:xfrm>
              <a:off x="2371725" y="4940300"/>
              <a:ext cx="6932930" cy="1462405"/>
            </a:xfrm>
            <a:custGeom>
              <a:rect l="l" t="t" r="r" b="b"/>
              <a:pathLst>
                <a:path w="6932930" h="1462404">
                  <a:moveTo>
                    <a:pt x="6560305" y="1462087"/>
                  </a:moveTo>
                  <a:lnTo>
                    <a:pt x="0" y="1462087"/>
                  </a:lnTo>
                  <a:lnTo>
                    <a:pt x="0" y="0"/>
                  </a:lnTo>
                  <a:lnTo>
                    <a:pt x="6560305" y="0"/>
                  </a:lnTo>
                  <a:lnTo>
                    <a:pt x="6932611" y="731044"/>
                  </a:lnTo>
                  <a:lnTo>
                    <a:pt x="6560305" y="1462087"/>
                  </a:lnTo>
                  <a:close/>
                </a:path>
              </a:pathLst>
            </a:custGeom>
            <a:solidFill>
              <a:srgbClr val="FFFFFF"/>
            </a:solidFill>
          </p:spPr>
          <p:txBody>
            <a:bodyPr wrap="square" lIns="0" tIns="0" rIns="0" bIns="0" rtlCol="0"/>
            <a:lstStyle/>
            <a:p/>
          </p:txBody>
        </p:sp>
        <p:sp>
          <p:nvSpPr>
            <p:cNvPr id="12" name="object 12"/>
            <p:cNvSpPr/>
            <p:nvPr/>
          </p:nvSpPr>
          <p:spPr>
            <a:xfrm>
              <a:off x="2371725" y="4940300"/>
              <a:ext cx="6932930" cy="1462405"/>
            </a:xfrm>
            <a:custGeom>
              <a:rect l="l" t="t" r="r" b="b"/>
              <a:pathLst>
                <a:path w="6932930" h="1462404">
                  <a:moveTo>
                    <a:pt x="0" y="0"/>
                  </a:moveTo>
                  <a:lnTo>
                    <a:pt x="6560305" y="0"/>
                  </a:lnTo>
                  <a:lnTo>
                    <a:pt x="6932611" y="731044"/>
                  </a:lnTo>
                  <a:lnTo>
                    <a:pt x="6560305" y="1462087"/>
                  </a:lnTo>
                  <a:lnTo>
                    <a:pt x="0" y="1462087"/>
                  </a:lnTo>
                  <a:lnTo>
                    <a:pt x="0" y="0"/>
                  </a:lnTo>
                  <a:close/>
                </a:path>
              </a:pathLst>
            </a:custGeom>
            <a:ln w="6350">
              <a:solidFill>
                <a:srgbClr val="000000"/>
              </a:solidFill>
            </a:ln>
          </p:spPr>
          <p:txBody>
            <a:bodyPr wrap="square" lIns="0" tIns="0" rIns="0" bIns="0" rtlCol="0"/>
            <a:lstStyle/>
            <a:p/>
          </p:txBody>
        </p:sp>
      </p:grpSp>
      <p:sp>
        <p:nvSpPr>
          <p:cNvPr id="13" name="object 13"/>
          <p:cNvSpPr txBox="1"/>
          <p:nvPr/>
        </p:nvSpPr>
        <p:spPr>
          <a:xfrm>
            <a:off x="2558414" y="1035250"/>
            <a:ext cx="1022350" cy="1251585"/>
          </a:xfrm>
          <a:prstGeom prst="rect">
            <a:avLst/>
          </a:prstGeom>
        </p:spPr>
        <p:txBody>
          <a:bodyPr vert="horz" wrap="square" lIns="0" tIns="133350" rIns="0" bIns="0" rtlCol="0">
            <a:spAutoFit/>
          </a:bodyPr>
          <a:lstStyle/>
          <a:p>
            <a:pPr marL="95250" indent="-83185">
              <a:lnSpc>
                <a:spcPct val="100000"/>
              </a:lnSpc>
              <a:spcBef>
                <a:spcPts val="1050"/>
              </a:spcBef>
              <a:buSzPct val="97222"/>
              <a:buFont typeface="Arial"/>
              <a:buChar char="•"/>
              <a:tabLst>
                <a:tab pos="95885"/>
              </a:tabLst>
            </a:pPr>
            <a:r>
              <a:rPr sz="1800" spc="-15">
                <a:latin typeface="宋体"/>
                <a:cs typeface="宋体"/>
              </a:rPr>
              <a:t>正略钧策</a:t>
            </a:r>
            <a:endParaRPr sz="1800">
              <a:latin typeface="宋体"/>
              <a:cs typeface="宋体"/>
            </a:endParaRPr>
          </a:p>
          <a:p>
            <a:pPr marL="95250" indent="-83185">
              <a:lnSpc>
                <a:spcPct val="100000"/>
              </a:lnSpc>
              <a:spcBef>
                <a:spcPts val="1019"/>
              </a:spcBef>
              <a:buSzPct val="97222"/>
              <a:buFont typeface="Arial"/>
              <a:buChar char="•"/>
              <a:tabLst>
                <a:tab pos="95885"/>
              </a:tabLst>
            </a:pPr>
            <a:r>
              <a:rPr sz="1800" u="heavy" spc="-15">
                <a:uFill>
                  <a:solidFill>
                    <a:srgbClr val="000000"/>
                  </a:solidFill>
                </a:uFill>
                <a:latin typeface="宋体"/>
                <a:cs typeface="宋体"/>
              </a:rPr>
              <a:t>北大纵横</a:t>
            </a:r>
            <a:endParaRPr sz="1800">
              <a:latin typeface="宋体"/>
              <a:cs typeface="宋体"/>
            </a:endParaRPr>
          </a:p>
          <a:p>
            <a:pPr marL="95250" indent="-83185">
              <a:lnSpc>
                <a:spcPct val="100000"/>
              </a:lnSpc>
              <a:spcBef>
                <a:spcPts val="1019"/>
              </a:spcBef>
              <a:buSzPct val="97222"/>
              <a:buFont typeface="Arial"/>
              <a:buChar char="•"/>
              <a:tabLst>
                <a:tab pos="95885"/>
              </a:tabLst>
            </a:pPr>
            <a:r>
              <a:rPr sz="1800" u="heavy" spc="-15">
                <a:uFill>
                  <a:solidFill>
                    <a:srgbClr val="000000"/>
                  </a:solidFill>
                </a:uFill>
                <a:latin typeface="宋体"/>
                <a:cs typeface="宋体"/>
              </a:rPr>
              <a:t>和君创业</a:t>
            </a:r>
            <a:endParaRPr sz="1800">
              <a:latin typeface="宋体"/>
              <a:cs typeface="宋体"/>
            </a:endParaRPr>
          </a:p>
        </p:txBody>
      </p:sp>
      <p:sp>
        <p:nvSpPr>
          <p:cNvPr id="19" name="object 19"/>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12</a:t>
            </a:fld>
          </a:p>
        </p:txBody>
      </p:sp>
      <p:sp>
        <p:nvSpPr>
          <p:cNvPr id="14" name="object 14"/>
          <p:cNvSpPr txBox="1"/>
          <p:nvPr/>
        </p:nvSpPr>
        <p:spPr>
          <a:xfrm>
            <a:off x="908050" y="2636838"/>
            <a:ext cx="1327150" cy="1158875"/>
          </a:xfrm>
          <a:prstGeom prst="rect">
            <a:avLst/>
          </a:prstGeom>
          <a:solidFill>
            <a:srgbClr val="51848E"/>
          </a:solidFill>
        </p:spPr>
        <p:txBody>
          <a:bodyPr vert="horz" wrap="square" lIns="0" tIns="0" rIns="0" bIns="0" rtlCol="0">
            <a:spAutoFit/>
          </a:bodyPr>
          <a:lstStyle/>
          <a:p>
            <a:pPr>
              <a:lnSpc>
                <a:spcPct val="100000"/>
              </a:lnSpc>
            </a:pPr>
            <a:endParaRPr sz="1800">
              <a:latin typeface="Times New Roman"/>
              <a:cs typeface="Times New Roman"/>
            </a:endParaRPr>
          </a:p>
          <a:p>
            <a:pPr marL="228600">
              <a:lnSpc>
                <a:spcPct val="100000"/>
              </a:lnSpc>
              <a:spcBef>
                <a:spcPts val="1485"/>
              </a:spcBef>
            </a:pPr>
            <a:r>
              <a:rPr sz="1800" spc="-15">
                <a:solidFill>
                  <a:srgbClr val="FF0000"/>
                </a:solidFill>
                <a:latin typeface="宋体"/>
                <a:cs typeface="宋体"/>
              </a:rPr>
              <a:t>多强发展</a:t>
            </a:r>
            <a:endParaRPr sz="1800">
              <a:latin typeface="宋体"/>
              <a:cs typeface="宋体"/>
            </a:endParaRPr>
          </a:p>
        </p:txBody>
      </p:sp>
      <p:sp>
        <p:nvSpPr>
          <p:cNvPr id="15" name="object 15"/>
          <p:cNvSpPr txBox="1"/>
          <p:nvPr/>
        </p:nvSpPr>
        <p:spPr>
          <a:xfrm>
            <a:off x="2428239" y="2769379"/>
            <a:ext cx="6426200" cy="1550035"/>
          </a:xfrm>
          <a:prstGeom prst="rect">
            <a:avLst/>
          </a:prstGeom>
        </p:spPr>
        <p:txBody>
          <a:bodyPr vert="horz" wrap="square" lIns="0" tIns="112395" rIns="0" bIns="0" rtlCol="0">
            <a:spAutoFit/>
          </a:bodyPr>
          <a:lstStyle/>
          <a:p>
            <a:pPr marL="77470" indent="-65405">
              <a:lnSpc>
                <a:spcPct val="100000"/>
              </a:lnSpc>
              <a:spcBef>
                <a:spcPts val="885"/>
              </a:spcBef>
              <a:buSzPct val="96428"/>
              <a:buFont typeface="Arial"/>
              <a:buChar char="•"/>
              <a:tabLst>
                <a:tab pos="78105"/>
              </a:tabLst>
            </a:pPr>
            <a:r>
              <a:rPr sz="1400">
                <a:latin typeface="宋体"/>
                <a:cs typeface="宋体"/>
              </a:rPr>
              <a:t>颇具实力的综合咨询公司：</a:t>
            </a:r>
            <a:r>
              <a:rPr sz="1400" u="heavy">
                <a:uFill>
                  <a:solidFill>
                    <a:srgbClr val="000000"/>
                  </a:solidFill>
                </a:uFill>
                <a:latin typeface="宋体"/>
                <a:cs typeface="宋体"/>
              </a:rPr>
              <a:t>华夏基石</a:t>
            </a:r>
            <a:r>
              <a:rPr sz="1400">
                <a:latin typeface="宋体"/>
                <a:cs typeface="宋体"/>
              </a:rPr>
              <a:t>、</a:t>
            </a:r>
            <a:r>
              <a:rPr sz="1400" u="heavy">
                <a:uFill>
                  <a:solidFill>
                    <a:srgbClr val="000000"/>
                  </a:solidFill>
                </a:uFill>
                <a:latin typeface="宋体"/>
                <a:cs typeface="宋体"/>
              </a:rPr>
              <a:t>铭远</a:t>
            </a:r>
            <a:r>
              <a:rPr sz="1400">
                <a:latin typeface="宋体"/>
                <a:cs typeface="宋体"/>
              </a:rPr>
              <a:t>、</a:t>
            </a:r>
            <a:r>
              <a:rPr sz="1400" u="heavy">
                <a:uFill>
                  <a:solidFill>
                    <a:srgbClr val="000000"/>
                  </a:solidFill>
                </a:uFill>
                <a:latin typeface="宋体"/>
                <a:cs typeface="宋体"/>
              </a:rPr>
              <a:t>远卓</a:t>
            </a:r>
            <a:r>
              <a:rPr sz="1400" spc="-10">
                <a:latin typeface="宋体"/>
                <a:cs typeface="宋体"/>
              </a:rPr>
              <a:t>、理实、世纪纵横、</a:t>
            </a:r>
            <a:endParaRPr sz="1400">
              <a:latin typeface="宋体"/>
              <a:cs typeface="宋体"/>
            </a:endParaRPr>
          </a:p>
          <a:p>
            <a:pPr marL="77470" indent="-65405">
              <a:lnSpc>
                <a:spcPct val="100000"/>
              </a:lnSpc>
              <a:spcBef>
                <a:spcPts val="860"/>
              </a:spcBef>
              <a:buSzPct val="96428"/>
              <a:buFont typeface="Arial"/>
              <a:buChar char="•"/>
              <a:tabLst>
                <a:tab pos="78105"/>
              </a:tabLst>
            </a:pPr>
            <a:r>
              <a:rPr sz="1400">
                <a:latin typeface="宋体"/>
                <a:cs typeface="宋体"/>
              </a:rPr>
              <a:t>九略、仁达方略、朴智、长城战略咨询</a:t>
            </a:r>
            <a:r>
              <a:rPr sz="1400" spc="-50">
                <a:latin typeface="Arial"/>
                <a:cs typeface="Arial"/>
              </a:rPr>
              <a:t>…</a:t>
            </a:r>
            <a:endParaRPr sz="1400">
              <a:latin typeface="Arial"/>
              <a:cs typeface="Arial"/>
            </a:endParaRPr>
          </a:p>
          <a:p>
            <a:pPr marL="12700" marR="5080" indent="65405">
              <a:lnSpc>
                <a:spcPct val="110100"/>
              </a:lnSpc>
              <a:spcBef>
                <a:spcPts val="770"/>
              </a:spcBef>
              <a:buSzPct val="96428"/>
              <a:buFont typeface="Arial"/>
              <a:buChar char="•"/>
              <a:tabLst>
                <a:tab pos="78105"/>
              </a:tabLst>
            </a:pPr>
            <a:r>
              <a:rPr sz="1400">
                <a:latin typeface="宋体"/>
                <a:cs typeface="宋体"/>
              </a:rPr>
              <a:t>有一定特色的咨询公司：</a:t>
            </a:r>
            <a:r>
              <a:rPr sz="1400" u="heavy">
                <a:uFill>
                  <a:solidFill>
                    <a:srgbClr val="000000"/>
                  </a:solidFill>
                </a:uFill>
                <a:latin typeface="宋体"/>
                <a:cs typeface="宋体"/>
              </a:rPr>
              <a:t>零点研究</a:t>
            </a:r>
            <a:r>
              <a:rPr sz="1400">
                <a:latin typeface="宋体"/>
                <a:cs typeface="宋体"/>
              </a:rPr>
              <a:t>（市场研究和营销咨询）、</a:t>
            </a:r>
            <a:r>
              <a:rPr sz="1400" u="heavy">
                <a:uFill>
                  <a:solidFill>
                    <a:srgbClr val="000000"/>
                  </a:solidFill>
                </a:uFill>
                <a:latin typeface="宋体"/>
                <a:cs typeface="宋体"/>
              </a:rPr>
              <a:t>锡恩</a:t>
            </a:r>
            <a:r>
              <a:rPr sz="1400">
                <a:latin typeface="宋体"/>
                <a:cs typeface="宋体"/>
              </a:rPr>
              <a:t>（培训</a:t>
            </a:r>
            <a:r>
              <a:rPr sz="1400">
                <a:latin typeface="Arial"/>
                <a:cs typeface="Arial"/>
              </a:rPr>
              <a:t>+</a:t>
            </a:r>
            <a:r>
              <a:rPr sz="1400" spc="-25">
                <a:latin typeface="宋体"/>
                <a:cs typeface="宋体"/>
              </a:rPr>
              <a:t>执行</a:t>
            </a:r>
            <a:r>
              <a:rPr sz="1400" spc="-50">
                <a:latin typeface="宋体"/>
                <a:cs typeface="宋体"/>
              </a:rPr>
              <a:t> </a:t>
            </a:r>
            <a:r>
              <a:rPr sz="1400">
                <a:latin typeface="宋体"/>
                <a:cs typeface="宋体"/>
              </a:rPr>
              <a:t>力提升）、华彩（管控咨询）、</a:t>
            </a:r>
            <a:r>
              <a:rPr sz="1400" u="heavy">
                <a:uFill>
                  <a:solidFill>
                    <a:srgbClr val="000000"/>
                  </a:solidFill>
                </a:uFill>
                <a:latin typeface="宋体"/>
                <a:cs typeface="宋体"/>
              </a:rPr>
              <a:t>佐佑</a:t>
            </a:r>
            <a:r>
              <a:rPr sz="1400">
                <a:latin typeface="宋体"/>
                <a:cs typeface="宋体"/>
              </a:rPr>
              <a:t>（人力资源咨询）、柏明顿（人力资源咨询</a:t>
            </a:r>
            <a:r>
              <a:rPr sz="1400" spc="-50">
                <a:latin typeface="宋体"/>
                <a:cs typeface="宋体"/>
              </a:rPr>
              <a:t>）</a:t>
            </a:r>
            <a:r>
              <a:rPr sz="1400">
                <a:latin typeface="宋体"/>
                <a:cs typeface="宋体"/>
              </a:rPr>
              <a:t>汉普（管理</a:t>
            </a:r>
            <a:r>
              <a:rPr sz="1400" spc="-10">
                <a:latin typeface="Arial"/>
                <a:cs typeface="Arial"/>
              </a:rPr>
              <a:t>+IT</a:t>
            </a:r>
            <a:r>
              <a:rPr sz="1400" spc="-10">
                <a:latin typeface="宋体"/>
                <a:cs typeface="宋体"/>
              </a:rPr>
              <a:t>）</a:t>
            </a:r>
            <a:r>
              <a:rPr sz="1400">
                <a:latin typeface="宋体"/>
                <a:cs typeface="宋体"/>
              </a:rPr>
              <a:t>、</a:t>
            </a:r>
            <a:r>
              <a:rPr sz="1400" spc="-10">
                <a:latin typeface="Arial"/>
                <a:cs typeface="Arial"/>
              </a:rPr>
              <a:t>AMT</a:t>
            </a:r>
            <a:r>
              <a:rPr sz="1400" spc="-10">
                <a:latin typeface="宋体"/>
                <a:cs typeface="宋体"/>
              </a:rPr>
              <a:t>（</a:t>
            </a:r>
            <a:r>
              <a:rPr sz="1400">
                <a:latin typeface="宋体"/>
                <a:cs typeface="宋体"/>
              </a:rPr>
              <a:t>管理</a:t>
            </a:r>
            <a:r>
              <a:rPr sz="1400" spc="-10">
                <a:latin typeface="Arial"/>
                <a:cs typeface="Arial"/>
              </a:rPr>
              <a:t>+IT</a:t>
            </a:r>
            <a:r>
              <a:rPr sz="1400" spc="-10">
                <a:latin typeface="宋体"/>
                <a:cs typeface="宋体"/>
              </a:rPr>
              <a:t>）</a:t>
            </a:r>
            <a:r>
              <a:rPr sz="1400">
                <a:latin typeface="宋体"/>
                <a:cs typeface="宋体"/>
              </a:rPr>
              <a:t>、南方略（营销咨询</a:t>
            </a:r>
            <a:r>
              <a:rPr sz="1400" spc="-25">
                <a:latin typeface="宋体"/>
                <a:cs typeface="宋体"/>
              </a:rPr>
              <a:t>）</a:t>
            </a:r>
            <a:r>
              <a:rPr sz="1800" spc="-25">
                <a:latin typeface="Arial"/>
                <a:cs typeface="Arial"/>
              </a:rPr>
              <a:t>…</a:t>
            </a:r>
            <a:endParaRPr sz="1800">
              <a:latin typeface="Arial"/>
              <a:cs typeface="Arial"/>
            </a:endParaRPr>
          </a:p>
        </p:txBody>
      </p:sp>
      <p:sp>
        <p:nvSpPr>
          <p:cNvPr id="16" name="object 16"/>
          <p:cNvSpPr txBox="1"/>
          <p:nvPr/>
        </p:nvSpPr>
        <p:spPr>
          <a:xfrm>
            <a:off x="2580639" y="5109405"/>
            <a:ext cx="5918200" cy="1196340"/>
          </a:xfrm>
          <a:prstGeom prst="rect">
            <a:avLst/>
          </a:prstGeom>
        </p:spPr>
        <p:txBody>
          <a:bodyPr vert="horz" wrap="square" lIns="0" tIns="12700" rIns="0" bIns="0" rtlCol="0">
            <a:spAutoFit/>
          </a:bodyPr>
          <a:lstStyle/>
          <a:p>
            <a:pPr marL="12700" marR="5080" algn="just">
              <a:lnSpc>
                <a:spcPct val="120000"/>
              </a:lnSpc>
              <a:spcBef>
                <a:spcPts val="100"/>
              </a:spcBef>
            </a:pPr>
            <a:r>
              <a:rPr sz="1600" spc="-5">
                <a:latin typeface="宋体"/>
                <a:cs typeface="宋体"/>
              </a:rPr>
              <a:t>管理咨询行业存在大量的小咨询公司，大多集中在北京、上海、深圳、广州等城市，较为依赖创始人的个人才能和人脉关系，咨询方式较为灵活，不少公司业务以培训为主，公司咨询业务主要面向某一区域或行业细分市场，例如国研趋势主要面向烟草行业</a:t>
            </a:r>
            <a:endParaRPr sz="1600">
              <a:latin typeface="宋体"/>
              <a:cs typeface="宋体"/>
            </a:endParaRPr>
          </a:p>
        </p:txBody>
      </p:sp>
      <p:sp>
        <p:nvSpPr>
          <p:cNvPr id="17" name="object 17"/>
          <p:cNvSpPr txBox="1"/>
          <p:nvPr/>
        </p:nvSpPr>
        <p:spPr>
          <a:xfrm>
            <a:off x="1001712" y="1084262"/>
            <a:ext cx="1327150" cy="1158875"/>
          </a:xfrm>
          <a:prstGeom prst="rect">
            <a:avLst/>
          </a:prstGeom>
          <a:solidFill>
            <a:srgbClr val="51848E"/>
          </a:solidFill>
        </p:spPr>
        <p:txBody>
          <a:bodyPr vert="horz" wrap="square" lIns="0" tIns="0" rIns="0" bIns="0" rtlCol="0">
            <a:spAutoFit/>
          </a:bodyPr>
          <a:lstStyle/>
          <a:p>
            <a:pPr>
              <a:lnSpc>
                <a:spcPct val="100000"/>
              </a:lnSpc>
            </a:pPr>
            <a:endParaRPr sz="1800">
              <a:latin typeface="Times New Roman"/>
              <a:cs typeface="Times New Roman"/>
            </a:endParaRPr>
          </a:p>
          <a:p>
            <a:pPr marL="45720">
              <a:lnSpc>
                <a:spcPct val="100000"/>
              </a:lnSpc>
              <a:spcBef>
                <a:spcPts val="1350"/>
              </a:spcBef>
            </a:pPr>
            <a:r>
              <a:rPr sz="1800" spc="-15">
                <a:solidFill>
                  <a:srgbClr val="FF0000"/>
                </a:solidFill>
                <a:latin typeface="宋体"/>
                <a:cs typeface="宋体"/>
              </a:rPr>
              <a:t>三驾马车</a:t>
            </a:r>
            <a:endParaRPr sz="1800">
              <a:latin typeface="宋体"/>
              <a:cs typeface="宋体"/>
            </a:endParaRPr>
          </a:p>
        </p:txBody>
      </p:sp>
      <p:sp>
        <p:nvSpPr>
          <p:cNvPr id="18" name="object 18"/>
          <p:cNvSpPr txBox="1"/>
          <p:nvPr/>
        </p:nvSpPr>
        <p:spPr>
          <a:xfrm>
            <a:off x="887412" y="4983162"/>
            <a:ext cx="1327150" cy="1158875"/>
          </a:xfrm>
          <a:prstGeom prst="rect">
            <a:avLst/>
          </a:prstGeom>
          <a:solidFill>
            <a:srgbClr val="51848E"/>
          </a:solidFill>
        </p:spPr>
        <p:txBody>
          <a:bodyPr vert="horz" wrap="square" lIns="0" tIns="0" rIns="0" bIns="0" rtlCol="0">
            <a:spAutoFit/>
          </a:bodyPr>
          <a:lstStyle/>
          <a:p>
            <a:pPr>
              <a:lnSpc>
                <a:spcPct val="100000"/>
              </a:lnSpc>
            </a:pPr>
            <a:endParaRPr sz="1800">
              <a:latin typeface="Times New Roman"/>
              <a:cs typeface="Times New Roman"/>
            </a:endParaRPr>
          </a:p>
          <a:p>
            <a:pPr marL="73025">
              <a:lnSpc>
                <a:spcPct val="100000"/>
              </a:lnSpc>
              <a:spcBef>
                <a:spcPts val="1160"/>
              </a:spcBef>
            </a:pPr>
            <a:r>
              <a:rPr sz="1800" spc="-20">
                <a:solidFill>
                  <a:srgbClr val="FF0000"/>
                </a:solidFill>
                <a:latin typeface="宋体"/>
                <a:cs typeface="宋体"/>
              </a:rPr>
              <a:t>小企业</a:t>
            </a:r>
            <a:endParaRPr sz="1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2408436" y="120111"/>
            <a:ext cx="4429125" cy="635000"/>
          </a:xfrm>
          <a:prstGeom prst="rect">
            <a:avLst/>
          </a:prstGeom>
        </p:spPr>
        <p:txBody>
          <a:bodyPr vert="horz" wrap="square" lIns="0" tIns="12700" rIns="0" bIns="0" rtlCol="0">
            <a:spAutoFit/>
          </a:bodyPr>
          <a:lstStyle/>
          <a:p>
            <a:pPr marL="12700">
              <a:lnSpc>
                <a:spcPct val="100000"/>
              </a:lnSpc>
              <a:spcBef>
                <a:spcPts val="100"/>
              </a:spcBef>
            </a:pPr>
            <a:r>
              <a:rPr sz="4000" b="0">
                <a:solidFill>
                  <a:srgbClr val="001A36"/>
                </a:solidFill>
                <a:latin typeface="Arial"/>
                <a:cs typeface="Arial"/>
              </a:rPr>
              <a:t>1.2</a:t>
            </a:r>
            <a:r>
              <a:rPr sz="4000" b="0" spc="-10">
                <a:solidFill>
                  <a:srgbClr val="001A36"/>
                </a:solidFill>
                <a:latin typeface="Arial"/>
                <a:cs typeface="Arial"/>
              </a:rPr>
              <a:t> </a:t>
            </a:r>
            <a:r>
              <a:rPr sz="4000" b="0" spc="-10">
                <a:solidFill>
                  <a:srgbClr val="001A36"/>
                </a:solidFill>
                <a:latin typeface="宋体"/>
                <a:cs typeface="宋体"/>
              </a:rPr>
              <a:t>企业诊断的含义</a:t>
            </a:r>
            <a:endParaRPr sz="4000">
              <a:latin typeface="宋体"/>
              <a:cs typeface="宋体"/>
            </a:endParaRPr>
          </a:p>
        </p:txBody>
      </p:sp>
      <p:sp>
        <p:nvSpPr>
          <p:cNvPr id="5" name="object 5"/>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13</a:t>
            </a:fld>
          </a:p>
        </p:txBody>
      </p:sp>
      <p:sp>
        <p:nvSpPr>
          <p:cNvPr id="3" name="object 3"/>
          <p:cNvSpPr txBox="1"/>
          <p:nvPr/>
        </p:nvSpPr>
        <p:spPr>
          <a:xfrm>
            <a:off x="640715" y="4832586"/>
            <a:ext cx="133350" cy="170180"/>
          </a:xfrm>
          <a:prstGeom prst="rect">
            <a:avLst/>
          </a:prstGeom>
        </p:spPr>
        <p:txBody>
          <a:bodyPr vert="horz" wrap="square" lIns="0" tIns="12700" rIns="0" bIns="0" rtlCol="0">
            <a:spAutoFit/>
          </a:bodyPr>
          <a:lstStyle/>
          <a:p>
            <a:pPr marL="12700">
              <a:lnSpc>
                <a:spcPct val="100000"/>
              </a:lnSpc>
              <a:spcBef>
                <a:spcPts val="100"/>
              </a:spcBef>
            </a:pPr>
            <a:r>
              <a:rPr sz="950">
                <a:solidFill>
                  <a:srgbClr val="4779B1"/>
                </a:solidFill>
                <a:latin typeface="Wingdings"/>
                <a:cs typeface="Wingdings"/>
              </a:rPr>
              <a:t></a:t>
            </a:r>
            <a:endParaRPr sz="950">
              <a:latin typeface="Wingdings"/>
              <a:cs typeface="Wingdings"/>
            </a:endParaRPr>
          </a:p>
        </p:txBody>
      </p:sp>
      <p:sp>
        <p:nvSpPr>
          <p:cNvPr id="4" name="object 4"/>
          <p:cNvSpPr txBox="1"/>
          <p:nvPr/>
        </p:nvSpPr>
        <p:spPr>
          <a:xfrm>
            <a:off x="640715" y="1431893"/>
            <a:ext cx="8597900" cy="4261485"/>
          </a:xfrm>
          <a:prstGeom prst="rect">
            <a:avLst/>
          </a:prstGeom>
        </p:spPr>
        <p:txBody>
          <a:bodyPr vert="horz" wrap="square" lIns="0" tIns="61594" rIns="0" bIns="0" rtlCol="0">
            <a:spAutoFit/>
          </a:bodyPr>
          <a:lstStyle/>
          <a:p>
            <a:pPr marL="354965" marR="233679" indent="-342265">
              <a:lnSpc>
                <a:spcPct val="82000"/>
              </a:lnSpc>
              <a:spcBef>
                <a:spcPts val="484"/>
              </a:spcBef>
              <a:buClr>
                <a:srgbClr val="4779B1"/>
              </a:buClr>
              <a:buSzPct val="52777"/>
              <a:buFont typeface="Wingdings"/>
              <a:buChar char=""/>
              <a:tabLst>
                <a:tab pos="354965"/>
                <a:tab pos="355600"/>
              </a:tabLst>
            </a:pPr>
            <a:r>
              <a:rPr sz="1800">
                <a:latin typeface="宋体"/>
                <a:cs typeface="宋体"/>
              </a:rPr>
              <a:t>（</a:t>
            </a:r>
            <a:r>
              <a:rPr sz="1800">
                <a:latin typeface="Cambria"/>
                <a:cs typeface="Cambria"/>
              </a:rPr>
              <a:t>1</a:t>
            </a:r>
            <a:r>
              <a:rPr sz="1800">
                <a:latin typeface="宋体"/>
                <a:cs typeface="宋体"/>
              </a:rPr>
              <a:t>）</a:t>
            </a:r>
            <a:r>
              <a:rPr sz="1800" spc="-5">
                <a:latin typeface="宋体"/>
                <a:cs typeface="宋体"/>
              </a:rPr>
              <a:t>英国管理咨询研究所的定义：管理咨询是由独立的、合格的个人或多数人在鉴别与调查关于政策、机构、程序和方法中所提供的一项服务工作，他们提出采取适当的行动建议，并协助执行这些建议。</a:t>
            </a:r>
            <a:endParaRPr sz="1800">
              <a:latin typeface="宋体"/>
              <a:cs typeface="宋体"/>
            </a:endParaRPr>
          </a:p>
          <a:p>
            <a:pPr marL="354965" marR="233679" indent="-342265">
              <a:lnSpc>
                <a:spcPct val="82000"/>
              </a:lnSpc>
              <a:spcBef>
                <a:spcPts val="305"/>
              </a:spcBef>
              <a:buClr>
                <a:srgbClr val="4779B1"/>
              </a:buClr>
              <a:buSzPct val="52777"/>
              <a:buFont typeface="Wingdings"/>
              <a:buChar char=""/>
              <a:tabLst>
                <a:tab pos="354965"/>
                <a:tab pos="355600"/>
              </a:tabLst>
            </a:pPr>
            <a:r>
              <a:rPr sz="1800">
                <a:latin typeface="宋体"/>
                <a:cs typeface="宋体"/>
              </a:rPr>
              <a:t>（</a:t>
            </a:r>
            <a:r>
              <a:rPr sz="1800">
                <a:latin typeface="Cambria"/>
                <a:cs typeface="Cambria"/>
              </a:rPr>
              <a:t>2</a:t>
            </a:r>
            <a:r>
              <a:rPr sz="1800">
                <a:latin typeface="宋体"/>
                <a:cs typeface="宋体"/>
              </a:rPr>
              <a:t>）</a:t>
            </a:r>
            <a:r>
              <a:rPr sz="1800" spc="-5">
                <a:latin typeface="宋体"/>
                <a:cs typeface="宋体"/>
              </a:rPr>
              <a:t>美国哈佛《企业管理百科全书》的定义：对现行的事业实行确实的诊断，进而针对经营环境之变化，确立现行事业的基本方针与有关未来的事业结构的方针，然后根据方针来立定计划并切实执行。</a:t>
            </a:r>
            <a:endParaRPr sz="1800">
              <a:latin typeface="宋体"/>
              <a:cs typeface="宋体"/>
            </a:endParaRPr>
          </a:p>
          <a:p>
            <a:pPr marL="354965" marR="233679" indent="-342265">
              <a:lnSpc>
                <a:spcPct val="82000"/>
              </a:lnSpc>
              <a:spcBef>
                <a:spcPts val="300"/>
              </a:spcBef>
              <a:buClr>
                <a:srgbClr val="4779B1"/>
              </a:buClr>
              <a:buSzPct val="52777"/>
              <a:buFont typeface="Wingdings"/>
              <a:buChar char=""/>
              <a:tabLst>
                <a:tab pos="354965"/>
                <a:tab pos="355600"/>
              </a:tabLst>
            </a:pPr>
            <a:r>
              <a:rPr sz="1800">
                <a:latin typeface="宋体"/>
                <a:cs typeface="宋体"/>
              </a:rPr>
              <a:t>（</a:t>
            </a:r>
            <a:r>
              <a:rPr sz="1800">
                <a:latin typeface="Cambria"/>
                <a:cs typeface="Cambria"/>
              </a:rPr>
              <a:t>3</a:t>
            </a:r>
            <a:r>
              <a:rPr sz="1800">
                <a:latin typeface="宋体"/>
                <a:cs typeface="宋体"/>
              </a:rPr>
              <a:t>）</a:t>
            </a:r>
            <a:r>
              <a:rPr sz="1800" spc="-5">
                <a:latin typeface="宋体"/>
                <a:cs typeface="宋体"/>
              </a:rPr>
              <a:t>日本著名的经营学家占部都美在其《经营学辞典》中的定义，指通过调查企业的实际经营状态，诊断其经营方面存在的问题，提出具体的改善建议，或者提出具体的改善建议并对改善建议的落实给予指导。</a:t>
            </a:r>
            <a:endParaRPr sz="1800">
              <a:latin typeface="宋体"/>
              <a:cs typeface="宋体"/>
            </a:endParaRPr>
          </a:p>
          <a:p>
            <a:pPr marL="354965" marR="233679" indent="-342265">
              <a:lnSpc>
                <a:spcPct val="81000"/>
              </a:lnSpc>
              <a:spcBef>
                <a:spcPts val="325"/>
              </a:spcBef>
              <a:buClr>
                <a:srgbClr val="4779B1"/>
              </a:buClr>
              <a:buSzPct val="52777"/>
              <a:buFont typeface="Wingdings"/>
              <a:buChar char=""/>
              <a:tabLst>
                <a:tab pos="354965"/>
                <a:tab pos="355600"/>
              </a:tabLst>
            </a:pPr>
            <a:r>
              <a:rPr sz="1800">
                <a:latin typeface="宋体"/>
                <a:cs typeface="宋体"/>
              </a:rPr>
              <a:t>（</a:t>
            </a:r>
            <a:r>
              <a:rPr sz="1800">
                <a:latin typeface="Cambria"/>
                <a:cs typeface="Cambria"/>
              </a:rPr>
              <a:t>4</a:t>
            </a:r>
            <a:r>
              <a:rPr sz="1800">
                <a:latin typeface="宋体"/>
                <a:cs typeface="宋体"/>
              </a:rPr>
              <a:t>）</a:t>
            </a:r>
            <a:r>
              <a:rPr sz="1800" spc="-5">
                <a:latin typeface="宋体"/>
                <a:cs typeface="宋体"/>
              </a:rPr>
              <a:t>中国企业管理咨询公司的定义：由具有丰富经营管理知识和经验的庄稼，深入到企业现场，和企业管理人员密切配合，运用各种科学方法，找出经营管理上存在的主要问题，进行定量或确有论据的定性分析，查明产生问题的原因，提出切实可行的改善方案，进而指导实施改善方案，以谋求企业件事发展的一种改善企业经营的服务活动。</a:t>
            </a:r>
            <a:endParaRPr sz="1800">
              <a:latin typeface="宋体"/>
              <a:cs typeface="宋体"/>
            </a:endParaRPr>
          </a:p>
          <a:p>
            <a:pPr marL="1155700">
              <a:lnSpc>
                <a:spcPts val="1905"/>
              </a:lnSpc>
            </a:pPr>
            <a:r>
              <a:rPr sz="1800">
                <a:latin typeface="宋体"/>
                <a:cs typeface="宋体"/>
              </a:rPr>
              <a:t>通过以上的这些定义，我们得出：</a:t>
            </a:r>
            <a:r>
              <a:rPr sz="1800" spc="-5">
                <a:solidFill>
                  <a:srgbClr val="FF0000"/>
                </a:solidFill>
                <a:latin typeface="宋体"/>
                <a:cs typeface="宋体"/>
              </a:rPr>
              <a:t>企业诊断是指企业或其他组织机构，</a:t>
            </a:r>
            <a:endParaRPr sz="1800">
              <a:latin typeface="宋体"/>
              <a:cs typeface="宋体"/>
            </a:endParaRPr>
          </a:p>
          <a:p>
            <a:pPr marL="355600" marR="5080">
              <a:lnSpc>
                <a:spcPct val="80000"/>
              </a:lnSpc>
              <a:spcBef>
                <a:spcPts val="254"/>
              </a:spcBef>
            </a:pPr>
            <a:r>
              <a:rPr sz="1800" spc="-5">
                <a:solidFill>
                  <a:srgbClr val="FF0000"/>
                </a:solidFill>
                <a:latin typeface="宋体"/>
                <a:cs typeface="宋体"/>
              </a:rPr>
              <a:t>聘请有学识和经验的专家，对其管理问题进行调查、分析、评价，提出改善建议，如果企业有需求，则为企业提供管理改善的指导。在实际工作中，常常也把技术</a:t>
            </a:r>
            <a:r>
              <a:rPr sz="1800" spc="-50">
                <a:solidFill>
                  <a:srgbClr val="FF0000"/>
                </a:solidFill>
                <a:latin typeface="宋体"/>
                <a:cs typeface="宋体"/>
              </a:rPr>
              <a:t> </a:t>
            </a:r>
            <a:r>
              <a:rPr sz="1800" spc="-5">
                <a:solidFill>
                  <a:srgbClr val="FF0000"/>
                </a:solidFill>
                <a:latin typeface="宋体"/>
                <a:cs typeface="宋体"/>
              </a:rPr>
              <a:t>咨询和企业内训工作列入企业诊断的范畴。</a:t>
            </a:r>
            <a:endParaRPr sz="18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39676" y="1689519"/>
            <a:ext cx="1651000" cy="269240"/>
          </a:xfrm>
          <a:prstGeom prst="rect">
            <a:avLst/>
          </a:prstGeom>
        </p:spPr>
        <p:txBody>
          <a:bodyPr vert="horz" wrap="square" lIns="0" tIns="12700" rIns="0" bIns="0" rtlCol="0">
            <a:spAutoFit/>
          </a:bodyPr>
          <a:lstStyle/>
          <a:p>
            <a:pPr marL="12700">
              <a:lnSpc>
                <a:spcPct val="100000"/>
              </a:lnSpc>
              <a:spcBef>
                <a:spcPts val="100"/>
              </a:spcBef>
            </a:pPr>
            <a:r>
              <a:rPr sz="1600" spc="-10">
                <a:latin typeface="宋体"/>
                <a:cs typeface="宋体"/>
              </a:rPr>
              <a:t>企业诊断的需求者</a:t>
            </a:r>
            <a:endParaRPr sz="1600">
              <a:latin typeface="宋体"/>
              <a:cs typeface="宋体"/>
            </a:endParaRPr>
          </a:p>
        </p:txBody>
      </p:sp>
      <p:sp>
        <p:nvSpPr>
          <p:cNvPr id="3" name="object 3"/>
          <p:cNvSpPr txBox="1"/>
          <p:nvPr/>
        </p:nvSpPr>
        <p:spPr>
          <a:xfrm>
            <a:off x="2828528" y="836079"/>
            <a:ext cx="2576830" cy="2219960"/>
          </a:xfrm>
          <a:prstGeom prst="rect">
            <a:avLst/>
          </a:prstGeom>
        </p:spPr>
        <p:txBody>
          <a:bodyPr vert="horz" wrap="square" lIns="0" tIns="134620" rIns="0" bIns="0" rtlCol="0">
            <a:spAutoFit/>
          </a:bodyPr>
          <a:lstStyle/>
          <a:p>
            <a:pPr marL="532130" indent="-520065">
              <a:lnSpc>
                <a:spcPct val="100000"/>
              </a:lnSpc>
              <a:spcBef>
                <a:spcPts val="1060"/>
              </a:spcBef>
              <a:buSzPct val="93750"/>
              <a:buAutoNum type="arabicPlain"/>
              <a:tabLst>
                <a:tab pos="532765"/>
              </a:tabLst>
            </a:pPr>
            <a:r>
              <a:rPr sz="1600" spc="-10">
                <a:latin typeface="宋体"/>
                <a:cs typeface="宋体"/>
              </a:rPr>
              <a:t>企业的现实投资者</a:t>
            </a:r>
            <a:endParaRPr sz="1600">
              <a:latin typeface="宋体"/>
              <a:cs typeface="宋体"/>
            </a:endParaRPr>
          </a:p>
          <a:p>
            <a:pPr marL="532130" indent="-520065">
              <a:lnSpc>
                <a:spcPct val="100000"/>
              </a:lnSpc>
              <a:spcBef>
                <a:spcPts val="960"/>
              </a:spcBef>
              <a:buSzPct val="93750"/>
              <a:buAutoNum type="arabicPlain"/>
              <a:tabLst>
                <a:tab pos="532765"/>
              </a:tabLst>
            </a:pPr>
            <a:r>
              <a:rPr sz="1600" spc="-10">
                <a:latin typeface="宋体"/>
                <a:cs typeface="宋体"/>
              </a:rPr>
              <a:t>企业的潜在投资者</a:t>
            </a:r>
            <a:endParaRPr sz="1600">
              <a:latin typeface="宋体"/>
              <a:cs typeface="宋体"/>
            </a:endParaRPr>
          </a:p>
          <a:p>
            <a:pPr marL="577215" indent="-520700">
              <a:lnSpc>
                <a:spcPct val="100000"/>
              </a:lnSpc>
              <a:spcBef>
                <a:spcPts val="960"/>
              </a:spcBef>
              <a:buSzPct val="93750"/>
              <a:buAutoNum type="arabicPlain"/>
              <a:tabLst>
                <a:tab pos="577850"/>
              </a:tabLst>
            </a:pPr>
            <a:r>
              <a:rPr sz="1600" spc="-10">
                <a:latin typeface="宋体"/>
                <a:cs typeface="宋体"/>
              </a:rPr>
              <a:t>企业的经营者</a:t>
            </a:r>
            <a:endParaRPr sz="1600">
              <a:latin typeface="宋体"/>
              <a:cs typeface="宋体"/>
            </a:endParaRPr>
          </a:p>
          <a:p>
            <a:pPr marL="532130" indent="-520065">
              <a:lnSpc>
                <a:spcPct val="100000"/>
              </a:lnSpc>
              <a:spcBef>
                <a:spcPts val="960"/>
              </a:spcBef>
              <a:buSzPct val="93750"/>
              <a:buAutoNum type="arabicPlain"/>
              <a:tabLst>
                <a:tab pos="532765"/>
              </a:tabLst>
            </a:pPr>
            <a:r>
              <a:rPr sz="1600" spc="-10">
                <a:latin typeface="宋体"/>
                <a:cs typeface="宋体"/>
              </a:rPr>
              <a:t>企业的执行管理者</a:t>
            </a:r>
            <a:endParaRPr sz="1600">
              <a:latin typeface="宋体"/>
              <a:cs typeface="宋体"/>
            </a:endParaRPr>
          </a:p>
          <a:p>
            <a:pPr marL="532130" indent="-520065">
              <a:lnSpc>
                <a:spcPct val="100000"/>
              </a:lnSpc>
              <a:spcBef>
                <a:spcPts val="960"/>
              </a:spcBef>
              <a:buSzPct val="93750"/>
              <a:buAutoNum type="arabicPlain"/>
              <a:tabLst>
                <a:tab pos="532765"/>
              </a:tabLst>
            </a:pPr>
            <a:r>
              <a:rPr sz="1600" spc="-10">
                <a:latin typeface="宋体"/>
                <a:cs typeface="宋体"/>
              </a:rPr>
              <a:t>企业的经济监督者</a:t>
            </a:r>
            <a:endParaRPr sz="1600">
              <a:latin typeface="宋体"/>
              <a:cs typeface="宋体"/>
            </a:endParaRPr>
          </a:p>
          <a:p>
            <a:pPr marL="532130" indent="-520065">
              <a:lnSpc>
                <a:spcPct val="100000"/>
              </a:lnSpc>
              <a:spcBef>
                <a:spcPts val="960"/>
              </a:spcBef>
              <a:buSzPct val="93750"/>
              <a:buAutoNum type="arabicPlain"/>
              <a:tabLst>
                <a:tab pos="532765"/>
              </a:tabLst>
            </a:pPr>
            <a:r>
              <a:rPr sz="1600" spc="-5">
                <a:latin typeface="宋体"/>
                <a:cs typeface="宋体"/>
              </a:rPr>
              <a:t>企业的其他利害关系人</a:t>
            </a:r>
            <a:endParaRPr sz="1600">
              <a:latin typeface="宋体"/>
              <a:cs typeface="宋体"/>
            </a:endParaRPr>
          </a:p>
        </p:txBody>
      </p:sp>
      <p:sp>
        <p:nvSpPr>
          <p:cNvPr id="4" name="object 4"/>
          <p:cNvSpPr txBox="1"/>
          <p:nvPr/>
        </p:nvSpPr>
        <p:spPr>
          <a:xfrm>
            <a:off x="6361807" y="3396399"/>
            <a:ext cx="2510155" cy="756920"/>
          </a:xfrm>
          <a:prstGeom prst="rect">
            <a:avLst/>
          </a:prstGeom>
        </p:spPr>
        <p:txBody>
          <a:bodyPr vert="horz" wrap="square" lIns="0" tIns="134620" rIns="0" bIns="0" rtlCol="0">
            <a:spAutoFit/>
          </a:bodyPr>
          <a:lstStyle/>
          <a:p>
            <a:pPr marL="12700">
              <a:lnSpc>
                <a:spcPct val="100000"/>
              </a:lnSpc>
              <a:spcBef>
                <a:spcPts val="1060"/>
              </a:spcBef>
            </a:pPr>
            <a:r>
              <a:rPr sz="1600">
                <a:latin typeface="Arial"/>
                <a:cs typeface="Arial"/>
              </a:rPr>
              <a:t>b </a:t>
            </a:r>
            <a:r>
              <a:rPr sz="1600" spc="-5">
                <a:latin typeface="宋体"/>
                <a:cs typeface="宋体"/>
              </a:rPr>
              <a:t>濒危主动型的被诊断企业</a:t>
            </a:r>
            <a:endParaRPr sz="1600">
              <a:latin typeface="宋体"/>
              <a:cs typeface="宋体"/>
            </a:endParaRPr>
          </a:p>
          <a:p>
            <a:pPr marL="92075">
              <a:lnSpc>
                <a:spcPct val="100000"/>
              </a:lnSpc>
              <a:spcBef>
                <a:spcPts val="960"/>
              </a:spcBef>
            </a:pPr>
            <a:r>
              <a:rPr sz="1600">
                <a:latin typeface="Arial"/>
                <a:cs typeface="Arial"/>
              </a:rPr>
              <a:t>a </a:t>
            </a:r>
            <a:r>
              <a:rPr sz="1600" spc="-5">
                <a:latin typeface="宋体"/>
                <a:cs typeface="宋体"/>
              </a:rPr>
              <a:t>扩张主动型的被诊断企业</a:t>
            </a:r>
            <a:endParaRPr sz="1600">
              <a:latin typeface="宋体"/>
              <a:cs typeface="宋体"/>
            </a:endParaRPr>
          </a:p>
        </p:txBody>
      </p:sp>
      <p:sp>
        <p:nvSpPr>
          <p:cNvPr id="5" name="object 5"/>
          <p:cNvSpPr txBox="1">
            <a:spLocks noGrp="1"/>
          </p:cNvSpPr>
          <p:nvPr>
            <p:ph type="body" idx="1"/>
          </p:nvPr>
        </p:nvSpPr>
        <p:spPr>
          <a:prstGeom prst="rect">
            <a:avLst/>
          </a:prstGeom>
        </p:spPr>
        <p:txBody>
          <a:bodyPr vert="horz" wrap="square" lIns="0" tIns="134620" rIns="0" bIns="0" rtlCol="0">
            <a:spAutoFit/>
          </a:bodyPr>
          <a:lstStyle/>
          <a:p>
            <a:pPr marL="12700">
              <a:lnSpc>
                <a:spcPct val="100000"/>
              </a:lnSpc>
              <a:spcBef>
                <a:spcPts val="1060"/>
              </a:spcBef>
            </a:pPr>
            <a:r>
              <a:rPr/>
              <a:t>企业诊断服务的供应者（咨询公司、顾问公司</a:t>
            </a:r>
            <a:r>
              <a:rPr spc="-50"/>
              <a:t>）</a:t>
            </a:r>
          </a:p>
          <a:p>
            <a:pPr marR="49530" algn="r">
              <a:lnSpc>
                <a:spcPct val="100000"/>
              </a:lnSpc>
              <a:spcBef>
                <a:spcPts val="960"/>
              </a:spcBef>
            </a:pPr>
            <a:r>
              <a:rPr>
                <a:latin typeface="MS Gothic"/>
                <a:cs typeface="MS Gothic"/>
              </a:rPr>
              <a:t>①</a:t>
            </a:r>
            <a:r>
              <a:rPr spc="-10"/>
              <a:t>主动型的被诊断企业</a:t>
            </a:r>
          </a:p>
          <a:p>
            <a:pPr marL="1762760">
              <a:lnSpc>
                <a:spcPct val="100000"/>
              </a:lnSpc>
              <a:spcBef>
                <a:spcPts val="960"/>
              </a:spcBef>
            </a:pPr>
            <a:r>
              <a:rPr/>
              <a:t>（</a:t>
            </a:r>
            <a:r>
              <a:rPr>
                <a:latin typeface="Arial"/>
                <a:cs typeface="Arial"/>
              </a:rPr>
              <a:t>1</a:t>
            </a:r>
            <a:r>
              <a:rPr/>
              <a:t>）</a:t>
            </a:r>
            <a:r>
              <a:rPr spc="-10"/>
              <a:t>被诊断企业</a:t>
            </a:r>
          </a:p>
          <a:p>
            <a:pPr marR="5080" algn="r">
              <a:lnSpc>
                <a:spcPct val="100000"/>
              </a:lnSpc>
              <a:spcBef>
                <a:spcPts val="960"/>
              </a:spcBef>
              <a:tabLst>
                <a:tab pos="3431540"/>
              </a:tabLst>
            </a:pPr>
            <a:r>
              <a:rPr/>
              <a:t>被诊断企业与人</a:t>
            </a:r>
            <a:r>
              <a:rPr spc="-50"/>
              <a:t>员</a:t>
            </a:r>
            <a:r>
              <a:rPr/>
              <a:t>	</a:t>
            </a:r>
            <a:r>
              <a:rPr>
                <a:latin typeface="MS Gothic"/>
                <a:cs typeface="MS Gothic"/>
              </a:rPr>
              <a:t>②</a:t>
            </a:r>
            <a:r>
              <a:rPr/>
              <a:t>被动型的被诊断企</a:t>
            </a:r>
            <a:r>
              <a:rPr spc="-50"/>
              <a:t>业</a:t>
            </a:r>
          </a:p>
        </p:txBody>
      </p:sp>
      <p:sp>
        <p:nvSpPr>
          <p:cNvPr id="6" name="object 6"/>
          <p:cNvSpPr txBox="1"/>
          <p:nvPr/>
        </p:nvSpPr>
        <p:spPr>
          <a:xfrm>
            <a:off x="2489795" y="5347120"/>
            <a:ext cx="2170430" cy="269240"/>
          </a:xfrm>
          <a:prstGeom prst="rect">
            <a:avLst/>
          </a:prstGeom>
        </p:spPr>
        <p:txBody>
          <a:bodyPr vert="horz" wrap="square" lIns="0" tIns="12700" rIns="0" bIns="0" rtlCol="0">
            <a:spAutoFit/>
          </a:bodyPr>
          <a:lstStyle/>
          <a:p>
            <a:pPr marL="12700">
              <a:lnSpc>
                <a:spcPct val="100000"/>
              </a:lnSpc>
              <a:spcBef>
                <a:spcPts val="100"/>
              </a:spcBef>
            </a:pPr>
            <a:r>
              <a:rPr sz="1600">
                <a:latin typeface="宋体"/>
                <a:cs typeface="宋体"/>
              </a:rPr>
              <a:t>（</a:t>
            </a:r>
            <a:r>
              <a:rPr sz="1600">
                <a:latin typeface="Arial"/>
                <a:cs typeface="Arial"/>
              </a:rPr>
              <a:t>2</a:t>
            </a:r>
            <a:r>
              <a:rPr sz="1600">
                <a:latin typeface="宋体"/>
                <a:cs typeface="宋体"/>
              </a:rPr>
              <a:t>）</a:t>
            </a:r>
            <a:r>
              <a:rPr sz="1600" spc="-10">
                <a:latin typeface="宋体"/>
                <a:cs typeface="宋体"/>
              </a:rPr>
              <a:t>被诊断企业的人员</a:t>
            </a:r>
            <a:endParaRPr sz="1600">
              <a:latin typeface="宋体"/>
              <a:cs typeface="宋体"/>
            </a:endParaRPr>
          </a:p>
        </p:txBody>
      </p:sp>
      <p:sp>
        <p:nvSpPr>
          <p:cNvPr id="7" name="object 7"/>
          <p:cNvSpPr/>
          <p:nvPr/>
        </p:nvSpPr>
        <p:spPr>
          <a:xfrm>
            <a:off x="2727324" y="987424"/>
            <a:ext cx="155575" cy="1968500"/>
          </a:xfrm>
          <a:custGeom>
            <a:rect l="l" t="t" r="r" b="b"/>
            <a:pathLst>
              <a:path w="155575" h="1968500">
                <a:moveTo>
                  <a:pt x="155575" y="1968500"/>
                </a:moveTo>
                <a:lnTo>
                  <a:pt x="125296" y="1955608"/>
                </a:lnTo>
                <a:lnTo>
                  <a:pt x="100571" y="1920453"/>
                </a:lnTo>
                <a:lnTo>
                  <a:pt x="83900" y="1868311"/>
                </a:lnTo>
                <a:lnTo>
                  <a:pt x="77787" y="1804458"/>
                </a:lnTo>
                <a:lnTo>
                  <a:pt x="77787" y="1148291"/>
                </a:lnTo>
                <a:lnTo>
                  <a:pt x="71674" y="1084438"/>
                </a:lnTo>
                <a:lnTo>
                  <a:pt x="55004" y="1032296"/>
                </a:lnTo>
                <a:lnTo>
                  <a:pt x="30278" y="997141"/>
                </a:lnTo>
                <a:lnTo>
                  <a:pt x="0" y="984249"/>
                </a:lnTo>
                <a:lnTo>
                  <a:pt x="30278" y="971358"/>
                </a:lnTo>
                <a:lnTo>
                  <a:pt x="55003" y="936203"/>
                </a:lnTo>
                <a:lnTo>
                  <a:pt x="71674" y="884060"/>
                </a:lnTo>
                <a:lnTo>
                  <a:pt x="77787" y="820208"/>
                </a:lnTo>
                <a:lnTo>
                  <a:pt x="77787" y="164041"/>
                </a:lnTo>
                <a:lnTo>
                  <a:pt x="83900" y="100189"/>
                </a:lnTo>
                <a:lnTo>
                  <a:pt x="100570" y="48046"/>
                </a:lnTo>
                <a:lnTo>
                  <a:pt x="125296" y="12891"/>
                </a:lnTo>
                <a:lnTo>
                  <a:pt x="155575" y="0"/>
                </a:lnTo>
              </a:path>
            </a:pathLst>
          </a:custGeom>
          <a:ln w="9525">
            <a:solidFill>
              <a:srgbClr val="000000"/>
            </a:solidFill>
          </a:ln>
        </p:spPr>
        <p:txBody>
          <a:bodyPr wrap="square" lIns="0" tIns="0" rIns="0" bIns="0" rtlCol="0"/>
          <a:lstStyle/>
          <a:p/>
        </p:txBody>
      </p:sp>
      <p:sp>
        <p:nvSpPr>
          <p:cNvPr id="8" name="object 8"/>
          <p:cNvSpPr/>
          <p:nvPr/>
        </p:nvSpPr>
        <p:spPr>
          <a:xfrm>
            <a:off x="2382837" y="4405311"/>
            <a:ext cx="203200" cy="1100455"/>
          </a:xfrm>
          <a:custGeom>
            <a:rect l="l" t="t" r="r" b="b"/>
            <a:pathLst>
              <a:path w="203200" h="1100454">
                <a:moveTo>
                  <a:pt x="203200" y="1100137"/>
                </a:moveTo>
                <a:lnTo>
                  <a:pt x="163652" y="1092933"/>
                </a:lnTo>
                <a:lnTo>
                  <a:pt x="131358" y="1073286"/>
                </a:lnTo>
                <a:lnTo>
                  <a:pt x="109584" y="1044145"/>
                </a:lnTo>
                <a:lnTo>
                  <a:pt x="101600" y="1008460"/>
                </a:lnTo>
                <a:lnTo>
                  <a:pt x="101600" y="641746"/>
                </a:lnTo>
                <a:lnTo>
                  <a:pt x="93615" y="606061"/>
                </a:lnTo>
                <a:lnTo>
                  <a:pt x="71842" y="576920"/>
                </a:lnTo>
                <a:lnTo>
                  <a:pt x="39547" y="557273"/>
                </a:lnTo>
                <a:lnTo>
                  <a:pt x="0" y="550068"/>
                </a:lnTo>
                <a:lnTo>
                  <a:pt x="39547" y="542863"/>
                </a:lnTo>
                <a:lnTo>
                  <a:pt x="71841" y="523216"/>
                </a:lnTo>
                <a:lnTo>
                  <a:pt x="93615" y="494075"/>
                </a:lnTo>
                <a:lnTo>
                  <a:pt x="101599" y="458390"/>
                </a:lnTo>
                <a:lnTo>
                  <a:pt x="101600" y="91678"/>
                </a:lnTo>
                <a:lnTo>
                  <a:pt x="109584" y="55993"/>
                </a:lnTo>
                <a:lnTo>
                  <a:pt x="131357" y="26852"/>
                </a:lnTo>
                <a:lnTo>
                  <a:pt x="163652" y="7204"/>
                </a:lnTo>
                <a:lnTo>
                  <a:pt x="203200" y="0"/>
                </a:lnTo>
              </a:path>
            </a:pathLst>
          </a:custGeom>
          <a:ln w="9525">
            <a:solidFill>
              <a:srgbClr val="000000"/>
            </a:solidFill>
          </a:ln>
        </p:spPr>
        <p:txBody>
          <a:bodyPr wrap="square" lIns="0" tIns="0" rIns="0" bIns="0" rtlCol="0"/>
          <a:lstStyle/>
          <a:p/>
        </p:txBody>
      </p:sp>
      <p:sp>
        <p:nvSpPr>
          <p:cNvPr id="9" name="object 9"/>
          <p:cNvSpPr/>
          <p:nvPr/>
        </p:nvSpPr>
        <p:spPr>
          <a:xfrm>
            <a:off x="4040187" y="4087811"/>
            <a:ext cx="190500" cy="679450"/>
          </a:xfrm>
          <a:custGeom>
            <a:rect l="l" t="t" r="r" b="b"/>
            <a:pathLst>
              <a:path w="190500" h="679450">
                <a:moveTo>
                  <a:pt x="190500" y="679450"/>
                </a:moveTo>
                <a:lnTo>
                  <a:pt x="153424" y="675000"/>
                </a:lnTo>
                <a:lnTo>
                  <a:pt x="123148" y="662866"/>
                </a:lnTo>
                <a:lnTo>
                  <a:pt x="102735" y="644868"/>
                </a:lnTo>
                <a:lnTo>
                  <a:pt x="95250" y="622829"/>
                </a:lnTo>
                <a:lnTo>
                  <a:pt x="95250" y="396345"/>
                </a:lnTo>
                <a:lnTo>
                  <a:pt x="87764" y="374306"/>
                </a:lnTo>
                <a:lnTo>
                  <a:pt x="67351" y="356308"/>
                </a:lnTo>
                <a:lnTo>
                  <a:pt x="37075" y="344174"/>
                </a:lnTo>
                <a:lnTo>
                  <a:pt x="0" y="339725"/>
                </a:lnTo>
                <a:lnTo>
                  <a:pt x="37075" y="335274"/>
                </a:lnTo>
                <a:lnTo>
                  <a:pt x="67351" y="323140"/>
                </a:lnTo>
                <a:lnTo>
                  <a:pt x="87764" y="305143"/>
                </a:lnTo>
                <a:lnTo>
                  <a:pt x="95249" y="283103"/>
                </a:lnTo>
                <a:lnTo>
                  <a:pt x="95250" y="56620"/>
                </a:lnTo>
                <a:lnTo>
                  <a:pt x="102735" y="34581"/>
                </a:lnTo>
                <a:lnTo>
                  <a:pt x="123148" y="16583"/>
                </a:lnTo>
                <a:lnTo>
                  <a:pt x="153424" y="4449"/>
                </a:lnTo>
                <a:lnTo>
                  <a:pt x="190500" y="0"/>
                </a:lnTo>
              </a:path>
            </a:pathLst>
          </a:custGeom>
          <a:ln w="9524">
            <a:solidFill>
              <a:srgbClr val="000000"/>
            </a:solidFill>
          </a:ln>
        </p:spPr>
        <p:txBody>
          <a:bodyPr wrap="square" lIns="0" tIns="0" rIns="0" bIns="0" rtlCol="0"/>
          <a:lstStyle/>
          <a:p/>
        </p:txBody>
      </p:sp>
      <p:sp>
        <p:nvSpPr>
          <p:cNvPr id="10" name="object 10"/>
          <p:cNvSpPr/>
          <p:nvPr/>
        </p:nvSpPr>
        <p:spPr>
          <a:xfrm>
            <a:off x="6249987" y="3578224"/>
            <a:ext cx="155575" cy="703580"/>
          </a:xfrm>
          <a:custGeom>
            <a:rect l="l" t="t" r="r" b="b"/>
            <a:pathLst>
              <a:path w="155575" h="703579">
                <a:moveTo>
                  <a:pt x="155575" y="703262"/>
                </a:moveTo>
                <a:lnTo>
                  <a:pt x="125296" y="698657"/>
                </a:lnTo>
                <a:lnTo>
                  <a:pt x="100571" y="686097"/>
                </a:lnTo>
                <a:lnTo>
                  <a:pt x="83900" y="667469"/>
                </a:lnTo>
                <a:lnTo>
                  <a:pt x="77787" y="644657"/>
                </a:lnTo>
                <a:lnTo>
                  <a:pt x="77787" y="410236"/>
                </a:lnTo>
                <a:lnTo>
                  <a:pt x="71674" y="387424"/>
                </a:lnTo>
                <a:lnTo>
                  <a:pt x="55004" y="368796"/>
                </a:lnTo>
                <a:lnTo>
                  <a:pt x="30278" y="356236"/>
                </a:lnTo>
                <a:lnTo>
                  <a:pt x="0" y="351631"/>
                </a:lnTo>
                <a:lnTo>
                  <a:pt x="30278" y="347025"/>
                </a:lnTo>
                <a:lnTo>
                  <a:pt x="55003" y="334466"/>
                </a:lnTo>
                <a:lnTo>
                  <a:pt x="71674" y="315837"/>
                </a:lnTo>
                <a:lnTo>
                  <a:pt x="77787" y="293025"/>
                </a:lnTo>
                <a:lnTo>
                  <a:pt x="77787" y="58605"/>
                </a:lnTo>
                <a:lnTo>
                  <a:pt x="83900" y="35793"/>
                </a:lnTo>
                <a:lnTo>
                  <a:pt x="100571" y="17165"/>
                </a:lnTo>
                <a:lnTo>
                  <a:pt x="125296" y="4605"/>
                </a:lnTo>
                <a:lnTo>
                  <a:pt x="155575" y="0"/>
                </a:lnTo>
              </a:path>
            </a:pathLst>
          </a:custGeom>
          <a:ln w="9525">
            <a:solidFill>
              <a:srgbClr val="000000"/>
            </a:solidFill>
          </a:ln>
        </p:spPr>
        <p:txBody>
          <a:bodyPr wrap="square" lIns="0" tIns="0" rIns="0" bIns="0" rtlCol="0"/>
          <a:lstStyle/>
          <a:p/>
        </p:txBody>
      </p:sp>
      <p:sp>
        <p:nvSpPr>
          <p:cNvPr id="11" name="object 11"/>
          <p:cNvSpPr/>
          <p:nvPr/>
        </p:nvSpPr>
        <p:spPr>
          <a:xfrm>
            <a:off x="344487" y="1749424"/>
            <a:ext cx="190500" cy="3279775"/>
          </a:xfrm>
          <a:custGeom>
            <a:rect l="l" t="t" r="r" b="b"/>
            <a:pathLst>
              <a:path w="190500" h="3279775">
                <a:moveTo>
                  <a:pt x="190500" y="3279774"/>
                </a:moveTo>
                <a:lnTo>
                  <a:pt x="148611" y="3251994"/>
                </a:lnTo>
                <a:lnTo>
                  <a:pt x="116175" y="3177404"/>
                </a:lnTo>
                <a:lnTo>
                  <a:pt x="104931" y="3126657"/>
                </a:lnTo>
                <a:lnTo>
                  <a:pt x="97765" y="3069128"/>
                </a:lnTo>
                <a:lnTo>
                  <a:pt x="95250" y="3006460"/>
                </a:lnTo>
                <a:lnTo>
                  <a:pt x="95250" y="1913201"/>
                </a:lnTo>
                <a:lnTo>
                  <a:pt x="92734" y="1850532"/>
                </a:lnTo>
                <a:lnTo>
                  <a:pt x="85568" y="1793004"/>
                </a:lnTo>
                <a:lnTo>
                  <a:pt x="74324" y="1742256"/>
                </a:lnTo>
                <a:lnTo>
                  <a:pt x="59574" y="1699930"/>
                </a:lnTo>
                <a:lnTo>
                  <a:pt x="21840" y="1647105"/>
                </a:lnTo>
                <a:lnTo>
                  <a:pt x="0" y="1639886"/>
                </a:lnTo>
                <a:lnTo>
                  <a:pt x="21839" y="1632668"/>
                </a:lnTo>
                <a:lnTo>
                  <a:pt x="41888" y="1612106"/>
                </a:lnTo>
                <a:lnTo>
                  <a:pt x="74324" y="1537516"/>
                </a:lnTo>
                <a:lnTo>
                  <a:pt x="85568" y="1486769"/>
                </a:lnTo>
                <a:lnTo>
                  <a:pt x="92734" y="1429240"/>
                </a:lnTo>
                <a:lnTo>
                  <a:pt x="95249" y="1366572"/>
                </a:lnTo>
                <a:lnTo>
                  <a:pt x="95250" y="273314"/>
                </a:lnTo>
                <a:lnTo>
                  <a:pt x="97765" y="210645"/>
                </a:lnTo>
                <a:lnTo>
                  <a:pt x="104931" y="153117"/>
                </a:lnTo>
                <a:lnTo>
                  <a:pt x="116175" y="102370"/>
                </a:lnTo>
                <a:lnTo>
                  <a:pt x="130926" y="60044"/>
                </a:lnTo>
                <a:lnTo>
                  <a:pt x="168660" y="7218"/>
                </a:lnTo>
                <a:lnTo>
                  <a:pt x="190499" y="0"/>
                </a:lnTo>
              </a:path>
            </a:pathLst>
          </a:custGeom>
          <a:ln w="9524">
            <a:solidFill>
              <a:srgbClr val="000000"/>
            </a:solidFill>
          </a:ln>
        </p:spPr>
        <p:txBody>
          <a:bodyPr wrap="square" lIns="0" tIns="0" rIns="0" bIns="0" rtlCol="0"/>
          <a:lstStyle/>
          <a:p/>
        </p:txBody>
      </p:sp>
      <p:sp>
        <p:nvSpPr>
          <p:cNvPr id="12" name="object 12"/>
          <p:cNvSpPr txBox="1">
            <a:spLocks noGrp="1"/>
          </p:cNvSpPr>
          <p:nvPr>
            <p:ph type="title"/>
          </p:nvPr>
        </p:nvSpPr>
        <p:spPr>
          <a:xfrm>
            <a:off x="288925" y="289845"/>
            <a:ext cx="3201035" cy="330200"/>
          </a:xfrm>
          <a:prstGeom prst="rect">
            <a:avLst/>
          </a:prstGeom>
        </p:spPr>
        <p:txBody>
          <a:bodyPr vert="horz" wrap="square" lIns="0" tIns="12700" rIns="0" bIns="0" rtlCol="0">
            <a:spAutoFit/>
          </a:bodyPr>
          <a:lstStyle/>
          <a:p>
            <a:pPr marL="12700">
              <a:lnSpc>
                <a:spcPct val="100000"/>
              </a:lnSpc>
              <a:spcBef>
                <a:spcPts val="100"/>
              </a:spcBef>
            </a:pPr>
            <a:r>
              <a:rPr sz="2000">
                <a:latin typeface="Arial"/>
                <a:cs typeface="Arial"/>
              </a:rPr>
              <a:t>1.2.2</a:t>
            </a:r>
            <a:r>
              <a:rPr sz="2000" spc="-20">
                <a:latin typeface="Arial"/>
                <a:cs typeface="Arial"/>
              </a:rPr>
              <a:t> </a:t>
            </a:r>
            <a:r>
              <a:rPr sz="2000" spc="-5"/>
              <a:t>企业诊断活动的参与者</a:t>
            </a:r>
            <a:endParaRPr sz="2000">
              <a:latin typeface="Arial"/>
              <a:cs typeface="Arial"/>
            </a:endParaRPr>
          </a:p>
        </p:txBody>
      </p:sp>
      <p:sp>
        <p:nvSpPr>
          <p:cNvPr id="13" name="object 13"/>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14</a:t>
            </a:fld>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900112" y="1904999"/>
            <a:ext cx="8116570" cy="716915"/>
            <a:chOff x="900112" y="1904999"/>
            <a:chExt cx="8116570" cy="716915"/>
          </a:xfrm>
        </p:grpSpPr>
        <p:sp>
          <p:nvSpPr>
            <p:cNvPr id="3" name="object 3"/>
            <p:cNvSpPr/>
            <p:nvPr/>
          </p:nvSpPr>
          <p:spPr>
            <a:xfrm>
              <a:off x="911224" y="1916112"/>
              <a:ext cx="8094345" cy="628650"/>
            </a:xfrm>
            <a:custGeom>
              <a:rect l="l" t="t" r="r" b="b"/>
              <a:pathLst>
                <a:path w="8094345" h="628650">
                  <a:moveTo>
                    <a:pt x="0" y="628650"/>
                  </a:moveTo>
                  <a:lnTo>
                    <a:pt x="4046944" y="0"/>
                  </a:lnTo>
                  <a:lnTo>
                    <a:pt x="8093889" y="628650"/>
                  </a:lnTo>
                  <a:lnTo>
                    <a:pt x="4046944" y="0"/>
                  </a:lnTo>
                  <a:lnTo>
                    <a:pt x="0" y="628650"/>
                  </a:lnTo>
                  <a:close/>
                </a:path>
              </a:pathLst>
            </a:custGeom>
            <a:ln w="22225">
              <a:solidFill>
                <a:srgbClr val="0080FF"/>
              </a:solidFill>
            </a:ln>
          </p:spPr>
          <p:txBody>
            <a:bodyPr wrap="square" lIns="0" tIns="0" rIns="0" bIns="0" rtlCol="0"/>
            <a:lstStyle/>
            <a:p/>
          </p:txBody>
        </p:sp>
        <p:sp>
          <p:nvSpPr>
            <p:cNvPr id="4" name="object 4"/>
            <p:cNvSpPr/>
            <p:nvPr/>
          </p:nvSpPr>
          <p:spPr>
            <a:xfrm>
              <a:off x="1378122" y="2610643"/>
              <a:ext cx="7178675" cy="0"/>
            </a:xfrm>
            <a:custGeom>
              <a:rect l="l" t="t" r="r" b="b"/>
              <a:pathLst>
                <a:path w="7178675">
                  <a:moveTo>
                    <a:pt x="0" y="0"/>
                  </a:moveTo>
                  <a:lnTo>
                    <a:pt x="7178167" y="0"/>
                  </a:lnTo>
                </a:path>
              </a:pathLst>
            </a:custGeom>
            <a:ln w="22225">
              <a:solidFill>
                <a:srgbClr val="0080FF"/>
              </a:solidFill>
            </a:ln>
          </p:spPr>
          <p:txBody>
            <a:bodyPr wrap="square" lIns="0" tIns="0" rIns="0" bIns="0" rtlCol="0"/>
            <a:lstStyle/>
            <a:p/>
          </p:txBody>
        </p:sp>
      </p:grpSp>
      <p:sp>
        <p:nvSpPr>
          <p:cNvPr id="5" name="object 5"/>
          <p:cNvSpPr/>
          <p:nvPr/>
        </p:nvSpPr>
        <p:spPr>
          <a:xfrm>
            <a:off x="1378122" y="2720180"/>
            <a:ext cx="7178675" cy="0"/>
          </a:xfrm>
          <a:custGeom>
            <a:rect l="l" t="t" r="r" b="b"/>
            <a:pathLst>
              <a:path w="7178675">
                <a:moveTo>
                  <a:pt x="0" y="0"/>
                </a:moveTo>
                <a:lnTo>
                  <a:pt x="7178167" y="0"/>
                </a:lnTo>
              </a:path>
            </a:pathLst>
          </a:custGeom>
          <a:ln w="22225">
            <a:solidFill>
              <a:srgbClr val="0080FF"/>
            </a:solidFill>
          </a:ln>
        </p:spPr>
        <p:txBody>
          <a:bodyPr wrap="square" lIns="0" tIns="0" rIns="0" bIns="0" rtlCol="0"/>
          <a:lstStyle/>
          <a:p/>
        </p:txBody>
      </p:sp>
      <p:sp>
        <p:nvSpPr>
          <p:cNvPr id="6" name="object 6"/>
          <p:cNvSpPr/>
          <p:nvPr/>
        </p:nvSpPr>
        <p:spPr>
          <a:xfrm>
            <a:off x="1462465" y="5888037"/>
            <a:ext cx="7009765" cy="0"/>
          </a:xfrm>
          <a:custGeom>
            <a:rect l="l" t="t" r="r" b="b"/>
            <a:pathLst>
              <a:path w="7009765">
                <a:moveTo>
                  <a:pt x="0" y="0"/>
                </a:moveTo>
                <a:lnTo>
                  <a:pt x="7009482" y="0"/>
                </a:lnTo>
              </a:path>
            </a:pathLst>
          </a:custGeom>
          <a:ln w="22225">
            <a:solidFill>
              <a:srgbClr val="0080FF"/>
            </a:solidFill>
          </a:ln>
        </p:spPr>
        <p:txBody>
          <a:bodyPr wrap="square" lIns="0" tIns="0" rIns="0" bIns="0" rtlCol="0"/>
          <a:lstStyle/>
          <a:p/>
        </p:txBody>
      </p:sp>
      <p:sp>
        <p:nvSpPr>
          <p:cNvPr id="7" name="object 7"/>
          <p:cNvSpPr/>
          <p:nvPr/>
        </p:nvSpPr>
        <p:spPr>
          <a:xfrm>
            <a:off x="1197388" y="6002337"/>
            <a:ext cx="7539990" cy="0"/>
          </a:xfrm>
          <a:custGeom>
            <a:rect l="l" t="t" r="r" b="b"/>
            <a:pathLst>
              <a:path w="7539990">
                <a:moveTo>
                  <a:pt x="0" y="0"/>
                </a:moveTo>
                <a:lnTo>
                  <a:pt x="7539636" y="0"/>
                </a:lnTo>
              </a:path>
            </a:pathLst>
          </a:custGeom>
          <a:ln w="22225">
            <a:solidFill>
              <a:srgbClr val="0080FF"/>
            </a:solidFill>
          </a:ln>
        </p:spPr>
        <p:txBody>
          <a:bodyPr wrap="square" lIns="0" tIns="0" rIns="0" bIns="0" rtlCol="0"/>
          <a:lstStyle/>
          <a:p/>
        </p:txBody>
      </p:sp>
      <p:sp>
        <p:nvSpPr>
          <p:cNvPr id="8" name="object 8"/>
          <p:cNvSpPr/>
          <p:nvPr/>
        </p:nvSpPr>
        <p:spPr>
          <a:xfrm>
            <a:off x="914237" y="6116637"/>
            <a:ext cx="8106409" cy="0"/>
          </a:xfrm>
          <a:custGeom>
            <a:rect l="l" t="t" r="r" b="b"/>
            <a:pathLst>
              <a:path w="8106409">
                <a:moveTo>
                  <a:pt x="0" y="0"/>
                </a:moveTo>
                <a:lnTo>
                  <a:pt x="8105936" y="0"/>
                </a:lnTo>
              </a:path>
            </a:pathLst>
          </a:custGeom>
          <a:ln w="22225">
            <a:solidFill>
              <a:srgbClr val="0080FF"/>
            </a:solidFill>
          </a:ln>
        </p:spPr>
        <p:txBody>
          <a:bodyPr wrap="square" lIns="0" tIns="0" rIns="0" bIns="0" rtlCol="0"/>
          <a:lstStyle/>
          <a:p/>
        </p:txBody>
      </p:sp>
      <p:sp>
        <p:nvSpPr>
          <p:cNvPr id="9" name="object 9"/>
          <p:cNvSpPr/>
          <p:nvPr/>
        </p:nvSpPr>
        <p:spPr>
          <a:xfrm>
            <a:off x="1691394" y="2844799"/>
            <a:ext cx="212090" cy="2929255"/>
          </a:xfrm>
          <a:custGeom>
            <a:rect l="l" t="t" r="r" b="b"/>
            <a:pathLst>
              <a:path w="212089" h="2929254">
                <a:moveTo>
                  <a:pt x="0" y="0"/>
                </a:moveTo>
                <a:lnTo>
                  <a:pt x="82493" y="0"/>
                </a:lnTo>
                <a:lnTo>
                  <a:pt x="149858" y="0"/>
                </a:lnTo>
                <a:lnTo>
                  <a:pt x="195277" y="0"/>
                </a:lnTo>
                <a:lnTo>
                  <a:pt x="211932" y="0"/>
                </a:lnTo>
                <a:lnTo>
                  <a:pt x="211932" y="2928937"/>
                </a:lnTo>
                <a:lnTo>
                  <a:pt x="195277" y="2928937"/>
                </a:lnTo>
                <a:lnTo>
                  <a:pt x="149859" y="2928937"/>
                </a:lnTo>
                <a:lnTo>
                  <a:pt x="82493" y="2928937"/>
                </a:lnTo>
                <a:lnTo>
                  <a:pt x="0" y="2928937"/>
                </a:lnTo>
              </a:path>
            </a:pathLst>
          </a:custGeom>
          <a:ln w="22225">
            <a:solidFill>
              <a:srgbClr val="0080FF"/>
            </a:solidFill>
          </a:ln>
        </p:spPr>
        <p:txBody>
          <a:bodyPr wrap="square" lIns="0" tIns="0" rIns="0" bIns="0" rtlCol="0"/>
          <a:lstStyle/>
          <a:p/>
        </p:txBody>
      </p:sp>
      <p:sp>
        <p:nvSpPr>
          <p:cNvPr id="10" name="object 10"/>
          <p:cNvSpPr/>
          <p:nvPr/>
        </p:nvSpPr>
        <p:spPr>
          <a:xfrm>
            <a:off x="3554633" y="2844799"/>
            <a:ext cx="212090" cy="2929255"/>
          </a:xfrm>
          <a:custGeom>
            <a:rect l="l" t="t" r="r" b="b"/>
            <a:pathLst>
              <a:path w="212089" h="2929254">
                <a:moveTo>
                  <a:pt x="211933" y="0"/>
                </a:moveTo>
                <a:lnTo>
                  <a:pt x="129439" y="0"/>
                </a:lnTo>
                <a:lnTo>
                  <a:pt x="62074" y="0"/>
                </a:lnTo>
                <a:lnTo>
                  <a:pt x="16655" y="0"/>
                </a:lnTo>
                <a:lnTo>
                  <a:pt x="0" y="0"/>
                </a:lnTo>
                <a:lnTo>
                  <a:pt x="0" y="2928937"/>
                </a:lnTo>
                <a:lnTo>
                  <a:pt x="16655" y="2928937"/>
                </a:lnTo>
                <a:lnTo>
                  <a:pt x="62074" y="2928937"/>
                </a:lnTo>
                <a:lnTo>
                  <a:pt x="129439" y="2928937"/>
                </a:lnTo>
                <a:lnTo>
                  <a:pt x="211932" y="2928937"/>
                </a:lnTo>
              </a:path>
            </a:pathLst>
          </a:custGeom>
          <a:ln w="22225">
            <a:solidFill>
              <a:srgbClr val="0080FF"/>
            </a:solidFill>
          </a:ln>
        </p:spPr>
        <p:txBody>
          <a:bodyPr wrap="square" lIns="0" tIns="0" rIns="0" bIns="0" rtlCol="0"/>
          <a:lstStyle/>
          <a:p/>
        </p:txBody>
      </p:sp>
      <p:sp>
        <p:nvSpPr>
          <p:cNvPr id="11" name="object 11"/>
          <p:cNvSpPr/>
          <p:nvPr/>
        </p:nvSpPr>
        <p:spPr>
          <a:xfrm>
            <a:off x="3943175" y="2844799"/>
            <a:ext cx="212090" cy="2929255"/>
          </a:xfrm>
          <a:custGeom>
            <a:rect l="l" t="t" r="r" b="b"/>
            <a:pathLst>
              <a:path w="212089" h="2929254">
                <a:moveTo>
                  <a:pt x="0" y="0"/>
                </a:moveTo>
                <a:lnTo>
                  <a:pt x="82493" y="0"/>
                </a:lnTo>
                <a:lnTo>
                  <a:pt x="149858" y="0"/>
                </a:lnTo>
                <a:lnTo>
                  <a:pt x="195277" y="0"/>
                </a:lnTo>
                <a:lnTo>
                  <a:pt x="211932" y="0"/>
                </a:lnTo>
                <a:lnTo>
                  <a:pt x="211932" y="2928937"/>
                </a:lnTo>
                <a:lnTo>
                  <a:pt x="195277" y="2928937"/>
                </a:lnTo>
                <a:lnTo>
                  <a:pt x="149858" y="2928937"/>
                </a:lnTo>
                <a:lnTo>
                  <a:pt x="82493" y="2928937"/>
                </a:lnTo>
                <a:lnTo>
                  <a:pt x="0" y="2928937"/>
                </a:lnTo>
              </a:path>
            </a:pathLst>
          </a:custGeom>
          <a:ln w="22225">
            <a:solidFill>
              <a:srgbClr val="0080FF"/>
            </a:solidFill>
          </a:ln>
        </p:spPr>
        <p:txBody>
          <a:bodyPr wrap="square" lIns="0" tIns="0" rIns="0" bIns="0" rtlCol="0"/>
          <a:lstStyle/>
          <a:p/>
        </p:txBody>
      </p:sp>
      <p:sp>
        <p:nvSpPr>
          <p:cNvPr id="12" name="object 12"/>
          <p:cNvSpPr/>
          <p:nvPr/>
        </p:nvSpPr>
        <p:spPr>
          <a:xfrm>
            <a:off x="5806414" y="2844799"/>
            <a:ext cx="212090" cy="2929255"/>
          </a:xfrm>
          <a:custGeom>
            <a:rect l="l" t="t" r="r" b="b"/>
            <a:pathLst>
              <a:path w="212089" h="2929254">
                <a:moveTo>
                  <a:pt x="211932" y="0"/>
                </a:moveTo>
                <a:lnTo>
                  <a:pt x="129439" y="0"/>
                </a:lnTo>
                <a:lnTo>
                  <a:pt x="62073" y="0"/>
                </a:lnTo>
                <a:lnTo>
                  <a:pt x="16655" y="0"/>
                </a:lnTo>
                <a:lnTo>
                  <a:pt x="0" y="0"/>
                </a:lnTo>
                <a:lnTo>
                  <a:pt x="0" y="2928937"/>
                </a:lnTo>
                <a:lnTo>
                  <a:pt x="16655" y="2928937"/>
                </a:lnTo>
                <a:lnTo>
                  <a:pt x="62074" y="2928937"/>
                </a:lnTo>
                <a:lnTo>
                  <a:pt x="129439" y="2928937"/>
                </a:lnTo>
                <a:lnTo>
                  <a:pt x="211932" y="2928937"/>
                </a:lnTo>
              </a:path>
            </a:pathLst>
          </a:custGeom>
          <a:ln w="22225">
            <a:solidFill>
              <a:srgbClr val="0080FF"/>
            </a:solidFill>
          </a:ln>
        </p:spPr>
        <p:txBody>
          <a:bodyPr wrap="square" lIns="0" tIns="0" rIns="0" bIns="0" rtlCol="0"/>
          <a:lstStyle/>
          <a:p/>
        </p:txBody>
      </p:sp>
      <p:sp>
        <p:nvSpPr>
          <p:cNvPr id="13" name="object 13"/>
          <p:cNvSpPr/>
          <p:nvPr/>
        </p:nvSpPr>
        <p:spPr>
          <a:xfrm>
            <a:off x="6194956" y="2844799"/>
            <a:ext cx="212090" cy="2929255"/>
          </a:xfrm>
          <a:custGeom>
            <a:rect l="l" t="t" r="r" b="b"/>
            <a:pathLst>
              <a:path w="212089" h="2929254">
                <a:moveTo>
                  <a:pt x="0" y="0"/>
                </a:moveTo>
                <a:lnTo>
                  <a:pt x="82493" y="0"/>
                </a:lnTo>
                <a:lnTo>
                  <a:pt x="149858" y="0"/>
                </a:lnTo>
                <a:lnTo>
                  <a:pt x="195277" y="0"/>
                </a:lnTo>
                <a:lnTo>
                  <a:pt x="211932" y="0"/>
                </a:lnTo>
                <a:lnTo>
                  <a:pt x="211932" y="2928937"/>
                </a:lnTo>
                <a:lnTo>
                  <a:pt x="195277" y="2928937"/>
                </a:lnTo>
                <a:lnTo>
                  <a:pt x="149858" y="2928937"/>
                </a:lnTo>
                <a:lnTo>
                  <a:pt x="82493" y="2928937"/>
                </a:lnTo>
                <a:lnTo>
                  <a:pt x="0" y="2928937"/>
                </a:lnTo>
              </a:path>
            </a:pathLst>
          </a:custGeom>
          <a:ln w="22225">
            <a:solidFill>
              <a:srgbClr val="0080FF"/>
            </a:solidFill>
          </a:ln>
        </p:spPr>
        <p:txBody>
          <a:bodyPr wrap="square" lIns="0" tIns="0" rIns="0" bIns="0" rtlCol="0"/>
          <a:lstStyle/>
          <a:p/>
        </p:txBody>
      </p:sp>
      <p:sp>
        <p:nvSpPr>
          <p:cNvPr id="14" name="object 14"/>
          <p:cNvSpPr/>
          <p:nvPr/>
        </p:nvSpPr>
        <p:spPr>
          <a:xfrm>
            <a:off x="8058195" y="2844799"/>
            <a:ext cx="212090" cy="2929255"/>
          </a:xfrm>
          <a:custGeom>
            <a:rect l="l" t="t" r="r" b="b"/>
            <a:pathLst>
              <a:path w="212090" h="2929254">
                <a:moveTo>
                  <a:pt x="211932" y="0"/>
                </a:moveTo>
                <a:lnTo>
                  <a:pt x="129439" y="0"/>
                </a:lnTo>
                <a:lnTo>
                  <a:pt x="62073" y="0"/>
                </a:lnTo>
                <a:lnTo>
                  <a:pt x="16654" y="0"/>
                </a:lnTo>
                <a:lnTo>
                  <a:pt x="0" y="0"/>
                </a:lnTo>
                <a:lnTo>
                  <a:pt x="0" y="2928937"/>
                </a:lnTo>
                <a:lnTo>
                  <a:pt x="16654" y="2928937"/>
                </a:lnTo>
                <a:lnTo>
                  <a:pt x="62073" y="2928937"/>
                </a:lnTo>
                <a:lnTo>
                  <a:pt x="129438" y="2928937"/>
                </a:lnTo>
                <a:lnTo>
                  <a:pt x="211932" y="2928937"/>
                </a:lnTo>
              </a:path>
            </a:pathLst>
          </a:custGeom>
          <a:ln w="22225">
            <a:solidFill>
              <a:srgbClr val="0080FF"/>
            </a:solidFill>
          </a:ln>
        </p:spPr>
        <p:txBody>
          <a:bodyPr wrap="square" lIns="0" tIns="0" rIns="0" bIns="0" rtlCol="0"/>
          <a:lstStyle/>
          <a:p/>
        </p:txBody>
      </p:sp>
      <p:sp>
        <p:nvSpPr>
          <p:cNvPr id="15" name="object 15"/>
          <p:cNvSpPr/>
          <p:nvPr/>
        </p:nvSpPr>
        <p:spPr>
          <a:xfrm>
            <a:off x="2009775" y="2847975"/>
            <a:ext cx="1438275" cy="2924175"/>
          </a:xfrm>
          <a:custGeom>
            <a:rect l="l" t="t" r="r" b="b"/>
            <a:pathLst>
              <a:path w="1438275" h="2924175">
                <a:moveTo>
                  <a:pt x="1438275" y="2924175"/>
                </a:moveTo>
                <a:lnTo>
                  <a:pt x="0" y="2924175"/>
                </a:lnTo>
                <a:lnTo>
                  <a:pt x="0" y="0"/>
                </a:lnTo>
                <a:lnTo>
                  <a:pt x="1438275" y="0"/>
                </a:lnTo>
                <a:lnTo>
                  <a:pt x="1438275" y="2924175"/>
                </a:lnTo>
                <a:close/>
              </a:path>
            </a:pathLst>
          </a:custGeom>
          <a:solidFill>
            <a:srgbClr val="51848E"/>
          </a:solidFill>
        </p:spPr>
        <p:txBody>
          <a:bodyPr wrap="square" lIns="0" tIns="0" rIns="0" bIns="0" rtlCol="0"/>
          <a:lstStyle/>
          <a:p/>
        </p:txBody>
      </p:sp>
      <p:sp>
        <p:nvSpPr>
          <p:cNvPr id="16" name="object 16"/>
          <p:cNvSpPr txBox="1"/>
          <p:nvPr/>
        </p:nvSpPr>
        <p:spPr>
          <a:xfrm>
            <a:off x="2009775" y="2847975"/>
            <a:ext cx="1438275" cy="2924175"/>
          </a:xfrm>
          <a:prstGeom prst="rect">
            <a:avLst/>
          </a:prstGeom>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gn="ctr">
              <a:lnSpc>
                <a:spcPct val="100000"/>
              </a:lnSpc>
              <a:spcBef>
                <a:spcPts val="1500"/>
              </a:spcBef>
            </a:pPr>
            <a:r>
              <a:rPr sz="1900">
                <a:latin typeface="宋体"/>
                <a:cs typeface="宋体"/>
              </a:rPr>
              <a:t>诊</a:t>
            </a:r>
            <a:endParaRPr sz="1900">
              <a:latin typeface="宋体"/>
              <a:cs typeface="宋体"/>
            </a:endParaRPr>
          </a:p>
          <a:p>
            <a:pPr>
              <a:lnSpc>
                <a:spcPct val="100000"/>
              </a:lnSpc>
            </a:pPr>
            <a:endParaRPr sz="1900">
              <a:latin typeface="宋体"/>
              <a:cs typeface="宋体"/>
            </a:endParaRPr>
          </a:p>
          <a:p>
            <a:pPr>
              <a:lnSpc>
                <a:spcPct val="100000"/>
              </a:lnSpc>
              <a:spcBef>
                <a:spcPts val="10"/>
              </a:spcBef>
            </a:pPr>
            <a:endParaRPr sz="1650">
              <a:latin typeface="宋体"/>
              <a:cs typeface="宋体"/>
            </a:endParaRPr>
          </a:p>
          <a:p>
            <a:pPr algn="ctr">
              <a:lnSpc>
                <a:spcPct val="100000"/>
              </a:lnSpc>
            </a:pPr>
            <a:r>
              <a:rPr sz="1900" spc="-15">
                <a:latin typeface="宋体"/>
                <a:cs typeface="宋体"/>
              </a:rPr>
              <a:t>认清事实</a:t>
            </a:r>
            <a:endParaRPr sz="1900">
              <a:latin typeface="宋体"/>
              <a:cs typeface="宋体"/>
            </a:endParaRPr>
          </a:p>
        </p:txBody>
      </p:sp>
      <p:sp>
        <p:nvSpPr>
          <p:cNvPr id="17" name="object 17"/>
          <p:cNvSpPr/>
          <p:nvPr/>
        </p:nvSpPr>
        <p:spPr>
          <a:xfrm>
            <a:off x="4257675" y="2847975"/>
            <a:ext cx="1438275" cy="2924175"/>
          </a:xfrm>
          <a:custGeom>
            <a:rect l="l" t="t" r="r" b="b"/>
            <a:pathLst>
              <a:path w="1438275" h="2924175">
                <a:moveTo>
                  <a:pt x="1438275" y="2924175"/>
                </a:moveTo>
                <a:lnTo>
                  <a:pt x="0" y="2924175"/>
                </a:lnTo>
                <a:lnTo>
                  <a:pt x="0" y="0"/>
                </a:lnTo>
                <a:lnTo>
                  <a:pt x="1438275" y="0"/>
                </a:lnTo>
                <a:lnTo>
                  <a:pt x="1438275" y="2924175"/>
                </a:lnTo>
                <a:close/>
              </a:path>
            </a:pathLst>
          </a:custGeom>
          <a:solidFill>
            <a:srgbClr val="51848E"/>
          </a:solidFill>
        </p:spPr>
        <p:txBody>
          <a:bodyPr wrap="square" lIns="0" tIns="0" rIns="0" bIns="0" rtlCol="0"/>
          <a:lstStyle/>
          <a:p/>
        </p:txBody>
      </p:sp>
      <p:sp>
        <p:nvSpPr>
          <p:cNvPr id="18" name="object 18"/>
          <p:cNvSpPr txBox="1"/>
          <p:nvPr/>
        </p:nvSpPr>
        <p:spPr>
          <a:xfrm>
            <a:off x="4257675" y="2847975"/>
            <a:ext cx="1438275" cy="2924175"/>
          </a:xfrm>
          <a:prstGeom prst="rect">
            <a:avLst/>
          </a:prstGeom>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55"/>
              </a:spcBef>
            </a:pPr>
            <a:endParaRPr sz="2250">
              <a:latin typeface="Times New Roman"/>
              <a:cs typeface="Times New Roman"/>
            </a:endParaRPr>
          </a:p>
          <a:p>
            <a:pPr algn="ctr">
              <a:lnSpc>
                <a:spcPct val="100000"/>
              </a:lnSpc>
            </a:pPr>
            <a:r>
              <a:rPr sz="1900">
                <a:latin typeface="宋体"/>
                <a:cs typeface="宋体"/>
              </a:rPr>
              <a:t>断</a:t>
            </a:r>
            <a:endParaRPr sz="1900">
              <a:latin typeface="宋体"/>
              <a:cs typeface="宋体"/>
            </a:endParaRPr>
          </a:p>
          <a:p>
            <a:pPr>
              <a:lnSpc>
                <a:spcPct val="100000"/>
              </a:lnSpc>
            </a:pPr>
            <a:endParaRPr sz="1900">
              <a:latin typeface="宋体"/>
              <a:cs typeface="宋体"/>
            </a:endParaRPr>
          </a:p>
          <a:p>
            <a:pPr>
              <a:lnSpc>
                <a:spcPct val="100000"/>
              </a:lnSpc>
              <a:spcBef>
                <a:spcPts val="10"/>
              </a:spcBef>
            </a:pPr>
            <a:endParaRPr sz="1650">
              <a:latin typeface="宋体"/>
              <a:cs typeface="宋体"/>
            </a:endParaRPr>
          </a:p>
          <a:p>
            <a:pPr algn="ctr">
              <a:lnSpc>
                <a:spcPct val="100000"/>
              </a:lnSpc>
            </a:pPr>
            <a:r>
              <a:rPr sz="1900" spc="-15">
                <a:latin typeface="宋体"/>
                <a:cs typeface="宋体"/>
              </a:rPr>
              <a:t>作出判断</a:t>
            </a:r>
            <a:endParaRPr sz="1900">
              <a:latin typeface="宋体"/>
              <a:cs typeface="宋体"/>
            </a:endParaRPr>
          </a:p>
        </p:txBody>
      </p:sp>
      <p:sp>
        <p:nvSpPr>
          <p:cNvPr id="19" name="object 19"/>
          <p:cNvSpPr/>
          <p:nvPr/>
        </p:nvSpPr>
        <p:spPr>
          <a:xfrm>
            <a:off x="6515100" y="2847975"/>
            <a:ext cx="1438275" cy="2924175"/>
          </a:xfrm>
          <a:custGeom>
            <a:rect l="l" t="t" r="r" b="b"/>
            <a:pathLst>
              <a:path w="1438275" h="2924175">
                <a:moveTo>
                  <a:pt x="1438275" y="2924175"/>
                </a:moveTo>
                <a:lnTo>
                  <a:pt x="0" y="2924175"/>
                </a:lnTo>
                <a:lnTo>
                  <a:pt x="0" y="0"/>
                </a:lnTo>
                <a:lnTo>
                  <a:pt x="1438275" y="0"/>
                </a:lnTo>
                <a:lnTo>
                  <a:pt x="1438275" y="2924175"/>
                </a:lnTo>
                <a:close/>
              </a:path>
            </a:pathLst>
          </a:custGeom>
          <a:solidFill>
            <a:srgbClr val="51848E"/>
          </a:solidFill>
        </p:spPr>
        <p:txBody>
          <a:bodyPr wrap="square" lIns="0" tIns="0" rIns="0" bIns="0" rtlCol="0"/>
          <a:lstStyle/>
          <a:p/>
        </p:txBody>
      </p:sp>
      <p:sp>
        <p:nvSpPr>
          <p:cNvPr id="20" name="object 20"/>
          <p:cNvSpPr txBox="1"/>
          <p:nvPr/>
        </p:nvSpPr>
        <p:spPr>
          <a:xfrm>
            <a:off x="6515100" y="2847975"/>
            <a:ext cx="1438275" cy="2924175"/>
          </a:xfrm>
          <a:prstGeom prst="rect">
            <a:avLst/>
          </a:prstGeom>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55"/>
              </a:spcBef>
            </a:pPr>
            <a:endParaRPr sz="2250">
              <a:latin typeface="Times New Roman"/>
              <a:cs typeface="Times New Roman"/>
            </a:endParaRPr>
          </a:p>
          <a:p>
            <a:pPr algn="ctr">
              <a:lnSpc>
                <a:spcPct val="100000"/>
              </a:lnSpc>
            </a:pPr>
            <a:r>
              <a:rPr sz="1900">
                <a:latin typeface="宋体"/>
                <a:cs typeface="宋体"/>
              </a:rPr>
              <a:t>教</a:t>
            </a:r>
            <a:endParaRPr sz="1900">
              <a:latin typeface="宋体"/>
              <a:cs typeface="宋体"/>
            </a:endParaRPr>
          </a:p>
          <a:p>
            <a:pPr>
              <a:lnSpc>
                <a:spcPct val="100000"/>
              </a:lnSpc>
            </a:pPr>
            <a:endParaRPr sz="1900">
              <a:latin typeface="宋体"/>
              <a:cs typeface="宋体"/>
            </a:endParaRPr>
          </a:p>
          <a:p>
            <a:pPr>
              <a:lnSpc>
                <a:spcPct val="100000"/>
              </a:lnSpc>
              <a:spcBef>
                <a:spcPts val="10"/>
              </a:spcBef>
            </a:pPr>
            <a:endParaRPr sz="1650">
              <a:latin typeface="宋体"/>
              <a:cs typeface="宋体"/>
            </a:endParaRPr>
          </a:p>
          <a:p>
            <a:pPr algn="ctr">
              <a:lnSpc>
                <a:spcPct val="100000"/>
              </a:lnSpc>
            </a:pPr>
            <a:r>
              <a:rPr sz="1900" spc="-15">
                <a:latin typeface="宋体"/>
                <a:cs typeface="宋体"/>
              </a:rPr>
              <a:t>协助改进</a:t>
            </a:r>
            <a:endParaRPr sz="1900">
              <a:latin typeface="宋体"/>
              <a:cs typeface="宋体"/>
            </a:endParaRPr>
          </a:p>
        </p:txBody>
      </p:sp>
      <p:sp>
        <p:nvSpPr>
          <p:cNvPr id="21" name="object 21"/>
          <p:cNvSpPr txBox="1">
            <a:spLocks noGrp="1"/>
          </p:cNvSpPr>
          <p:nvPr>
            <p:ph type="title"/>
          </p:nvPr>
        </p:nvSpPr>
        <p:spPr>
          <a:xfrm>
            <a:off x="331787" y="302896"/>
            <a:ext cx="304228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1.2.3</a:t>
            </a:r>
            <a:r>
              <a:rPr sz="1900" spc="-20">
                <a:latin typeface="Arial"/>
                <a:cs typeface="Arial"/>
              </a:rPr>
              <a:t> </a:t>
            </a:r>
            <a:r>
              <a:rPr sz="1900" spc="-5"/>
              <a:t>企业诊断的本质与特征</a:t>
            </a:r>
            <a:endParaRPr sz="1900">
              <a:latin typeface="Arial"/>
              <a:cs typeface="Arial"/>
            </a:endParaRPr>
          </a:p>
        </p:txBody>
      </p:sp>
      <p:sp>
        <p:nvSpPr>
          <p:cNvPr id="22" name="object 22"/>
          <p:cNvSpPr txBox="1"/>
          <p:nvPr/>
        </p:nvSpPr>
        <p:spPr>
          <a:xfrm>
            <a:off x="-12700" y="884474"/>
            <a:ext cx="9194800" cy="866775"/>
          </a:xfrm>
          <a:prstGeom prst="rect">
            <a:avLst/>
          </a:prstGeom>
        </p:spPr>
        <p:txBody>
          <a:bodyPr vert="horz" wrap="square" lIns="0" tIns="143510" rIns="0" bIns="0" rtlCol="0">
            <a:spAutoFit/>
          </a:bodyPr>
          <a:lstStyle/>
          <a:p>
            <a:pPr marL="12700">
              <a:lnSpc>
                <a:spcPct val="100000"/>
              </a:lnSpc>
              <a:spcBef>
                <a:spcPts val="1130"/>
              </a:spcBef>
            </a:pPr>
            <a:r>
              <a:rPr sz="1900" spc="-5">
                <a:latin typeface="宋体"/>
                <a:cs typeface="宋体"/>
              </a:rPr>
              <a:t>企业诊断活动的本质，在时间活动中表现为认清事实、作出判断、协助改进这三个方面</a:t>
            </a:r>
            <a:endParaRPr sz="1900">
              <a:latin typeface="宋体"/>
              <a:cs typeface="宋体"/>
            </a:endParaRPr>
          </a:p>
          <a:p>
            <a:pPr marR="129539" algn="ctr">
              <a:lnSpc>
                <a:spcPct val="100000"/>
              </a:lnSpc>
              <a:spcBef>
                <a:spcPts val="1035"/>
              </a:spcBef>
            </a:pPr>
            <a:r>
              <a:rPr sz="1900" b="1" spc="-10">
                <a:latin typeface="Microsoft JhengHei"/>
                <a:cs typeface="Microsoft JhengHei"/>
              </a:rPr>
              <a:t>企业诊断的本质</a:t>
            </a:r>
            <a:endParaRPr sz="1900">
              <a:latin typeface="Microsoft JhengHei"/>
              <a:cs typeface="Microsoft JhengHei"/>
            </a:endParaRPr>
          </a:p>
        </p:txBody>
      </p:sp>
      <p:sp>
        <p:nvSpPr>
          <p:cNvPr id="23" name="object 23"/>
          <p:cNvSpPr/>
          <p:nvPr/>
        </p:nvSpPr>
        <p:spPr>
          <a:xfrm flipH="1">
            <a:off x="2728911" y="3948112"/>
            <a:ext cx="0" cy="522605"/>
          </a:xfrm>
          <a:custGeom>
            <a:rect l="l" t="t" r="r" b="b"/>
            <a:pathLst>
              <a:path h="522604">
                <a:moveTo>
                  <a:pt x="0" y="0"/>
                </a:moveTo>
                <a:lnTo>
                  <a:pt x="0" y="522287"/>
                </a:lnTo>
              </a:path>
            </a:pathLst>
          </a:custGeom>
          <a:ln w="9525">
            <a:solidFill>
              <a:srgbClr val="000000"/>
            </a:solidFill>
          </a:ln>
        </p:spPr>
        <p:txBody>
          <a:bodyPr wrap="square" lIns="0" tIns="0" rIns="0" bIns="0" rtlCol="0"/>
          <a:lstStyle/>
          <a:p/>
        </p:txBody>
      </p:sp>
      <p:sp>
        <p:nvSpPr>
          <p:cNvPr id="24" name="object 24"/>
          <p:cNvSpPr txBox="1"/>
          <p:nvPr/>
        </p:nvSpPr>
        <p:spPr>
          <a:xfrm>
            <a:off x="161925" y="3192065"/>
            <a:ext cx="1473200" cy="2921000"/>
          </a:xfrm>
          <a:prstGeom prst="rect">
            <a:avLst/>
          </a:prstGeom>
        </p:spPr>
        <p:txBody>
          <a:bodyPr vert="horz" wrap="square" lIns="0" tIns="12700" rIns="0" bIns="0" rtlCol="0">
            <a:spAutoFit/>
          </a:bodyPr>
          <a:lstStyle/>
          <a:p>
            <a:pPr marL="12700" marR="5080">
              <a:lnSpc>
                <a:spcPct val="100000"/>
              </a:lnSpc>
              <a:spcBef>
                <a:spcPts val="100"/>
              </a:spcBef>
            </a:pPr>
            <a:r>
              <a:rPr sz="1900" spc="-10">
                <a:latin typeface="宋体"/>
                <a:cs typeface="宋体"/>
              </a:rPr>
              <a:t>认识经营现实</a:t>
            </a:r>
            <a:r>
              <a:rPr sz="1900" spc="-50">
                <a:latin typeface="宋体"/>
                <a:cs typeface="宋体"/>
              </a:rPr>
              <a:t>的</a:t>
            </a:r>
            <a:endParaRPr sz="1900">
              <a:latin typeface="宋体"/>
              <a:cs typeface="宋体"/>
            </a:endParaRPr>
          </a:p>
          <a:p>
            <a:pPr marL="12700">
              <a:lnSpc>
                <a:spcPct val="100000"/>
              </a:lnSpc>
              <a:spcBef>
                <a:spcPts val="1140"/>
              </a:spcBef>
            </a:pPr>
            <a:r>
              <a:rPr sz="1900" spc="-20">
                <a:latin typeface="宋体"/>
                <a:cs typeface="宋体"/>
              </a:rPr>
              <a:t>方式：</a:t>
            </a:r>
            <a:endParaRPr sz="1900">
              <a:latin typeface="宋体"/>
              <a:cs typeface="宋体"/>
            </a:endParaRPr>
          </a:p>
          <a:p>
            <a:pPr marL="12700" marR="5080">
              <a:lnSpc>
                <a:spcPct val="100000"/>
              </a:lnSpc>
              <a:spcBef>
                <a:spcPts val="1140"/>
              </a:spcBef>
            </a:pPr>
            <a:r>
              <a:rPr sz="1900" spc="-10">
                <a:latin typeface="宋体"/>
                <a:cs typeface="宋体"/>
              </a:rPr>
              <a:t>“以尺为是”</a:t>
            </a:r>
            <a:r>
              <a:rPr sz="1900" spc="-50">
                <a:latin typeface="宋体"/>
                <a:cs typeface="宋体"/>
              </a:rPr>
              <a:t>型</a:t>
            </a:r>
            <a:endParaRPr sz="1900">
              <a:latin typeface="宋体"/>
              <a:cs typeface="宋体"/>
            </a:endParaRPr>
          </a:p>
          <a:p>
            <a:pPr marL="12700" marR="5080">
              <a:lnSpc>
                <a:spcPct val="100000"/>
              </a:lnSpc>
              <a:spcBef>
                <a:spcPts val="1140"/>
              </a:spcBef>
            </a:pPr>
            <a:r>
              <a:rPr sz="1900" spc="-10">
                <a:latin typeface="宋体"/>
                <a:cs typeface="宋体"/>
              </a:rPr>
              <a:t>“过渡专一”</a:t>
            </a:r>
            <a:r>
              <a:rPr sz="1900" spc="-50">
                <a:latin typeface="宋体"/>
                <a:cs typeface="宋体"/>
              </a:rPr>
              <a:t>型</a:t>
            </a:r>
            <a:endParaRPr sz="1900">
              <a:latin typeface="宋体"/>
              <a:cs typeface="宋体"/>
            </a:endParaRPr>
          </a:p>
          <a:p>
            <a:pPr marL="12700">
              <a:lnSpc>
                <a:spcPct val="100000"/>
              </a:lnSpc>
              <a:spcBef>
                <a:spcPts val="1140"/>
              </a:spcBef>
            </a:pPr>
            <a:r>
              <a:rPr sz="1900" spc="-10">
                <a:latin typeface="宋体"/>
                <a:cs typeface="宋体"/>
              </a:rPr>
              <a:t>“有机兼顾”</a:t>
            </a:r>
            <a:endParaRPr sz="1900">
              <a:latin typeface="宋体"/>
              <a:cs typeface="宋体"/>
            </a:endParaRPr>
          </a:p>
        </p:txBody>
      </p:sp>
      <p:sp>
        <p:nvSpPr>
          <p:cNvPr id="25" name="object 25"/>
          <p:cNvSpPr txBox="1"/>
          <p:nvPr/>
        </p:nvSpPr>
        <p:spPr>
          <a:xfrm>
            <a:off x="161925" y="6087665"/>
            <a:ext cx="266700" cy="314960"/>
          </a:xfrm>
          <a:prstGeom prst="rect">
            <a:avLst/>
          </a:prstGeom>
        </p:spPr>
        <p:txBody>
          <a:bodyPr vert="horz" wrap="square" lIns="0" tIns="12700" rIns="0" bIns="0" rtlCol="0">
            <a:spAutoFit/>
          </a:bodyPr>
          <a:lstStyle/>
          <a:p>
            <a:pPr marL="12700">
              <a:lnSpc>
                <a:spcPct val="100000"/>
              </a:lnSpc>
              <a:spcBef>
                <a:spcPts val="100"/>
              </a:spcBef>
            </a:pPr>
            <a:r>
              <a:rPr sz="1900">
                <a:latin typeface="宋体"/>
                <a:cs typeface="宋体"/>
              </a:rPr>
              <a:t>型</a:t>
            </a:r>
            <a:endParaRPr sz="1900">
              <a:latin typeface="宋体"/>
              <a:cs typeface="宋体"/>
            </a:endParaRPr>
          </a:p>
        </p:txBody>
      </p:sp>
      <p:sp>
        <p:nvSpPr>
          <p:cNvPr id="26" name="object 26"/>
          <p:cNvSpPr/>
          <p:nvPr/>
        </p:nvSpPr>
        <p:spPr>
          <a:xfrm flipH="1">
            <a:off x="4992687" y="4076700"/>
            <a:ext cx="0" cy="522605"/>
          </a:xfrm>
          <a:custGeom>
            <a:rect l="l" t="t" r="r" b="b"/>
            <a:pathLst>
              <a:path h="522604">
                <a:moveTo>
                  <a:pt x="0" y="0"/>
                </a:moveTo>
                <a:lnTo>
                  <a:pt x="0" y="522287"/>
                </a:lnTo>
              </a:path>
            </a:pathLst>
          </a:custGeom>
          <a:ln w="9525">
            <a:solidFill>
              <a:srgbClr val="000000"/>
            </a:solidFill>
          </a:ln>
        </p:spPr>
        <p:txBody>
          <a:bodyPr wrap="square" lIns="0" tIns="0" rIns="0" bIns="0" rtlCol="0"/>
          <a:lstStyle/>
          <a:p/>
        </p:txBody>
      </p:sp>
      <p:sp>
        <p:nvSpPr>
          <p:cNvPr id="27" name="object 27"/>
          <p:cNvSpPr/>
          <p:nvPr/>
        </p:nvSpPr>
        <p:spPr>
          <a:xfrm flipH="1">
            <a:off x="7212011" y="4076700"/>
            <a:ext cx="0" cy="522605"/>
          </a:xfrm>
          <a:custGeom>
            <a:rect l="l" t="t" r="r" b="b"/>
            <a:pathLst>
              <a:path h="522604">
                <a:moveTo>
                  <a:pt x="0" y="0"/>
                </a:moveTo>
                <a:lnTo>
                  <a:pt x="0" y="522287"/>
                </a:lnTo>
              </a:path>
            </a:pathLst>
          </a:custGeom>
          <a:ln w="9525">
            <a:solidFill>
              <a:srgbClr val="000000"/>
            </a:solidFill>
          </a:ln>
        </p:spPr>
        <p:txBody>
          <a:bodyPr wrap="square" lIns="0" tIns="0" rIns="0" bIns="0" rtlCol="0"/>
          <a:lstStyle/>
          <a:p/>
        </p:txBody>
      </p:sp>
      <p:sp>
        <p:nvSpPr>
          <p:cNvPr id="28" name="object 28"/>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15</a:t>
            </a:fld>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3446462" y="2190750"/>
            <a:ext cx="2081530" cy="1189355"/>
          </a:xfrm>
          <a:custGeom>
            <a:rect l="l" t="t" r="r" b="b"/>
            <a:pathLst>
              <a:path w="2081529" h="1189354">
                <a:moveTo>
                  <a:pt x="0" y="0"/>
                </a:moveTo>
                <a:lnTo>
                  <a:pt x="952499" y="1189037"/>
                </a:lnTo>
                <a:lnTo>
                  <a:pt x="2081211" y="1189037"/>
                </a:lnTo>
              </a:path>
            </a:pathLst>
          </a:custGeom>
          <a:ln w="28575">
            <a:solidFill>
              <a:srgbClr val="0080FF"/>
            </a:solidFill>
          </a:ln>
        </p:spPr>
        <p:txBody>
          <a:bodyPr wrap="square" lIns="0" tIns="0" rIns="0" bIns="0" rtlCol="0"/>
          <a:lstStyle/>
          <a:p/>
        </p:txBody>
      </p:sp>
      <p:sp>
        <p:nvSpPr>
          <p:cNvPr id="3" name="object 3"/>
          <p:cNvSpPr/>
          <p:nvPr/>
        </p:nvSpPr>
        <p:spPr>
          <a:xfrm>
            <a:off x="4386262" y="5078412"/>
            <a:ext cx="2081530" cy="1189355"/>
          </a:xfrm>
          <a:custGeom>
            <a:rect l="l" t="t" r="r" b="b"/>
            <a:pathLst>
              <a:path w="2081529" h="1189354">
                <a:moveTo>
                  <a:pt x="2081211" y="1189037"/>
                </a:moveTo>
                <a:lnTo>
                  <a:pt x="1128712" y="0"/>
                </a:lnTo>
                <a:lnTo>
                  <a:pt x="0" y="0"/>
                </a:lnTo>
              </a:path>
            </a:pathLst>
          </a:custGeom>
          <a:ln w="28575">
            <a:solidFill>
              <a:srgbClr val="0080FF"/>
            </a:solidFill>
          </a:ln>
        </p:spPr>
        <p:txBody>
          <a:bodyPr wrap="square" lIns="0" tIns="0" rIns="0" bIns="0" rtlCol="0"/>
          <a:lstStyle/>
          <a:p/>
        </p:txBody>
      </p:sp>
      <p:sp>
        <p:nvSpPr>
          <p:cNvPr id="4" name="object 4"/>
          <p:cNvSpPr/>
          <p:nvPr/>
        </p:nvSpPr>
        <p:spPr>
          <a:xfrm>
            <a:off x="1790700" y="3470275"/>
            <a:ext cx="2457450" cy="717550"/>
          </a:xfrm>
          <a:custGeom>
            <a:rect l="l" t="t" r="r" b="b"/>
            <a:pathLst>
              <a:path w="2457450" h="717550">
                <a:moveTo>
                  <a:pt x="0" y="717550"/>
                </a:moveTo>
                <a:lnTo>
                  <a:pt x="1939925" y="717550"/>
                </a:lnTo>
                <a:lnTo>
                  <a:pt x="2457450" y="0"/>
                </a:lnTo>
              </a:path>
            </a:pathLst>
          </a:custGeom>
          <a:ln w="28575">
            <a:solidFill>
              <a:srgbClr val="0080FF"/>
            </a:solidFill>
          </a:ln>
        </p:spPr>
        <p:txBody>
          <a:bodyPr wrap="square" lIns="0" tIns="0" rIns="0" bIns="0" rtlCol="0"/>
          <a:lstStyle/>
          <a:p/>
        </p:txBody>
      </p:sp>
      <p:sp>
        <p:nvSpPr>
          <p:cNvPr id="5" name="object 5"/>
          <p:cNvSpPr/>
          <p:nvPr/>
        </p:nvSpPr>
        <p:spPr>
          <a:xfrm>
            <a:off x="5645150" y="4325937"/>
            <a:ext cx="2457450" cy="717550"/>
          </a:xfrm>
          <a:custGeom>
            <a:rect l="l" t="t" r="r" b="b"/>
            <a:pathLst>
              <a:path w="2457450" h="717550">
                <a:moveTo>
                  <a:pt x="2457450" y="0"/>
                </a:moveTo>
                <a:lnTo>
                  <a:pt x="517525" y="0"/>
                </a:lnTo>
                <a:lnTo>
                  <a:pt x="0" y="717550"/>
                </a:lnTo>
              </a:path>
            </a:pathLst>
          </a:custGeom>
          <a:ln w="28575">
            <a:solidFill>
              <a:srgbClr val="0080FF"/>
            </a:solidFill>
          </a:ln>
        </p:spPr>
        <p:txBody>
          <a:bodyPr wrap="square" lIns="0" tIns="0" rIns="0" bIns="0" rtlCol="0"/>
          <a:lstStyle/>
          <a:p/>
        </p:txBody>
      </p:sp>
      <p:sp>
        <p:nvSpPr>
          <p:cNvPr id="6" name="object 6"/>
          <p:cNvSpPr/>
          <p:nvPr/>
        </p:nvSpPr>
        <p:spPr>
          <a:xfrm>
            <a:off x="5641975" y="2201861"/>
            <a:ext cx="976630" cy="1941830"/>
          </a:xfrm>
          <a:custGeom>
            <a:rect l="l" t="t" r="r" b="b"/>
            <a:pathLst>
              <a:path w="976628" h="1941829">
                <a:moveTo>
                  <a:pt x="976311" y="0"/>
                </a:moveTo>
                <a:lnTo>
                  <a:pt x="0" y="1211262"/>
                </a:lnTo>
                <a:lnTo>
                  <a:pt x="517524" y="1941511"/>
                </a:lnTo>
              </a:path>
            </a:pathLst>
          </a:custGeom>
          <a:ln w="28575">
            <a:solidFill>
              <a:srgbClr val="0080FF"/>
            </a:solidFill>
          </a:ln>
        </p:spPr>
        <p:txBody>
          <a:bodyPr wrap="square" lIns="0" tIns="0" rIns="0" bIns="0" rtlCol="0"/>
          <a:lstStyle/>
          <a:p/>
        </p:txBody>
      </p:sp>
      <p:sp>
        <p:nvSpPr>
          <p:cNvPr id="7" name="object 7"/>
          <p:cNvSpPr/>
          <p:nvPr/>
        </p:nvSpPr>
        <p:spPr>
          <a:xfrm>
            <a:off x="3281362" y="4313237"/>
            <a:ext cx="976630" cy="1941830"/>
          </a:xfrm>
          <a:custGeom>
            <a:rect l="l" t="t" r="r" b="b"/>
            <a:pathLst>
              <a:path w="976628" h="1941829">
                <a:moveTo>
                  <a:pt x="0" y="1941512"/>
                </a:moveTo>
                <a:lnTo>
                  <a:pt x="976311" y="730250"/>
                </a:lnTo>
                <a:lnTo>
                  <a:pt x="458787" y="0"/>
                </a:lnTo>
              </a:path>
            </a:pathLst>
          </a:custGeom>
          <a:ln w="28574">
            <a:solidFill>
              <a:srgbClr val="0080FF"/>
            </a:solidFill>
          </a:ln>
        </p:spPr>
        <p:txBody>
          <a:bodyPr wrap="square" lIns="0" tIns="0" rIns="0" bIns="0" rtlCol="0"/>
          <a:lstStyle/>
          <a:p/>
        </p:txBody>
      </p:sp>
      <p:sp>
        <p:nvSpPr>
          <p:cNvPr id="8" name="object 8"/>
          <p:cNvSpPr txBox="1">
            <a:spLocks noGrp="1"/>
          </p:cNvSpPr>
          <p:nvPr>
            <p:ph type="title"/>
          </p:nvPr>
        </p:nvSpPr>
        <p:spPr>
          <a:xfrm>
            <a:off x="331787" y="302896"/>
            <a:ext cx="304228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1.2.3</a:t>
            </a:r>
            <a:r>
              <a:rPr sz="1900" spc="-20">
                <a:latin typeface="Arial"/>
                <a:cs typeface="Arial"/>
              </a:rPr>
              <a:t> </a:t>
            </a:r>
            <a:r>
              <a:rPr sz="1900" spc="-5"/>
              <a:t>企业诊断的本质与特征</a:t>
            </a:r>
            <a:endParaRPr sz="1900">
              <a:latin typeface="Arial"/>
              <a:cs typeface="Arial"/>
            </a:endParaRPr>
          </a:p>
        </p:txBody>
      </p:sp>
      <p:sp>
        <p:nvSpPr>
          <p:cNvPr id="9" name="object 9"/>
          <p:cNvSpPr txBox="1"/>
          <p:nvPr/>
        </p:nvSpPr>
        <p:spPr>
          <a:xfrm>
            <a:off x="4140200" y="3933428"/>
            <a:ext cx="1714500"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宋体"/>
                <a:cs typeface="宋体"/>
              </a:rPr>
              <a:t>企业诊断的本质</a:t>
            </a:r>
            <a:endParaRPr sz="1900">
              <a:latin typeface="宋体"/>
              <a:cs typeface="宋体"/>
            </a:endParaRPr>
          </a:p>
        </p:txBody>
      </p:sp>
      <p:sp>
        <p:nvSpPr>
          <p:cNvPr id="10" name="object 10"/>
          <p:cNvSpPr txBox="1"/>
          <p:nvPr/>
        </p:nvSpPr>
        <p:spPr>
          <a:xfrm>
            <a:off x="2090738" y="1798240"/>
            <a:ext cx="2679700" cy="314960"/>
          </a:xfrm>
          <a:prstGeom prst="rect">
            <a:avLst/>
          </a:prstGeom>
        </p:spPr>
        <p:txBody>
          <a:bodyPr vert="horz" wrap="square" lIns="0" tIns="12700" rIns="0" bIns="0" rtlCol="0">
            <a:spAutoFit/>
          </a:bodyPr>
          <a:lstStyle/>
          <a:p>
            <a:pPr marL="12700">
              <a:lnSpc>
                <a:spcPct val="100000"/>
              </a:lnSpc>
              <a:spcBef>
                <a:spcPts val="100"/>
              </a:spcBef>
            </a:pPr>
            <a:r>
              <a:rPr sz="1900" spc="-5">
                <a:latin typeface="宋体"/>
                <a:cs typeface="宋体"/>
              </a:rPr>
              <a:t>首先表现为一种认识活动</a:t>
            </a:r>
            <a:endParaRPr sz="1900">
              <a:latin typeface="宋体"/>
              <a:cs typeface="宋体"/>
            </a:endParaRPr>
          </a:p>
        </p:txBody>
      </p:sp>
      <p:sp>
        <p:nvSpPr>
          <p:cNvPr id="11" name="object 11"/>
          <p:cNvSpPr txBox="1"/>
          <p:nvPr/>
        </p:nvSpPr>
        <p:spPr>
          <a:xfrm>
            <a:off x="6054725" y="1885552"/>
            <a:ext cx="1714500"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宋体"/>
                <a:cs typeface="宋体"/>
              </a:rPr>
              <a:t>是一种实践活动</a:t>
            </a:r>
            <a:endParaRPr sz="1900">
              <a:latin typeface="宋体"/>
              <a:cs typeface="宋体"/>
            </a:endParaRPr>
          </a:p>
        </p:txBody>
      </p:sp>
      <p:sp>
        <p:nvSpPr>
          <p:cNvPr id="12" name="object 12"/>
          <p:cNvSpPr txBox="1"/>
          <p:nvPr/>
        </p:nvSpPr>
        <p:spPr>
          <a:xfrm>
            <a:off x="3165475" y="6327378"/>
            <a:ext cx="3403600" cy="314960"/>
          </a:xfrm>
          <a:prstGeom prst="rect">
            <a:avLst/>
          </a:prstGeom>
        </p:spPr>
        <p:txBody>
          <a:bodyPr vert="horz" wrap="square" lIns="0" tIns="12700" rIns="0" bIns="0" rtlCol="0">
            <a:spAutoFit/>
          </a:bodyPr>
          <a:lstStyle/>
          <a:p>
            <a:pPr marL="12700">
              <a:lnSpc>
                <a:spcPct val="100000"/>
              </a:lnSpc>
              <a:spcBef>
                <a:spcPts val="100"/>
              </a:spcBef>
            </a:pPr>
            <a:r>
              <a:rPr sz="1900" spc="-5">
                <a:latin typeface="宋体"/>
                <a:cs typeface="宋体"/>
              </a:rPr>
              <a:t>企业诊断活动以客观规律为依据</a:t>
            </a:r>
            <a:endParaRPr sz="1900">
              <a:latin typeface="宋体"/>
              <a:cs typeface="宋体"/>
            </a:endParaRPr>
          </a:p>
        </p:txBody>
      </p:sp>
      <p:sp>
        <p:nvSpPr>
          <p:cNvPr id="13" name="object 13"/>
          <p:cNvSpPr txBox="1"/>
          <p:nvPr/>
        </p:nvSpPr>
        <p:spPr>
          <a:xfrm>
            <a:off x="8126411" y="4193778"/>
            <a:ext cx="1231900"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宋体"/>
                <a:cs typeface="宋体"/>
              </a:rPr>
              <a:t>实证的活动</a:t>
            </a:r>
            <a:endParaRPr sz="1900">
              <a:latin typeface="宋体"/>
              <a:cs typeface="宋体"/>
            </a:endParaRPr>
          </a:p>
        </p:txBody>
      </p:sp>
      <p:sp>
        <p:nvSpPr>
          <p:cNvPr id="14" name="object 14"/>
          <p:cNvSpPr txBox="1"/>
          <p:nvPr/>
        </p:nvSpPr>
        <p:spPr>
          <a:xfrm>
            <a:off x="365125" y="3477815"/>
            <a:ext cx="1231900" cy="314960"/>
          </a:xfrm>
          <a:prstGeom prst="rect">
            <a:avLst/>
          </a:prstGeom>
        </p:spPr>
        <p:txBody>
          <a:bodyPr vert="horz" wrap="square" lIns="0" tIns="12700" rIns="0" bIns="0" rtlCol="0">
            <a:spAutoFit/>
          </a:bodyPr>
          <a:lstStyle/>
          <a:p>
            <a:pPr marL="12700">
              <a:lnSpc>
                <a:spcPct val="100000"/>
              </a:lnSpc>
              <a:spcBef>
                <a:spcPts val="100"/>
              </a:spcBef>
            </a:pPr>
            <a:r>
              <a:rPr sz="1900" spc="-10">
                <a:latin typeface="宋体"/>
                <a:cs typeface="宋体"/>
              </a:rPr>
              <a:t>企业诊断师</a:t>
            </a:r>
            <a:endParaRPr sz="1900">
              <a:latin typeface="宋体"/>
              <a:cs typeface="宋体"/>
            </a:endParaRPr>
          </a:p>
        </p:txBody>
      </p:sp>
      <p:sp>
        <p:nvSpPr>
          <p:cNvPr id="15" name="object 15"/>
          <p:cNvSpPr txBox="1"/>
          <p:nvPr/>
        </p:nvSpPr>
        <p:spPr>
          <a:xfrm>
            <a:off x="365125" y="3767375"/>
            <a:ext cx="1231900" cy="894080"/>
          </a:xfrm>
          <a:prstGeom prst="rect">
            <a:avLst/>
          </a:prstGeom>
        </p:spPr>
        <p:txBody>
          <a:bodyPr vert="horz" wrap="square" lIns="0" tIns="12700" rIns="0" bIns="0" rtlCol="0">
            <a:spAutoFit/>
          </a:bodyPr>
          <a:lstStyle/>
          <a:p>
            <a:pPr marL="12700" marR="5080">
              <a:lnSpc>
                <a:spcPct val="150000"/>
              </a:lnSpc>
              <a:spcBef>
                <a:spcPts val="100"/>
              </a:spcBef>
            </a:pPr>
            <a:r>
              <a:rPr sz="1900" spc="-10">
                <a:latin typeface="宋体"/>
                <a:cs typeface="宋体"/>
              </a:rPr>
              <a:t>不是企业变</a:t>
            </a:r>
            <a:r>
              <a:rPr sz="1900" spc="-15">
                <a:latin typeface="宋体"/>
                <a:cs typeface="宋体"/>
              </a:rPr>
              <a:t>革决策者</a:t>
            </a:r>
            <a:endParaRPr sz="1900">
              <a:latin typeface="宋体"/>
              <a:cs typeface="宋体"/>
            </a:endParaRPr>
          </a:p>
        </p:txBody>
      </p:sp>
      <p:sp>
        <p:nvSpPr>
          <p:cNvPr id="16" name="object 16"/>
          <p:cNvSpPr txBox="1"/>
          <p:nvPr/>
        </p:nvSpPr>
        <p:spPr>
          <a:xfrm>
            <a:off x="9138284" y="6430595"/>
            <a:ext cx="194310" cy="208279"/>
          </a:xfrm>
          <a:prstGeom prst="rect">
            <a:avLst/>
          </a:prstGeom>
        </p:spPr>
        <p:txBody>
          <a:bodyPr vert="horz" wrap="square" lIns="0" tIns="12700" rIns="0" bIns="0" rtlCol="0">
            <a:spAutoFit/>
          </a:bodyPr>
          <a:lstStyle/>
          <a:p>
            <a:pPr marL="12700">
              <a:lnSpc>
                <a:spcPct val="100000"/>
              </a:lnSpc>
              <a:spcBef>
                <a:spcPts val="100"/>
              </a:spcBef>
            </a:pPr>
            <a:r>
              <a:rPr sz="1200" spc="-25">
                <a:solidFill>
                  <a:srgbClr val="898989"/>
                </a:solidFill>
                <a:latin typeface="Cambria"/>
                <a:cs typeface="Cambria"/>
              </a:rPr>
              <a:t>16</a:t>
            </a:r>
            <a:endParaRPr sz="1200">
              <a:latin typeface="Cambria"/>
              <a:cs typeface="Cambri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1787" y="302896"/>
            <a:ext cx="304228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1.2.3</a:t>
            </a:r>
            <a:r>
              <a:rPr sz="1900" spc="-20">
                <a:latin typeface="Arial"/>
                <a:cs typeface="Arial"/>
              </a:rPr>
              <a:t> </a:t>
            </a:r>
            <a:r>
              <a:rPr sz="1900" spc="-5"/>
              <a:t>企业诊断的本质与特征</a:t>
            </a:r>
            <a:endParaRPr sz="1900">
              <a:latin typeface="Arial"/>
              <a:cs typeface="Arial"/>
            </a:endParaRPr>
          </a:p>
        </p:txBody>
      </p:sp>
      <p:grpSp>
        <p:nvGrpSpPr>
          <p:cNvPr id="3" name="object 3"/>
          <p:cNvGrpSpPr/>
          <p:nvPr/>
        </p:nvGrpSpPr>
        <p:grpSpPr>
          <a:xfrm>
            <a:off x="808037" y="1635125"/>
            <a:ext cx="6715125" cy="1098550"/>
            <a:chOff x="808037" y="1635125"/>
            <a:chExt cx="6715125" cy="1098550"/>
          </a:xfrm>
        </p:grpSpPr>
        <p:sp>
          <p:nvSpPr>
            <p:cNvPr id="4" name="object 4"/>
            <p:cNvSpPr/>
            <p:nvPr/>
          </p:nvSpPr>
          <p:spPr>
            <a:xfrm>
              <a:off x="812799" y="1639887"/>
              <a:ext cx="6705600" cy="1089025"/>
            </a:xfrm>
            <a:custGeom>
              <a:rect l="l" t="t" r="r" b="b"/>
              <a:pathLst>
                <a:path w="6705600" h="1089025">
                  <a:moveTo>
                    <a:pt x="181504" y="1089025"/>
                  </a:moveTo>
                  <a:lnTo>
                    <a:pt x="133253" y="1082541"/>
                  </a:lnTo>
                  <a:lnTo>
                    <a:pt x="89895" y="1064244"/>
                  </a:lnTo>
                  <a:lnTo>
                    <a:pt x="53161" y="1035863"/>
                  </a:lnTo>
                  <a:lnTo>
                    <a:pt x="24780" y="999129"/>
                  </a:lnTo>
                  <a:lnTo>
                    <a:pt x="6483" y="955771"/>
                  </a:lnTo>
                  <a:lnTo>
                    <a:pt x="0" y="907520"/>
                  </a:lnTo>
                  <a:lnTo>
                    <a:pt x="0" y="181504"/>
                  </a:lnTo>
                  <a:lnTo>
                    <a:pt x="6483" y="133252"/>
                  </a:lnTo>
                  <a:lnTo>
                    <a:pt x="24780" y="89895"/>
                  </a:lnTo>
                  <a:lnTo>
                    <a:pt x="53161" y="53161"/>
                  </a:lnTo>
                  <a:lnTo>
                    <a:pt x="89895" y="24780"/>
                  </a:lnTo>
                  <a:lnTo>
                    <a:pt x="133253" y="6483"/>
                  </a:lnTo>
                  <a:lnTo>
                    <a:pt x="181504" y="0"/>
                  </a:lnTo>
                  <a:lnTo>
                    <a:pt x="6524096" y="0"/>
                  </a:lnTo>
                  <a:lnTo>
                    <a:pt x="6572346" y="6483"/>
                  </a:lnTo>
                  <a:lnTo>
                    <a:pt x="6615703" y="24780"/>
                  </a:lnTo>
                  <a:lnTo>
                    <a:pt x="6652438" y="53161"/>
                  </a:lnTo>
                  <a:lnTo>
                    <a:pt x="6680818" y="89895"/>
                  </a:lnTo>
                  <a:lnTo>
                    <a:pt x="6699115" y="133253"/>
                  </a:lnTo>
                  <a:lnTo>
                    <a:pt x="6705599" y="181504"/>
                  </a:lnTo>
                  <a:lnTo>
                    <a:pt x="6705598" y="907520"/>
                  </a:lnTo>
                  <a:lnTo>
                    <a:pt x="6699115" y="955771"/>
                  </a:lnTo>
                  <a:lnTo>
                    <a:pt x="6680818" y="999129"/>
                  </a:lnTo>
                  <a:lnTo>
                    <a:pt x="6652437" y="1035863"/>
                  </a:lnTo>
                  <a:lnTo>
                    <a:pt x="6615703" y="1064244"/>
                  </a:lnTo>
                  <a:lnTo>
                    <a:pt x="6572345" y="1082541"/>
                  </a:lnTo>
                  <a:lnTo>
                    <a:pt x="6524094" y="1089024"/>
                  </a:lnTo>
                  <a:lnTo>
                    <a:pt x="181504" y="1089025"/>
                  </a:lnTo>
                  <a:close/>
                </a:path>
              </a:pathLst>
            </a:custGeom>
            <a:solidFill>
              <a:srgbClr val="4779B1"/>
            </a:solidFill>
          </p:spPr>
          <p:txBody>
            <a:bodyPr wrap="square" lIns="0" tIns="0" rIns="0" bIns="0" rtlCol="0"/>
            <a:lstStyle/>
            <a:p/>
          </p:txBody>
        </p:sp>
        <p:sp>
          <p:nvSpPr>
            <p:cNvPr id="5" name="object 5"/>
            <p:cNvSpPr/>
            <p:nvPr/>
          </p:nvSpPr>
          <p:spPr>
            <a:xfrm>
              <a:off x="812799" y="1639887"/>
              <a:ext cx="6705600" cy="1089025"/>
            </a:xfrm>
            <a:custGeom>
              <a:rect l="l" t="t" r="r" b="b"/>
              <a:pathLst>
                <a:path w="6705600" h="1089025">
                  <a:moveTo>
                    <a:pt x="0" y="181504"/>
                  </a:moveTo>
                  <a:lnTo>
                    <a:pt x="6483" y="133253"/>
                  </a:lnTo>
                  <a:lnTo>
                    <a:pt x="24780" y="89895"/>
                  </a:lnTo>
                  <a:lnTo>
                    <a:pt x="53161" y="53161"/>
                  </a:lnTo>
                  <a:lnTo>
                    <a:pt x="89895" y="24780"/>
                  </a:lnTo>
                  <a:lnTo>
                    <a:pt x="133253" y="6483"/>
                  </a:lnTo>
                  <a:lnTo>
                    <a:pt x="181504" y="0"/>
                  </a:lnTo>
                  <a:lnTo>
                    <a:pt x="6524096" y="0"/>
                  </a:lnTo>
                  <a:lnTo>
                    <a:pt x="6572345" y="6483"/>
                  </a:lnTo>
                  <a:lnTo>
                    <a:pt x="6615703" y="24780"/>
                  </a:lnTo>
                  <a:lnTo>
                    <a:pt x="6652437" y="53161"/>
                  </a:lnTo>
                  <a:lnTo>
                    <a:pt x="6680818" y="89895"/>
                  </a:lnTo>
                  <a:lnTo>
                    <a:pt x="6699115" y="133252"/>
                  </a:lnTo>
                  <a:lnTo>
                    <a:pt x="6705599" y="181504"/>
                  </a:lnTo>
                  <a:lnTo>
                    <a:pt x="6705600" y="907520"/>
                  </a:lnTo>
                  <a:lnTo>
                    <a:pt x="6699115" y="955771"/>
                  </a:lnTo>
                  <a:lnTo>
                    <a:pt x="6680818" y="999129"/>
                  </a:lnTo>
                  <a:lnTo>
                    <a:pt x="6652437" y="1035863"/>
                  </a:lnTo>
                  <a:lnTo>
                    <a:pt x="6615703" y="1064244"/>
                  </a:lnTo>
                  <a:lnTo>
                    <a:pt x="6572345" y="1082541"/>
                  </a:lnTo>
                  <a:lnTo>
                    <a:pt x="6524094" y="1089024"/>
                  </a:lnTo>
                  <a:lnTo>
                    <a:pt x="181504" y="1089025"/>
                  </a:lnTo>
                  <a:lnTo>
                    <a:pt x="133253" y="1082541"/>
                  </a:lnTo>
                  <a:lnTo>
                    <a:pt x="89895" y="1064244"/>
                  </a:lnTo>
                  <a:lnTo>
                    <a:pt x="53161" y="1035863"/>
                  </a:lnTo>
                  <a:lnTo>
                    <a:pt x="24780" y="999129"/>
                  </a:lnTo>
                  <a:lnTo>
                    <a:pt x="6483" y="955771"/>
                  </a:lnTo>
                  <a:lnTo>
                    <a:pt x="0" y="907520"/>
                  </a:lnTo>
                  <a:lnTo>
                    <a:pt x="0" y="181504"/>
                  </a:lnTo>
                  <a:close/>
                </a:path>
              </a:pathLst>
            </a:custGeom>
            <a:ln w="9524">
              <a:solidFill>
                <a:srgbClr val="000000"/>
              </a:solidFill>
            </a:ln>
          </p:spPr>
          <p:txBody>
            <a:bodyPr wrap="square" lIns="0" tIns="0" rIns="0" bIns="0" rtlCol="0"/>
            <a:lstStyle/>
            <a:p/>
          </p:txBody>
        </p:sp>
      </p:grpSp>
      <p:grpSp>
        <p:nvGrpSpPr>
          <p:cNvPr id="6" name="object 6"/>
          <p:cNvGrpSpPr/>
          <p:nvPr/>
        </p:nvGrpSpPr>
        <p:grpSpPr>
          <a:xfrm>
            <a:off x="838199" y="3092449"/>
            <a:ext cx="6648450" cy="1577975"/>
            <a:chOff x="838199" y="3092449"/>
            <a:chExt cx="6648450" cy="1577975"/>
          </a:xfrm>
        </p:grpSpPr>
        <p:sp>
          <p:nvSpPr>
            <p:cNvPr id="7" name="object 7"/>
            <p:cNvSpPr/>
            <p:nvPr/>
          </p:nvSpPr>
          <p:spPr>
            <a:xfrm>
              <a:off x="842962" y="3097211"/>
              <a:ext cx="6638925" cy="1568450"/>
            </a:xfrm>
            <a:custGeom>
              <a:rect l="l" t="t" r="r" b="b"/>
              <a:pathLst>
                <a:path w="6638925" h="1568450">
                  <a:moveTo>
                    <a:pt x="261408" y="1568450"/>
                  </a:moveTo>
                  <a:lnTo>
                    <a:pt x="214419" y="1564237"/>
                  </a:lnTo>
                  <a:lnTo>
                    <a:pt x="170194" y="1552094"/>
                  </a:lnTo>
                  <a:lnTo>
                    <a:pt x="129470" y="1532759"/>
                  </a:lnTo>
                  <a:lnTo>
                    <a:pt x="92986" y="1506969"/>
                  </a:lnTo>
                  <a:lnTo>
                    <a:pt x="61479" y="1475462"/>
                  </a:lnTo>
                  <a:lnTo>
                    <a:pt x="35689" y="1438978"/>
                  </a:lnTo>
                  <a:lnTo>
                    <a:pt x="16354" y="1398254"/>
                  </a:lnTo>
                  <a:lnTo>
                    <a:pt x="4211" y="1354029"/>
                  </a:lnTo>
                  <a:lnTo>
                    <a:pt x="0" y="1307041"/>
                  </a:lnTo>
                  <a:lnTo>
                    <a:pt x="0" y="261408"/>
                  </a:lnTo>
                  <a:lnTo>
                    <a:pt x="4211" y="214419"/>
                  </a:lnTo>
                  <a:lnTo>
                    <a:pt x="16354" y="170194"/>
                  </a:lnTo>
                  <a:lnTo>
                    <a:pt x="35690" y="129470"/>
                  </a:lnTo>
                  <a:lnTo>
                    <a:pt x="61480" y="92985"/>
                  </a:lnTo>
                  <a:lnTo>
                    <a:pt x="92986" y="61479"/>
                  </a:lnTo>
                  <a:lnTo>
                    <a:pt x="129470" y="35689"/>
                  </a:lnTo>
                  <a:lnTo>
                    <a:pt x="170195" y="16354"/>
                  </a:lnTo>
                  <a:lnTo>
                    <a:pt x="214420" y="4211"/>
                  </a:lnTo>
                  <a:lnTo>
                    <a:pt x="261408" y="0"/>
                  </a:lnTo>
                  <a:lnTo>
                    <a:pt x="6377515" y="0"/>
                  </a:lnTo>
                  <a:lnTo>
                    <a:pt x="6424504" y="4211"/>
                  </a:lnTo>
                  <a:lnTo>
                    <a:pt x="6468730" y="16354"/>
                  </a:lnTo>
                  <a:lnTo>
                    <a:pt x="6509454" y="35690"/>
                  </a:lnTo>
                  <a:lnTo>
                    <a:pt x="6545938" y="61480"/>
                  </a:lnTo>
                  <a:lnTo>
                    <a:pt x="6577444" y="92986"/>
                  </a:lnTo>
                  <a:lnTo>
                    <a:pt x="6603234" y="129470"/>
                  </a:lnTo>
                  <a:lnTo>
                    <a:pt x="6622570" y="170194"/>
                  </a:lnTo>
                  <a:lnTo>
                    <a:pt x="6634712" y="214419"/>
                  </a:lnTo>
                  <a:lnTo>
                    <a:pt x="6638924" y="261408"/>
                  </a:lnTo>
                  <a:lnTo>
                    <a:pt x="6638925" y="1307041"/>
                  </a:lnTo>
                  <a:lnTo>
                    <a:pt x="6634713" y="1354029"/>
                  </a:lnTo>
                  <a:lnTo>
                    <a:pt x="6622570" y="1398254"/>
                  </a:lnTo>
                  <a:lnTo>
                    <a:pt x="6603235" y="1438978"/>
                  </a:lnTo>
                  <a:lnTo>
                    <a:pt x="6577445" y="1475463"/>
                  </a:lnTo>
                  <a:lnTo>
                    <a:pt x="6545939" y="1506969"/>
                  </a:lnTo>
                  <a:lnTo>
                    <a:pt x="6509454" y="1532759"/>
                  </a:lnTo>
                  <a:lnTo>
                    <a:pt x="6468730" y="1552094"/>
                  </a:lnTo>
                  <a:lnTo>
                    <a:pt x="6424505" y="1564237"/>
                  </a:lnTo>
                  <a:lnTo>
                    <a:pt x="6377517" y="1568449"/>
                  </a:lnTo>
                  <a:lnTo>
                    <a:pt x="261408" y="1568450"/>
                  </a:lnTo>
                  <a:close/>
                </a:path>
              </a:pathLst>
            </a:custGeom>
            <a:solidFill>
              <a:srgbClr val="4779B1"/>
            </a:solidFill>
          </p:spPr>
          <p:txBody>
            <a:bodyPr wrap="square" lIns="0" tIns="0" rIns="0" bIns="0" rtlCol="0"/>
            <a:lstStyle/>
            <a:p/>
          </p:txBody>
        </p:sp>
        <p:sp>
          <p:nvSpPr>
            <p:cNvPr id="8" name="object 8"/>
            <p:cNvSpPr/>
            <p:nvPr/>
          </p:nvSpPr>
          <p:spPr>
            <a:xfrm>
              <a:off x="842962" y="3097211"/>
              <a:ext cx="6638925" cy="1568450"/>
            </a:xfrm>
            <a:custGeom>
              <a:rect l="l" t="t" r="r" b="b"/>
              <a:pathLst>
                <a:path w="6638925" h="1568450">
                  <a:moveTo>
                    <a:pt x="0" y="261408"/>
                  </a:moveTo>
                  <a:lnTo>
                    <a:pt x="4211" y="214419"/>
                  </a:lnTo>
                  <a:lnTo>
                    <a:pt x="16354" y="170194"/>
                  </a:lnTo>
                  <a:lnTo>
                    <a:pt x="35689" y="129470"/>
                  </a:lnTo>
                  <a:lnTo>
                    <a:pt x="61479" y="92986"/>
                  </a:lnTo>
                  <a:lnTo>
                    <a:pt x="92986" y="61480"/>
                  </a:lnTo>
                  <a:lnTo>
                    <a:pt x="129470" y="35690"/>
                  </a:lnTo>
                  <a:lnTo>
                    <a:pt x="170194" y="16354"/>
                  </a:lnTo>
                  <a:lnTo>
                    <a:pt x="214419" y="4211"/>
                  </a:lnTo>
                  <a:lnTo>
                    <a:pt x="261408" y="0"/>
                  </a:lnTo>
                  <a:lnTo>
                    <a:pt x="6377516" y="0"/>
                  </a:lnTo>
                  <a:lnTo>
                    <a:pt x="6424504" y="4211"/>
                  </a:lnTo>
                  <a:lnTo>
                    <a:pt x="6468729" y="16354"/>
                  </a:lnTo>
                  <a:lnTo>
                    <a:pt x="6509453" y="35689"/>
                  </a:lnTo>
                  <a:lnTo>
                    <a:pt x="6545937" y="61479"/>
                  </a:lnTo>
                  <a:lnTo>
                    <a:pt x="6577444" y="92985"/>
                  </a:lnTo>
                  <a:lnTo>
                    <a:pt x="6603234" y="129470"/>
                  </a:lnTo>
                  <a:lnTo>
                    <a:pt x="6622569" y="170194"/>
                  </a:lnTo>
                  <a:lnTo>
                    <a:pt x="6634712" y="214419"/>
                  </a:lnTo>
                  <a:lnTo>
                    <a:pt x="6638924" y="261408"/>
                  </a:lnTo>
                  <a:lnTo>
                    <a:pt x="6638925" y="1307041"/>
                  </a:lnTo>
                  <a:lnTo>
                    <a:pt x="6634713" y="1354029"/>
                  </a:lnTo>
                  <a:lnTo>
                    <a:pt x="6622571" y="1398254"/>
                  </a:lnTo>
                  <a:lnTo>
                    <a:pt x="6603235" y="1438978"/>
                  </a:lnTo>
                  <a:lnTo>
                    <a:pt x="6577445" y="1475462"/>
                  </a:lnTo>
                  <a:lnTo>
                    <a:pt x="6545939" y="1506969"/>
                  </a:lnTo>
                  <a:lnTo>
                    <a:pt x="6509455" y="1532759"/>
                  </a:lnTo>
                  <a:lnTo>
                    <a:pt x="6468731" y="1552094"/>
                  </a:lnTo>
                  <a:lnTo>
                    <a:pt x="6424505" y="1564237"/>
                  </a:lnTo>
                  <a:lnTo>
                    <a:pt x="6377517" y="1568449"/>
                  </a:lnTo>
                  <a:lnTo>
                    <a:pt x="261408" y="1568450"/>
                  </a:lnTo>
                  <a:lnTo>
                    <a:pt x="214419" y="1564237"/>
                  </a:lnTo>
                  <a:lnTo>
                    <a:pt x="170194" y="1552094"/>
                  </a:lnTo>
                  <a:lnTo>
                    <a:pt x="129470" y="1532759"/>
                  </a:lnTo>
                  <a:lnTo>
                    <a:pt x="92986" y="1506969"/>
                  </a:lnTo>
                  <a:lnTo>
                    <a:pt x="61480" y="1475463"/>
                  </a:lnTo>
                  <a:lnTo>
                    <a:pt x="35689" y="1438978"/>
                  </a:lnTo>
                  <a:lnTo>
                    <a:pt x="16354" y="1398254"/>
                  </a:lnTo>
                  <a:lnTo>
                    <a:pt x="4211" y="1354029"/>
                  </a:lnTo>
                  <a:lnTo>
                    <a:pt x="0" y="1307041"/>
                  </a:lnTo>
                  <a:lnTo>
                    <a:pt x="0" y="261408"/>
                  </a:lnTo>
                  <a:close/>
                </a:path>
              </a:pathLst>
            </a:custGeom>
            <a:ln w="9525">
              <a:solidFill>
                <a:srgbClr val="000000"/>
              </a:solidFill>
            </a:ln>
          </p:spPr>
          <p:txBody>
            <a:bodyPr wrap="square" lIns="0" tIns="0" rIns="0" bIns="0" rtlCol="0"/>
            <a:lstStyle/>
            <a:p/>
          </p:txBody>
        </p:sp>
      </p:grpSp>
      <p:grpSp>
        <p:nvGrpSpPr>
          <p:cNvPr id="9" name="object 9"/>
          <p:cNvGrpSpPr/>
          <p:nvPr/>
        </p:nvGrpSpPr>
        <p:grpSpPr>
          <a:xfrm>
            <a:off x="803275" y="5072062"/>
            <a:ext cx="6715125" cy="1098550"/>
            <a:chOff x="803275" y="5072062"/>
            <a:chExt cx="6715125" cy="1098550"/>
          </a:xfrm>
        </p:grpSpPr>
        <p:sp>
          <p:nvSpPr>
            <p:cNvPr id="10" name="object 10"/>
            <p:cNvSpPr/>
            <p:nvPr/>
          </p:nvSpPr>
          <p:spPr>
            <a:xfrm>
              <a:off x="808037" y="5076824"/>
              <a:ext cx="6705600" cy="1089025"/>
            </a:xfrm>
            <a:custGeom>
              <a:rect l="l" t="t" r="r" b="b"/>
              <a:pathLst>
                <a:path w="6705600" h="1089025">
                  <a:moveTo>
                    <a:pt x="6524094" y="1089025"/>
                  </a:moveTo>
                  <a:lnTo>
                    <a:pt x="181504" y="1089025"/>
                  </a:lnTo>
                  <a:lnTo>
                    <a:pt x="133253" y="1082541"/>
                  </a:lnTo>
                  <a:lnTo>
                    <a:pt x="89895" y="1064244"/>
                  </a:lnTo>
                  <a:lnTo>
                    <a:pt x="53161" y="1035864"/>
                  </a:lnTo>
                  <a:lnTo>
                    <a:pt x="24780" y="999129"/>
                  </a:lnTo>
                  <a:lnTo>
                    <a:pt x="6483" y="955772"/>
                  </a:lnTo>
                  <a:lnTo>
                    <a:pt x="0" y="907521"/>
                  </a:lnTo>
                  <a:lnTo>
                    <a:pt x="0" y="181504"/>
                  </a:lnTo>
                  <a:lnTo>
                    <a:pt x="6483" y="133253"/>
                  </a:lnTo>
                  <a:lnTo>
                    <a:pt x="24780" y="89895"/>
                  </a:lnTo>
                  <a:lnTo>
                    <a:pt x="53161" y="53161"/>
                  </a:lnTo>
                  <a:lnTo>
                    <a:pt x="89895" y="24780"/>
                  </a:lnTo>
                  <a:lnTo>
                    <a:pt x="133253" y="6483"/>
                  </a:lnTo>
                  <a:lnTo>
                    <a:pt x="181503" y="0"/>
                  </a:lnTo>
                  <a:lnTo>
                    <a:pt x="6524096" y="0"/>
                  </a:lnTo>
                  <a:lnTo>
                    <a:pt x="6572345" y="6483"/>
                  </a:lnTo>
                  <a:lnTo>
                    <a:pt x="6615703" y="24780"/>
                  </a:lnTo>
                  <a:lnTo>
                    <a:pt x="6652437" y="53161"/>
                  </a:lnTo>
                  <a:lnTo>
                    <a:pt x="6680818" y="89895"/>
                  </a:lnTo>
                  <a:lnTo>
                    <a:pt x="6699115" y="133253"/>
                  </a:lnTo>
                  <a:lnTo>
                    <a:pt x="6705598" y="181504"/>
                  </a:lnTo>
                  <a:lnTo>
                    <a:pt x="6705598" y="907521"/>
                  </a:lnTo>
                  <a:lnTo>
                    <a:pt x="6699114" y="955772"/>
                  </a:lnTo>
                  <a:lnTo>
                    <a:pt x="6680817" y="999129"/>
                  </a:lnTo>
                  <a:lnTo>
                    <a:pt x="6652437" y="1035864"/>
                  </a:lnTo>
                  <a:lnTo>
                    <a:pt x="6615703" y="1064244"/>
                  </a:lnTo>
                  <a:lnTo>
                    <a:pt x="6572345" y="1082541"/>
                  </a:lnTo>
                  <a:lnTo>
                    <a:pt x="6524094" y="1089025"/>
                  </a:lnTo>
                  <a:close/>
                </a:path>
              </a:pathLst>
            </a:custGeom>
            <a:solidFill>
              <a:srgbClr val="4779B1"/>
            </a:solidFill>
          </p:spPr>
          <p:txBody>
            <a:bodyPr wrap="square" lIns="0" tIns="0" rIns="0" bIns="0" rtlCol="0"/>
            <a:lstStyle/>
            <a:p/>
          </p:txBody>
        </p:sp>
        <p:sp>
          <p:nvSpPr>
            <p:cNvPr id="11" name="object 11"/>
            <p:cNvSpPr/>
            <p:nvPr/>
          </p:nvSpPr>
          <p:spPr>
            <a:xfrm>
              <a:off x="808037" y="5076824"/>
              <a:ext cx="6705600" cy="1089025"/>
            </a:xfrm>
            <a:custGeom>
              <a:rect l="l" t="t" r="r" b="b"/>
              <a:pathLst>
                <a:path w="6705600" h="1089025">
                  <a:moveTo>
                    <a:pt x="0" y="181504"/>
                  </a:moveTo>
                  <a:lnTo>
                    <a:pt x="6483" y="133253"/>
                  </a:lnTo>
                  <a:lnTo>
                    <a:pt x="24780" y="89895"/>
                  </a:lnTo>
                  <a:lnTo>
                    <a:pt x="53161" y="53161"/>
                  </a:lnTo>
                  <a:lnTo>
                    <a:pt x="89895" y="24780"/>
                  </a:lnTo>
                  <a:lnTo>
                    <a:pt x="133253" y="6483"/>
                  </a:lnTo>
                  <a:lnTo>
                    <a:pt x="181504" y="0"/>
                  </a:lnTo>
                  <a:lnTo>
                    <a:pt x="6524096" y="0"/>
                  </a:lnTo>
                  <a:lnTo>
                    <a:pt x="6572345" y="6483"/>
                  </a:lnTo>
                  <a:lnTo>
                    <a:pt x="6615703" y="24780"/>
                  </a:lnTo>
                  <a:lnTo>
                    <a:pt x="6652437" y="53161"/>
                  </a:lnTo>
                  <a:lnTo>
                    <a:pt x="6680818" y="89895"/>
                  </a:lnTo>
                  <a:lnTo>
                    <a:pt x="6699115" y="133253"/>
                  </a:lnTo>
                  <a:lnTo>
                    <a:pt x="6705599" y="181504"/>
                  </a:lnTo>
                  <a:lnTo>
                    <a:pt x="6705599" y="907521"/>
                  </a:lnTo>
                  <a:lnTo>
                    <a:pt x="6699114" y="955772"/>
                  </a:lnTo>
                  <a:lnTo>
                    <a:pt x="6680817" y="999129"/>
                  </a:lnTo>
                  <a:lnTo>
                    <a:pt x="6652437" y="1035864"/>
                  </a:lnTo>
                  <a:lnTo>
                    <a:pt x="6615703" y="1064244"/>
                  </a:lnTo>
                  <a:lnTo>
                    <a:pt x="6572345" y="1082541"/>
                  </a:lnTo>
                  <a:lnTo>
                    <a:pt x="6524094" y="1089025"/>
                  </a:lnTo>
                  <a:lnTo>
                    <a:pt x="181504" y="1089025"/>
                  </a:lnTo>
                  <a:lnTo>
                    <a:pt x="133253" y="1082541"/>
                  </a:lnTo>
                  <a:lnTo>
                    <a:pt x="89895" y="1064244"/>
                  </a:lnTo>
                  <a:lnTo>
                    <a:pt x="53161" y="1035864"/>
                  </a:lnTo>
                  <a:lnTo>
                    <a:pt x="24780" y="999129"/>
                  </a:lnTo>
                  <a:lnTo>
                    <a:pt x="6483" y="955772"/>
                  </a:lnTo>
                  <a:lnTo>
                    <a:pt x="0" y="907521"/>
                  </a:lnTo>
                  <a:lnTo>
                    <a:pt x="0" y="181504"/>
                  </a:lnTo>
                  <a:close/>
                </a:path>
              </a:pathLst>
            </a:custGeom>
            <a:ln w="9524">
              <a:solidFill>
                <a:srgbClr val="000000"/>
              </a:solidFill>
            </a:ln>
          </p:spPr>
          <p:txBody>
            <a:bodyPr wrap="square" lIns="0" tIns="0" rIns="0" bIns="0" rtlCol="0"/>
            <a:lstStyle/>
            <a:p/>
          </p:txBody>
        </p:sp>
      </p:grpSp>
      <p:sp>
        <p:nvSpPr>
          <p:cNvPr id="12" name="object 12"/>
          <p:cNvSpPr txBox="1"/>
          <p:nvPr/>
        </p:nvSpPr>
        <p:spPr>
          <a:xfrm>
            <a:off x="392112" y="1001396"/>
            <a:ext cx="7064375" cy="3335020"/>
          </a:xfrm>
          <a:prstGeom prst="rect">
            <a:avLst/>
          </a:prstGeom>
        </p:spPr>
        <p:txBody>
          <a:bodyPr vert="horz" wrap="square" lIns="0" tIns="12700" rIns="0" bIns="0" rtlCol="0">
            <a:spAutoFit/>
          </a:bodyPr>
          <a:lstStyle/>
          <a:p>
            <a:pPr marL="12700">
              <a:lnSpc>
                <a:spcPct val="100000"/>
              </a:lnSpc>
              <a:spcBef>
                <a:spcPts val="100"/>
              </a:spcBef>
            </a:pPr>
            <a:r>
              <a:rPr sz="1900">
                <a:latin typeface="宋体"/>
                <a:cs typeface="宋体"/>
              </a:rPr>
              <a:t>（</a:t>
            </a:r>
            <a:r>
              <a:rPr sz="1900">
                <a:latin typeface="Arial"/>
                <a:cs typeface="Arial"/>
              </a:rPr>
              <a:t>2</a:t>
            </a:r>
            <a:r>
              <a:rPr sz="1900">
                <a:latin typeface="宋体"/>
                <a:cs typeface="宋体"/>
              </a:rPr>
              <a:t>）</a:t>
            </a:r>
            <a:r>
              <a:rPr sz="1900" spc="-10">
                <a:latin typeface="宋体"/>
                <a:cs typeface="宋体"/>
              </a:rPr>
              <a:t>企业诊断的特征</a:t>
            </a:r>
            <a:endParaRPr sz="1900">
              <a:latin typeface="宋体"/>
              <a:cs typeface="宋体"/>
            </a:endParaRPr>
          </a:p>
          <a:p>
            <a:pPr>
              <a:lnSpc>
                <a:spcPct val="100000"/>
              </a:lnSpc>
              <a:spcBef>
                <a:spcPts val="15"/>
              </a:spcBef>
            </a:pPr>
            <a:endParaRPr sz="2700">
              <a:latin typeface="宋体"/>
              <a:cs typeface="宋体"/>
            </a:endParaRPr>
          </a:p>
          <a:p>
            <a:pPr marL="536575" marR="5080" algn="just">
              <a:lnSpc>
                <a:spcPct val="102499"/>
              </a:lnSpc>
            </a:pPr>
            <a:r>
              <a:rPr sz="1900">
                <a:latin typeface="MS Gothic"/>
                <a:cs typeface="MS Gothic"/>
              </a:rPr>
              <a:t>①</a:t>
            </a:r>
            <a:r>
              <a:rPr sz="1900" spc="-5">
                <a:latin typeface="宋体"/>
                <a:cs typeface="宋体"/>
              </a:rPr>
              <a:t>企业诊断的经济性：市场营销的社会效应、生产与技术的社会效应、就业的社会效应、财务的社会效应、资源与能源的社会效应、环境保护的社会效应。</a:t>
            </a:r>
            <a:endParaRPr sz="1900">
              <a:latin typeface="宋体"/>
              <a:cs typeface="宋体"/>
            </a:endParaRPr>
          </a:p>
          <a:p>
            <a:pPr>
              <a:lnSpc>
                <a:spcPct val="100000"/>
              </a:lnSpc>
            </a:pPr>
            <a:endParaRPr sz="1900">
              <a:latin typeface="宋体"/>
              <a:cs typeface="宋体"/>
            </a:endParaRPr>
          </a:p>
          <a:p>
            <a:pPr marL="527050" marR="13970" algn="just">
              <a:lnSpc>
                <a:spcPct val="101600"/>
              </a:lnSpc>
              <a:spcBef>
                <a:spcPts val="1590"/>
              </a:spcBef>
            </a:pPr>
            <a:r>
              <a:rPr sz="1900">
                <a:latin typeface="MS Gothic"/>
                <a:cs typeface="MS Gothic"/>
              </a:rPr>
              <a:t>②</a:t>
            </a:r>
            <a:r>
              <a:rPr sz="1900" spc="-5">
                <a:latin typeface="宋体"/>
                <a:cs typeface="宋体"/>
              </a:rPr>
              <a:t>企业诊断的理论应用性：企业诊断中发现问题必须应用技术方法、企业诊断中提出解决问题方案必须应用经营技法、企业诊断中改进方案的实施必须进行理论与方法应用的动态比较研</a:t>
            </a:r>
            <a:r>
              <a:rPr sz="1900" spc="-25">
                <a:latin typeface="宋体"/>
                <a:cs typeface="宋体"/>
              </a:rPr>
              <a:t>究。</a:t>
            </a:r>
            <a:endParaRPr sz="1900">
              <a:latin typeface="宋体"/>
              <a:cs typeface="宋体"/>
            </a:endParaRPr>
          </a:p>
        </p:txBody>
      </p:sp>
      <p:sp>
        <p:nvSpPr>
          <p:cNvPr id="14" name="object 14"/>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17</a:t>
            </a:fld>
          </a:p>
        </p:txBody>
      </p:sp>
      <p:sp>
        <p:nvSpPr>
          <p:cNvPr id="13" name="object 13"/>
          <p:cNvSpPr txBox="1"/>
          <p:nvPr/>
        </p:nvSpPr>
        <p:spPr>
          <a:xfrm>
            <a:off x="852487" y="5391503"/>
            <a:ext cx="6654800" cy="588010"/>
          </a:xfrm>
          <a:prstGeom prst="rect">
            <a:avLst/>
          </a:prstGeom>
        </p:spPr>
        <p:txBody>
          <a:bodyPr vert="horz" wrap="square" lIns="0" tIns="10795" rIns="0" bIns="0" rtlCol="0">
            <a:spAutoFit/>
          </a:bodyPr>
          <a:lstStyle/>
          <a:p>
            <a:pPr marL="12700" marR="5080">
              <a:lnSpc>
                <a:spcPts val="2270"/>
              </a:lnSpc>
              <a:spcBef>
                <a:spcPts val="85"/>
              </a:spcBef>
            </a:pPr>
            <a:r>
              <a:rPr sz="1800">
                <a:latin typeface="MS Gothic"/>
                <a:cs typeface="MS Gothic"/>
              </a:rPr>
              <a:t>③</a:t>
            </a:r>
            <a:r>
              <a:rPr sz="1800" spc="-5">
                <a:latin typeface="宋体"/>
                <a:cs typeface="宋体"/>
              </a:rPr>
              <a:t>企业诊断的主体导向性：企业诊断效果受诊断师影响、企业诊断效果受社会内部人员影响、企业诊断的效果受社会环境影响。</a:t>
            </a:r>
            <a:endParaRPr sz="1800">
              <a:latin typeface="宋体"/>
              <a:cs typeface="宋体"/>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331787" y="302896"/>
            <a:ext cx="304228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1.2.3</a:t>
            </a:r>
            <a:r>
              <a:rPr sz="1900" spc="-20">
                <a:latin typeface="Arial"/>
                <a:cs typeface="Arial"/>
              </a:rPr>
              <a:t> </a:t>
            </a:r>
            <a:r>
              <a:rPr sz="1900" spc="-5"/>
              <a:t>企业诊断的本质与特征</a:t>
            </a:r>
            <a:endParaRPr sz="1900">
              <a:latin typeface="Arial"/>
              <a:cs typeface="Arial"/>
            </a:endParaRPr>
          </a:p>
        </p:txBody>
      </p:sp>
      <p:grpSp>
        <p:nvGrpSpPr>
          <p:cNvPr id="3" name="object 3"/>
          <p:cNvGrpSpPr/>
          <p:nvPr/>
        </p:nvGrpSpPr>
        <p:grpSpPr>
          <a:xfrm>
            <a:off x="808037" y="1635125"/>
            <a:ext cx="6715125" cy="1098550"/>
            <a:chOff x="808037" y="1635125"/>
            <a:chExt cx="6715125" cy="1098550"/>
          </a:xfrm>
        </p:grpSpPr>
        <p:sp>
          <p:nvSpPr>
            <p:cNvPr id="4" name="object 4"/>
            <p:cNvSpPr/>
            <p:nvPr/>
          </p:nvSpPr>
          <p:spPr>
            <a:xfrm>
              <a:off x="812799" y="1639887"/>
              <a:ext cx="6705600" cy="1089025"/>
            </a:xfrm>
            <a:custGeom>
              <a:rect l="l" t="t" r="r" b="b"/>
              <a:pathLst>
                <a:path w="6705600" h="1089025">
                  <a:moveTo>
                    <a:pt x="181504" y="1089025"/>
                  </a:moveTo>
                  <a:lnTo>
                    <a:pt x="133253" y="1082541"/>
                  </a:lnTo>
                  <a:lnTo>
                    <a:pt x="89895" y="1064244"/>
                  </a:lnTo>
                  <a:lnTo>
                    <a:pt x="53161" y="1035863"/>
                  </a:lnTo>
                  <a:lnTo>
                    <a:pt x="24780" y="999129"/>
                  </a:lnTo>
                  <a:lnTo>
                    <a:pt x="6483" y="955771"/>
                  </a:lnTo>
                  <a:lnTo>
                    <a:pt x="0" y="907520"/>
                  </a:lnTo>
                  <a:lnTo>
                    <a:pt x="0" y="181504"/>
                  </a:lnTo>
                  <a:lnTo>
                    <a:pt x="6483" y="133252"/>
                  </a:lnTo>
                  <a:lnTo>
                    <a:pt x="24780" y="89895"/>
                  </a:lnTo>
                  <a:lnTo>
                    <a:pt x="53161" y="53161"/>
                  </a:lnTo>
                  <a:lnTo>
                    <a:pt x="89895" y="24780"/>
                  </a:lnTo>
                  <a:lnTo>
                    <a:pt x="133253" y="6483"/>
                  </a:lnTo>
                  <a:lnTo>
                    <a:pt x="181504" y="0"/>
                  </a:lnTo>
                  <a:lnTo>
                    <a:pt x="6524096" y="0"/>
                  </a:lnTo>
                  <a:lnTo>
                    <a:pt x="6572346" y="6483"/>
                  </a:lnTo>
                  <a:lnTo>
                    <a:pt x="6615703" y="24780"/>
                  </a:lnTo>
                  <a:lnTo>
                    <a:pt x="6652438" y="53161"/>
                  </a:lnTo>
                  <a:lnTo>
                    <a:pt x="6680818" y="89895"/>
                  </a:lnTo>
                  <a:lnTo>
                    <a:pt x="6699115" y="133253"/>
                  </a:lnTo>
                  <a:lnTo>
                    <a:pt x="6705599" y="181504"/>
                  </a:lnTo>
                  <a:lnTo>
                    <a:pt x="6705598" y="907520"/>
                  </a:lnTo>
                  <a:lnTo>
                    <a:pt x="6699115" y="955771"/>
                  </a:lnTo>
                  <a:lnTo>
                    <a:pt x="6680818" y="999129"/>
                  </a:lnTo>
                  <a:lnTo>
                    <a:pt x="6652437" y="1035863"/>
                  </a:lnTo>
                  <a:lnTo>
                    <a:pt x="6615703" y="1064244"/>
                  </a:lnTo>
                  <a:lnTo>
                    <a:pt x="6572345" y="1082541"/>
                  </a:lnTo>
                  <a:lnTo>
                    <a:pt x="6524094" y="1089024"/>
                  </a:lnTo>
                  <a:lnTo>
                    <a:pt x="181504" y="1089025"/>
                  </a:lnTo>
                  <a:close/>
                </a:path>
              </a:pathLst>
            </a:custGeom>
            <a:solidFill>
              <a:srgbClr val="4779B1"/>
            </a:solidFill>
          </p:spPr>
          <p:txBody>
            <a:bodyPr wrap="square" lIns="0" tIns="0" rIns="0" bIns="0" rtlCol="0"/>
            <a:lstStyle/>
            <a:p/>
          </p:txBody>
        </p:sp>
        <p:sp>
          <p:nvSpPr>
            <p:cNvPr id="5" name="object 5"/>
            <p:cNvSpPr/>
            <p:nvPr/>
          </p:nvSpPr>
          <p:spPr>
            <a:xfrm>
              <a:off x="812799" y="1639887"/>
              <a:ext cx="6705600" cy="1089025"/>
            </a:xfrm>
            <a:custGeom>
              <a:rect l="l" t="t" r="r" b="b"/>
              <a:pathLst>
                <a:path w="6705600" h="1089025">
                  <a:moveTo>
                    <a:pt x="0" y="181504"/>
                  </a:moveTo>
                  <a:lnTo>
                    <a:pt x="6483" y="133253"/>
                  </a:lnTo>
                  <a:lnTo>
                    <a:pt x="24780" y="89895"/>
                  </a:lnTo>
                  <a:lnTo>
                    <a:pt x="53161" y="53161"/>
                  </a:lnTo>
                  <a:lnTo>
                    <a:pt x="89895" y="24780"/>
                  </a:lnTo>
                  <a:lnTo>
                    <a:pt x="133253" y="6483"/>
                  </a:lnTo>
                  <a:lnTo>
                    <a:pt x="181504" y="0"/>
                  </a:lnTo>
                  <a:lnTo>
                    <a:pt x="6524096" y="0"/>
                  </a:lnTo>
                  <a:lnTo>
                    <a:pt x="6572345" y="6483"/>
                  </a:lnTo>
                  <a:lnTo>
                    <a:pt x="6615703" y="24780"/>
                  </a:lnTo>
                  <a:lnTo>
                    <a:pt x="6652437" y="53161"/>
                  </a:lnTo>
                  <a:lnTo>
                    <a:pt x="6680818" y="89895"/>
                  </a:lnTo>
                  <a:lnTo>
                    <a:pt x="6699115" y="133252"/>
                  </a:lnTo>
                  <a:lnTo>
                    <a:pt x="6705599" y="181504"/>
                  </a:lnTo>
                  <a:lnTo>
                    <a:pt x="6705600" y="907520"/>
                  </a:lnTo>
                  <a:lnTo>
                    <a:pt x="6699115" y="955771"/>
                  </a:lnTo>
                  <a:lnTo>
                    <a:pt x="6680818" y="999129"/>
                  </a:lnTo>
                  <a:lnTo>
                    <a:pt x="6652437" y="1035863"/>
                  </a:lnTo>
                  <a:lnTo>
                    <a:pt x="6615703" y="1064244"/>
                  </a:lnTo>
                  <a:lnTo>
                    <a:pt x="6572345" y="1082541"/>
                  </a:lnTo>
                  <a:lnTo>
                    <a:pt x="6524094" y="1089024"/>
                  </a:lnTo>
                  <a:lnTo>
                    <a:pt x="181504" y="1089025"/>
                  </a:lnTo>
                  <a:lnTo>
                    <a:pt x="133253" y="1082541"/>
                  </a:lnTo>
                  <a:lnTo>
                    <a:pt x="89895" y="1064244"/>
                  </a:lnTo>
                  <a:lnTo>
                    <a:pt x="53161" y="1035863"/>
                  </a:lnTo>
                  <a:lnTo>
                    <a:pt x="24780" y="999129"/>
                  </a:lnTo>
                  <a:lnTo>
                    <a:pt x="6483" y="955771"/>
                  </a:lnTo>
                  <a:lnTo>
                    <a:pt x="0" y="907520"/>
                  </a:lnTo>
                  <a:lnTo>
                    <a:pt x="0" y="181504"/>
                  </a:lnTo>
                  <a:close/>
                </a:path>
              </a:pathLst>
            </a:custGeom>
            <a:ln w="9524">
              <a:solidFill>
                <a:srgbClr val="000000"/>
              </a:solidFill>
            </a:ln>
          </p:spPr>
          <p:txBody>
            <a:bodyPr wrap="square" lIns="0" tIns="0" rIns="0" bIns="0" rtlCol="0"/>
            <a:lstStyle/>
            <a:p/>
          </p:txBody>
        </p:sp>
      </p:grpSp>
      <p:grpSp>
        <p:nvGrpSpPr>
          <p:cNvPr id="6" name="object 6"/>
          <p:cNvGrpSpPr/>
          <p:nvPr/>
        </p:nvGrpSpPr>
        <p:grpSpPr>
          <a:xfrm>
            <a:off x="860425" y="3403599"/>
            <a:ext cx="7085330" cy="954405"/>
            <a:chOff x="860425" y="3403599"/>
            <a:chExt cx="7085330" cy="954405"/>
          </a:xfrm>
        </p:grpSpPr>
        <p:sp>
          <p:nvSpPr>
            <p:cNvPr id="7" name="object 7"/>
            <p:cNvSpPr/>
            <p:nvPr/>
          </p:nvSpPr>
          <p:spPr>
            <a:xfrm>
              <a:off x="865187" y="3408361"/>
              <a:ext cx="7075805" cy="944880"/>
            </a:xfrm>
            <a:custGeom>
              <a:rect l="l" t="t" r="r" b="b"/>
              <a:pathLst>
                <a:path w="7075805" h="944878">
                  <a:moveTo>
                    <a:pt x="6918061" y="944562"/>
                  </a:moveTo>
                  <a:lnTo>
                    <a:pt x="157427" y="944562"/>
                  </a:lnTo>
                  <a:lnTo>
                    <a:pt x="107667" y="936536"/>
                  </a:lnTo>
                  <a:lnTo>
                    <a:pt x="64452" y="914187"/>
                  </a:lnTo>
                  <a:lnTo>
                    <a:pt x="30374" y="880109"/>
                  </a:lnTo>
                  <a:lnTo>
                    <a:pt x="8025" y="836894"/>
                  </a:lnTo>
                  <a:lnTo>
                    <a:pt x="0" y="787135"/>
                  </a:lnTo>
                  <a:lnTo>
                    <a:pt x="0" y="157426"/>
                  </a:lnTo>
                  <a:lnTo>
                    <a:pt x="8025" y="107667"/>
                  </a:lnTo>
                  <a:lnTo>
                    <a:pt x="30374" y="64452"/>
                  </a:lnTo>
                  <a:lnTo>
                    <a:pt x="64452" y="30374"/>
                  </a:lnTo>
                  <a:lnTo>
                    <a:pt x="107667" y="8025"/>
                  </a:lnTo>
                  <a:lnTo>
                    <a:pt x="157426" y="0"/>
                  </a:lnTo>
                  <a:lnTo>
                    <a:pt x="6918061" y="0"/>
                  </a:lnTo>
                  <a:lnTo>
                    <a:pt x="6967820" y="8025"/>
                  </a:lnTo>
                  <a:lnTo>
                    <a:pt x="7011035" y="30374"/>
                  </a:lnTo>
                  <a:lnTo>
                    <a:pt x="7045114" y="64452"/>
                  </a:lnTo>
                  <a:lnTo>
                    <a:pt x="7067462" y="107668"/>
                  </a:lnTo>
                  <a:lnTo>
                    <a:pt x="7075488" y="157426"/>
                  </a:lnTo>
                  <a:lnTo>
                    <a:pt x="7075488" y="787135"/>
                  </a:lnTo>
                  <a:lnTo>
                    <a:pt x="7067462" y="836894"/>
                  </a:lnTo>
                  <a:lnTo>
                    <a:pt x="7045114" y="880109"/>
                  </a:lnTo>
                  <a:lnTo>
                    <a:pt x="7011036" y="914187"/>
                  </a:lnTo>
                  <a:lnTo>
                    <a:pt x="6967820" y="936536"/>
                  </a:lnTo>
                  <a:lnTo>
                    <a:pt x="6918061" y="944562"/>
                  </a:lnTo>
                  <a:close/>
                </a:path>
              </a:pathLst>
            </a:custGeom>
            <a:solidFill>
              <a:srgbClr val="4779B1"/>
            </a:solidFill>
          </p:spPr>
          <p:txBody>
            <a:bodyPr wrap="square" lIns="0" tIns="0" rIns="0" bIns="0" rtlCol="0"/>
            <a:lstStyle/>
            <a:p/>
          </p:txBody>
        </p:sp>
        <p:sp>
          <p:nvSpPr>
            <p:cNvPr id="8" name="object 8"/>
            <p:cNvSpPr/>
            <p:nvPr/>
          </p:nvSpPr>
          <p:spPr>
            <a:xfrm>
              <a:off x="865187" y="3408361"/>
              <a:ext cx="7075805" cy="944880"/>
            </a:xfrm>
            <a:custGeom>
              <a:rect l="l" t="t" r="r" b="b"/>
              <a:pathLst>
                <a:path w="7075805" h="944878">
                  <a:moveTo>
                    <a:pt x="0" y="157427"/>
                  </a:moveTo>
                  <a:lnTo>
                    <a:pt x="8025" y="107668"/>
                  </a:lnTo>
                  <a:lnTo>
                    <a:pt x="30374" y="64452"/>
                  </a:lnTo>
                  <a:lnTo>
                    <a:pt x="64452" y="30374"/>
                  </a:lnTo>
                  <a:lnTo>
                    <a:pt x="107667" y="8025"/>
                  </a:lnTo>
                  <a:lnTo>
                    <a:pt x="157426" y="0"/>
                  </a:lnTo>
                  <a:lnTo>
                    <a:pt x="6918061" y="0"/>
                  </a:lnTo>
                  <a:lnTo>
                    <a:pt x="6967820" y="8025"/>
                  </a:lnTo>
                  <a:lnTo>
                    <a:pt x="7011035" y="30374"/>
                  </a:lnTo>
                  <a:lnTo>
                    <a:pt x="7045114" y="64452"/>
                  </a:lnTo>
                  <a:lnTo>
                    <a:pt x="7067462" y="107667"/>
                  </a:lnTo>
                  <a:lnTo>
                    <a:pt x="7075488" y="157426"/>
                  </a:lnTo>
                  <a:lnTo>
                    <a:pt x="7075488" y="787135"/>
                  </a:lnTo>
                  <a:lnTo>
                    <a:pt x="7067463" y="836894"/>
                  </a:lnTo>
                  <a:lnTo>
                    <a:pt x="7045114" y="880109"/>
                  </a:lnTo>
                  <a:lnTo>
                    <a:pt x="7011036" y="914187"/>
                  </a:lnTo>
                  <a:lnTo>
                    <a:pt x="6967820" y="936536"/>
                  </a:lnTo>
                  <a:lnTo>
                    <a:pt x="6918061" y="944562"/>
                  </a:lnTo>
                  <a:lnTo>
                    <a:pt x="157427" y="944562"/>
                  </a:lnTo>
                  <a:lnTo>
                    <a:pt x="107667" y="936536"/>
                  </a:lnTo>
                  <a:lnTo>
                    <a:pt x="64452" y="914187"/>
                  </a:lnTo>
                  <a:lnTo>
                    <a:pt x="30374" y="880109"/>
                  </a:lnTo>
                  <a:lnTo>
                    <a:pt x="8025" y="836894"/>
                  </a:lnTo>
                  <a:lnTo>
                    <a:pt x="0" y="787135"/>
                  </a:lnTo>
                  <a:lnTo>
                    <a:pt x="0" y="157427"/>
                  </a:lnTo>
                  <a:close/>
                </a:path>
              </a:pathLst>
            </a:custGeom>
            <a:ln w="9525">
              <a:solidFill>
                <a:srgbClr val="000000"/>
              </a:solidFill>
            </a:ln>
          </p:spPr>
          <p:txBody>
            <a:bodyPr wrap="square" lIns="0" tIns="0" rIns="0" bIns="0" rtlCol="0"/>
            <a:lstStyle/>
            <a:p/>
          </p:txBody>
        </p:sp>
      </p:grpSp>
      <p:sp>
        <p:nvSpPr>
          <p:cNvPr id="9" name="object 9"/>
          <p:cNvSpPr txBox="1"/>
          <p:nvPr/>
        </p:nvSpPr>
        <p:spPr>
          <a:xfrm>
            <a:off x="898596" y="3426937"/>
            <a:ext cx="7023100" cy="908685"/>
          </a:xfrm>
          <a:prstGeom prst="rect">
            <a:avLst/>
          </a:prstGeom>
        </p:spPr>
        <p:txBody>
          <a:bodyPr vert="horz" wrap="square" lIns="0" tIns="12700" rIns="0" bIns="0" rtlCol="0">
            <a:spAutoFit/>
          </a:bodyPr>
          <a:lstStyle/>
          <a:p>
            <a:pPr marL="12700">
              <a:lnSpc>
                <a:spcPct val="100000"/>
              </a:lnSpc>
              <a:spcBef>
                <a:spcPts val="100"/>
              </a:spcBef>
            </a:pPr>
            <a:r>
              <a:rPr sz="1900">
                <a:latin typeface="MS Gothic"/>
                <a:cs typeface="MS Gothic"/>
              </a:rPr>
              <a:t>⑤</a:t>
            </a:r>
            <a:r>
              <a:rPr sz="1900" spc="-5">
                <a:latin typeface="宋体"/>
                <a:cs typeface="宋体"/>
              </a:rPr>
              <a:t>企业诊断的系统性：企业诊断的科学性、企业诊断的创造</a:t>
            </a:r>
            <a:endParaRPr sz="1900">
              <a:latin typeface="宋体"/>
              <a:cs typeface="宋体"/>
            </a:endParaRPr>
          </a:p>
          <a:p>
            <a:pPr marL="12700" marR="5080">
              <a:lnSpc>
                <a:spcPct val="100000"/>
              </a:lnSpc>
              <a:spcBef>
                <a:spcPts val="110"/>
              </a:spcBef>
            </a:pPr>
            <a:r>
              <a:rPr sz="1900" spc="-5">
                <a:latin typeface="宋体"/>
                <a:cs typeface="宋体"/>
              </a:rPr>
              <a:t>性、企业诊断的独立性、企业诊断的客观性、企业诊断的有效性、</a:t>
            </a:r>
            <a:r>
              <a:rPr sz="1900" spc="-10">
                <a:latin typeface="宋体"/>
                <a:cs typeface="宋体"/>
              </a:rPr>
              <a:t>企业诊断的合作性。</a:t>
            </a:r>
            <a:endParaRPr sz="1900">
              <a:latin typeface="宋体"/>
              <a:cs typeface="宋体"/>
            </a:endParaRPr>
          </a:p>
        </p:txBody>
      </p:sp>
      <p:sp>
        <p:nvSpPr>
          <p:cNvPr id="11" name="object 11"/>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18</a:t>
            </a:fld>
          </a:p>
        </p:txBody>
      </p:sp>
      <p:sp>
        <p:nvSpPr>
          <p:cNvPr id="10" name="object 10"/>
          <p:cNvSpPr txBox="1"/>
          <p:nvPr/>
        </p:nvSpPr>
        <p:spPr>
          <a:xfrm>
            <a:off x="915987" y="1739584"/>
            <a:ext cx="6540500" cy="894080"/>
          </a:xfrm>
          <a:prstGeom prst="rect">
            <a:avLst/>
          </a:prstGeom>
        </p:spPr>
        <p:txBody>
          <a:bodyPr vert="horz" wrap="square" lIns="0" tIns="12700" rIns="0" bIns="0" rtlCol="0">
            <a:spAutoFit/>
          </a:bodyPr>
          <a:lstStyle/>
          <a:p>
            <a:pPr marL="12700" marR="5080">
              <a:lnSpc>
                <a:spcPct val="100000"/>
              </a:lnSpc>
              <a:spcBef>
                <a:spcPts val="100"/>
              </a:spcBef>
            </a:pPr>
            <a:r>
              <a:rPr sz="1900">
                <a:latin typeface="MS Gothic"/>
                <a:cs typeface="MS Gothic"/>
              </a:rPr>
              <a:t>④</a:t>
            </a:r>
            <a:r>
              <a:rPr sz="1900" spc="-5">
                <a:latin typeface="宋体"/>
                <a:cs typeface="宋体"/>
              </a:rPr>
              <a:t>企业诊断的变革性：原来稳定的行为形式开始解冻或融化，新的行为形式在逐步形成；新的行为形式形成并稳定；新的</a:t>
            </a:r>
            <a:r>
              <a:rPr sz="1900" spc="-50">
                <a:latin typeface="宋体"/>
                <a:cs typeface="宋体"/>
              </a:rPr>
              <a:t> </a:t>
            </a:r>
            <a:r>
              <a:rPr sz="1900">
                <a:latin typeface="宋体"/>
                <a:cs typeface="宋体"/>
              </a:rPr>
              <a:t>稳定行为形式再度发展为更新的行为形式。</a:t>
            </a:r>
            <a:r>
              <a:rPr sz="1900" spc="-10">
                <a:latin typeface="宋体"/>
                <a:cs typeface="宋体"/>
              </a:rPr>
              <a:t>（</a:t>
            </a:r>
            <a:r>
              <a:rPr sz="1900" spc="-10">
                <a:latin typeface="Arial"/>
                <a:cs typeface="Arial"/>
              </a:rPr>
              <a:t>p28</a:t>
            </a:r>
            <a:r>
              <a:rPr sz="1900" spc="-10">
                <a:latin typeface="宋体"/>
                <a:cs typeface="宋体"/>
              </a:rPr>
              <a:t>）</a:t>
            </a:r>
            <a:endParaRPr sz="1900">
              <a:latin typeface="宋体"/>
              <a:cs typeface="宋体"/>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292100" y="799500"/>
            <a:ext cx="8940800" cy="4839970"/>
          </a:xfrm>
          <a:prstGeom prst="rect">
            <a:avLst/>
          </a:prstGeom>
        </p:spPr>
        <p:txBody>
          <a:bodyPr vert="horz" wrap="square" lIns="0" tIns="149860" rIns="0" bIns="0" rtlCol="0">
            <a:spAutoFit/>
          </a:bodyPr>
          <a:lstStyle/>
          <a:p>
            <a:pPr marL="597535" indent="-585470">
              <a:lnSpc>
                <a:spcPct val="100000"/>
              </a:lnSpc>
              <a:spcBef>
                <a:spcPts val="1180"/>
              </a:spcBef>
              <a:buSzPct val="94444"/>
              <a:buAutoNum type="arabicPlain"/>
              <a:tabLst>
                <a:tab pos="598170"/>
              </a:tabLst>
            </a:pPr>
            <a:r>
              <a:rPr sz="1800" b="1" spc="-10">
                <a:latin typeface="Microsoft JhengHei"/>
                <a:cs typeface="Microsoft JhengHei"/>
              </a:rPr>
              <a:t>企业诊断的最终目的</a:t>
            </a:r>
            <a:endParaRPr sz="1800">
              <a:latin typeface="Microsoft JhengHei"/>
              <a:cs typeface="Microsoft JhengHei"/>
            </a:endParaRPr>
          </a:p>
          <a:p>
            <a:pPr marL="12700" marR="245745" indent="444500">
              <a:lnSpc>
                <a:spcPct val="104900"/>
              </a:lnSpc>
              <a:spcBef>
                <a:spcPts val="975"/>
              </a:spcBef>
            </a:pPr>
            <a:r>
              <a:rPr sz="1800">
                <a:latin typeface="宋体"/>
                <a:cs typeface="宋体"/>
              </a:rPr>
              <a:t>从</a:t>
            </a:r>
            <a:r>
              <a:rPr sz="1800">
                <a:solidFill>
                  <a:srgbClr val="FF0000"/>
                </a:solidFill>
                <a:latin typeface="宋体"/>
                <a:cs typeface="宋体"/>
              </a:rPr>
              <a:t>企业层面看</a:t>
            </a:r>
            <a:r>
              <a:rPr sz="1800">
                <a:latin typeface="宋体"/>
                <a:cs typeface="宋体"/>
              </a:rPr>
              <a:t>，是要帮助企业取得良好的经营成果，从</a:t>
            </a:r>
            <a:r>
              <a:rPr sz="1800">
                <a:solidFill>
                  <a:srgbClr val="FF0000"/>
                </a:solidFill>
                <a:latin typeface="宋体"/>
                <a:cs typeface="宋体"/>
              </a:rPr>
              <a:t>社会的层面</a:t>
            </a:r>
            <a:r>
              <a:rPr sz="1800" spc="-10">
                <a:latin typeface="宋体"/>
                <a:cs typeface="宋体"/>
              </a:rPr>
              <a:t>看，是要推动社</a:t>
            </a:r>
            <a:r>
              <a:rPr sz="1800" spc="-5">
                <a:latin typeface="宋体"/>
                <a:cs typeface="宋体"/>
              </a:rPr>
              <a:t>会经济的发展，企业诊断的目的决定了其任务。</a:t>
            </a:r>
            <a:endParaRPr sz="1800">
              <a:latin typeface="宋体"/>
              <a:cs typeface="宋体"/>
            </a:endParaRPr>
          </a:p>
          <a:p>
            <a:pPr marL="597535" indent="-585470">
              <a:lnSpc>
                <a:spcPct val="100000"/>
              </a:lnSpc>
              <a:spcBef>
                <a:spcPts val="969"/>
              </a:spcBef>
              <a:buSzPct val="94444"/>
              <a:buAutoNum type="arabicPlain" startAt="2"/>
              <a:tabLst>
                <a:tab pos="598170"/>
              </a:tabLst>
            </a:pPr>
            <a:r>
              <a:rPr sz="1800" b="1" spc="-10">
                <a:latin typeface="Microsoft JhengHei"/>
                <a:cs typeface="Microsoft JhengHei"/>
              </a:rPr>
              <a:t>企业诊断的主要任务</a:t>
            </a:r>
            <a:endParaRPr sz="1800">
              <a:latin typeface="Microsoft JhengHei"/>
              <a:cs typeface="Microsoft JhengHei"/>
            </a:endParaRPr>
          </a:p>
          <a:p>
            <a:pPr marL="12700" marR="233679">
              <a:lnSpc>
                <a:spcPct val="102499"/>
              </a:lnSpc>
              <a:spcBef>
                <a:spcPts val="1030"/>
              </a:spcBef>
            </a:pPr>
            <a:r>
              <a:rPr sz="1800">
                <a:latin typeface="Arial"/>
                <a:cs typeface="Arial"/>
              </a:rPr>
              <a:t>A</a:t>
            </a:r>
            <a:r>
              <a:rPr sz="1800" spc="-5">
                <a:latin typeface="宋体"/>
                <a:cs typeface="宋体"/>
              </a:rPr>
              <a:t>、帮助企业分析判断其经营管理活动各方面所存在的问题，明确问题产生的原因，提出改善的方案或建议，对企业内部有分歧的改革方案加以论证并据以提出意见。若认为企业享有的方案欠妥，则提出劝告和修正的方法。</a:t>
            </a:r>
            <a:endParaRPr sz="1800">
              <a:latin typeface="宋体"/>
              <a:cs typeface="宋体"/>
            </a:endParaRPr>
          </a:p>
          <a:p>
            <a:pPr marL="12700" marR="5080">
              <a:lnSpc>
                <a:spcPct val="102499"/>
              </a:lnSpc>
              <a:spcBef>
                <a:spcPts val="920"/>
              </a:spcBef>
            </a:pPr>
            <a:r>
              <a:rPr sz="1800">
                <a:latin typeface="Arial"/>
                <a:cs typeface="Arial"/>
              </a:rPr>
              <a:t>B</a:t>
            </a:r>
            <a:r>
              <a:rPr sz="1800" spc="-5">
                <a:latin typeface="宋体"/>
                <a:cs typeface="宋体"/>
              </a:rPr>
              <a:t>、指导企业实施其改善方案，帮助企业培训各级员工以提高他们的素质，促进企业从</a:t>
            </a:r>
            <a:r>
              <a:rPr sz="1800">
                <a:latin typeface="宋体"/>
                <a:cs typeface="宋体"/>
              </a:rPr>
              <a:t> </a:t>
            </a:r>
            <a:r>
              <a:rPr sz="1800" spc="-5">
                <a:latin typeface="宋体"/>
                <a:cs typeface="宋体"/>
              </a:rPr>
              <a:t>经营者到一半员工的意识跟新，增强他们对企业的认同感和信心，提高企业的管理能力，进而帮助企业建立和健全各管理这能体系，并使企业的管理职能系统提高效率。</a:t>
            </a:r>
            <a:endParaRPr sz="1800">
              <a:latin typeface="宋体"/>
              <a:cs typeface="宋体"/>
            </a:endParaRPr>
          </a:p>
          <a:p>
            <a:pPr marL="12700" marR="297180">
              <a:lnSpc>
                <a:spcPct val="104900"/>
              </a:lnSpc>
              <a:spcBef>
                <a:spcPts val="865"/>
              </a:spcBef>
            </a:pPr>
            <a:r>
              <a:rPr sz="1800">
                <a:latin typeface="Arial"/>
                <a:cs typeface="Arial"/>
              </a:rPr>
              <a:t>C</a:t>
            </a:r>
            <a:r>
              <a:rPr sz="1800" spc="-5">
                <a:latin typeface="宋体"/>
                <a:cs typeface="宋体"/>
              </a:rPr>
              <a:t>、通过企业诊断活动，促使被诊断企业树立可持续发展的经营观念，指导被诊断企业实行可持续发展的经营战略。</a:t>
            </a:r>
            <a:endParaRPr sz="1800">
              <a:latin typeface="宋体"/>
              <a:cs typeface="宋体"/>
            </a:endParaRPr>
          </a:p>
          <a:p>
            <a:pPr marL="12700" marR="245745" indent="444500">
              <a:lnSpc>
                <a:spcPct val="104900"/>
              </a:lnSpc>
              <a:spcBef>
                <a:spcPts val="869"/>
              </a:spcBef>
            </a:pPr>
            <a:r>
              <a:rPr sz="1800">
                <a:latin typeface="宋体"/>
                <a:cs typeface="宋体"/>
              </a:rPr>
              <a:t>企业往往要通过多次诊断甚至长期诊断，在</a:t>
            </a:r>
            <a:r>
              <a:rPr sz="1800">
                <a:solidFill>
                  <a:srgbClr val="FF0000"/>
                </a:solidFill>
                <a:latin typeface="宋体"/>
                <a:cs typeface="宋体"/>
              </a:rPr>
              <a:t>管理</a:t>
            </a:r>
            <a:r>
              <a:rPr sz="1800">
                <a:solidFill>
                  <a:srgbClr val="FF0000"/>
                </a:solidFill>
                <a:latin typeface="Arial"/>
                <a:cs typeface="Arial"/>
              </a:rPr>
              <a:t>——</a:t>
            </a:r>
            <a:r>
              <a:rPr sz="1800">
                <a:solidFill>
                  <a:srgbClr val="FF0000"/>
                </a:solidFill>
                <a:latin typeface="宋体"/>
                <a:cs typeface="宋体"/>
              </a:rPr>
              <a:t>诊断</a:t>
            </a:r>
            <a:r>
              <a:rPr sz="1800">
                <a:solidFill>
                  <a:srgbClr val="FF0000"/>
                </a:solidFill>
                <a:latin typeface="Arial"/>
                <a:cs typeface="Arial"/>
              </a:rPr>
              <a:t>——</a:t>
            </a:r>
            <a:r>
              <a:rPr sz="1800">
                <a:solidFill>
                  <a:srgbClr val="FF0000"/>
                </a:solidFill>
                <a:latin typeface="宋体"/>
                <a:cs typeface="宋体"/>
              </a:rPr>
              <a:t>改善</a:t>
            </a:r>
            <a:r>
              <a:rPr sz="1800">
                <a:solidFill>
                  <a:srgbClr val="FF0000"/>
                </a:solidFill>
                <a:latin typeface="Arial"/>
                <a:cs typeface="Arial"/>
              </a:rPr>
              <a:t>——</a:t>
            </a:r>
            <a:r>
              <a:rPr sz="1800">
                <a:solidFill>
                  <a:srgbClr val="FF0000"/>
                </a:solidFill>
                <a:latin typeface="宋体"/>
                <a:cs typeface="宋体"/>
              </a:rPr>
              <a:t>管理</a:t>
            </a:r>
            <a:r>
              <a:rPr sz="1800" spc="-20">
                <a:latin typeface="宋体"/>
                <a:cs typeface="宋体"/>
              </a:rPr>
              <a:t>的螺旋</a:t>
            </a:r>
            <a:r>
              <a:rPr sz="1800" spc="-5">
                <a:latin typeface="宋体"/>
                <a:cs typeface="宋体"/>
              </a:rPr>
              <a:t>式上升循环中不断地发展、提高。</a:t>
            </a:r>
            <a:endParaRPr sz="1800">
              <a:latin typeface="宋体"/>
              <a:cs typeface="宋体"/>
            </a:endParaRPr>
          </a:p>
        </p:txBody>
      </p:sp>
      <p:sp>
        <p:nvSpPr>
          <p:cNvPr id="4" name="object 4"/>
          <p:cNvSpPr txBox="1">
            <a:spLocks noGrp="1"/>
          </p:cNvSpPr>
          <p:nvPr>
            <p:ph type="sldNum" sz="quarter" idx="7"/>
          </p:nvPr>
        </p:nvSpPr>
        <p:spPr>
          <a:prstGeom prst="rect">
            <a:avLst/>
          </a:prstGeom>
        </p:spPr>
        <p:txBody>
          <a:bodyPr vert="horz" wrap="square" lIns="0" tIns="5080" rIns="0" bIns="0" rtlCol="0">
            <a:spAutoFit/>
          </a:bodyPr>
          <a:lstStyle/>
          <a:p>
            <a:pPr marL="38100">
              <a:lnSpc>
                <a:spcPct val="100000"/>
              </a:lnSpc>
              <a:spcBef>
                <a:spcPts val="40"/>
              </a:spcBef>
            </a:pPr>
            <a:fld id="{81D60167-4931-47E6-BA6A-407CBD079E47}" type="slidenum">
              <a:rPr spc="-25"/>
              <a:t>19</a:t>
            </a:fld>
          </a:p>
        </p:txBody>
      </p:sp>
      <p:sp>
        <p:nvSpPr>
          <p:cNvPr id="3" name="object 3"/>
          <p:cNvSpPr txBox="1">
            <a:spLocks noGrp="1"/>
          </p:cNvSpPr>
          <p:nvPr>
            <p:ph type="title"/>
          </p:nvPr>
        </p:nvSpPr>
        <p:spPr>
          <a:xfrm>
            <a:off x="253999" y="304484"/>
            <a:ext cx="3042285" cy="314960"/>
          </a:xfrm>
          <a:prstGeom prst="rect">
            <a:avLst/>
          </a:prstGeom>
        </p:spPr>
        <p:txBody>
          <a:bodyPr vert="horz" wrap="square" lIns="0" tIns="12700" rIns="0" bIns="0" rtlCol="0">
            <a:spAutoFit/>
          </a:bodyPr>
          <a:lstStyle/>
          <a:p>
            <a:pPr marL="12700">
              <a:lnSpc>
                <a:spcPct val="100000"/>
              </a:lnSpc>
              <a:spcBef>
                <a:spcPts val="100"/>
              </a:spcBef>
            </a:pPr>
            <a:r>
              <a:rPr sz="1900">
                <a:latin typeface="Arial"/>
                <a:cs typeface="Arial"/>
              </a:rPr>
              <a:t>1.2.4</a:t>
            </a:r>
            <a:r>
              <a:rPr sz="1900" spc="-20">
                <a:latin typeface="Arial"/>
                <a:cs typeface="Arial"/>
              </a:rPr>
              <a:t> </a:t>
            </a:r>
            <a:r>
              <a:rPr sz="1900" spc="-5"/>
              <a:t>企业诊断的任务与作用</a:t>
            </a:r>
            <a:endParaRPr sz="1900">
              <a:latin typeface="Arial"/>
              <a:cs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636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https://d.book118.com/245223222014011042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213</Paragraphs>
  <Slides>20</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Microsoft JhengHei</vt:lpstr>
      <vt:lpstr>宋体</vt:lpstr>
      <vt:lpstr>Cambria</vt:lpstr>
      <vt:lpstr>Wingdings</vt:lpstr>
      <vt:lpstr>Times New Roman</vt:lpstr>
      <vt:lpstr>MS Gothic</vt:lpstr>
      <vt:lpstr>Office Theme</vt:lpstr>
      <vt:lpstr>企业诊断基础</vt:lpstr>
      <vt:lpstr>企业诊断基础</vt:lpstr>
      <vt:lpstr>企业诊断概述</vt:lpstr>
      <vt:lpstr>1.1.1.2 企业诊断实业的组织队伍</vt:lpstr>
      <vt:lpstr>1.1.1.2 企业诊断实业的组织队伍</vt:lpstr>
      <vt:lpstr>1.1.2英美日企业诊断概况</vt:lpstr>
      <vt:lpstr>1.1.2英美日企业诊断概况</vt:lpstr>
      <vt:lpstr>1.1.2英美日企业诊断概况</vt:lpstr>
      <vt:lpstr>1.1.2英美日企业诊断概况</vt:lpstr>
      <vt:lpstr>1.1.3 我国的企业诊断概况</vt:lpstr>
      <vt:lpstr>（1）与国家方针政策保持一致。</vt:lpstr>
      <vt:lpstr>本土管理咨询公司形成了“三驾马车”、多强发展，同时大量小企业并存的市场局面</vt:lpstr>
      <vt:lpstr>1.2 企业诊断的含义</vt:lpstr>
      <vt:lpstr>1.2.2 企业诊断活动的参与者</vt:lpstr>
      <vt:lpstr>1.2.3 企业诊断的本质与特征</vt:lpstr>
      <vt:lpstr>1.2.3 企业诊断的本质与特征</vt:lpstr>
      <vt:lpstr>1.2.3 企业诊断的本质与特征</vt:lpstr>
      <vt:lpstr>1.2.3 企业诊断的本质与特征</vt:lpstr>
      <vt:lpstr>1.2.4 企业诊断的任务与作用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2024-09-03T01:07:38.894</cp:lastPrinted>
  <dcterms:created xsi:type="dcterms:W3CDTF">2024-09-02T17:07:38Z</dcterms:created>
  <dcterms:modified xsi:type="dcterms:W3CDTF">2024-09-02T17:07:40Z</dcterms:modified>
</cp:coreProperties>
</file>