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BD82D3-4CBE-460E-BAA4-11125D237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075A32-04A4-48D4-A62D-6F83E81C3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F6DFC8-05C8-41D5-A9C0-548E88121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F97C5D-F5B0-433C-A61C-FDA4F4001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96B519-5864-48FE-8BD2-792B1CF20B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B12E6C-AAB1-4954-AFAE-29FC2347F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A17E84-777D-47FF-86E7-91269D47A2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0947D-1093-445E-B903-0C37916D7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3E2C1D-2496-45EF-B587-367CCD630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E18710-584C-4592-8A02-9A2983AF7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490DE3-7864-4793-8A59-CD445344A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242033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区域性国际组织-高二政治《当代国际政治与经济》课件选择性必修1\n## 1.区域性国际组织的基本概念与特点\n### 1.1区域性国际组织的定义与分类\n### 1.2区域性国际组织的发展历程\n### 1.3区域性国际组织的特点与功能\n## 2.主要区域性国际组织介绍\n### 2.1欧洲联盟（EU）的发展与影响\n### 2.2北美自由贸易区（NAFTA）与美洲国家组织（OAS）\n### 2.3亚洲地区的区域性国际组织：东盟（ASEAN）与上海合作组织（SCO）\n## 3.区域性国际组织与国际政治\n### 3.1区域性国际组织在国际政治中的地位与作用\n### 3.2区域性国际组织与地缘政治\n### 3.3区域性国际组织与国际争端解决\n## 4.区域性国际组织与国际经济\n### 4.1区域性国际组织对国际贸易的影响\n### 4.2区域性国际组织对国际投资的影响\n### 4.3区域性国际组织与全球经济合作\n## 5.中国参与区域性国际组织的实践与启示\n### 5.1中国参与区域性国际组织的历程与现状\n### 5.2中国参与区域性国际组织的政治与经济意义\n### 5.3中国参与区域性国际组织的未来展望与建议\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000"/>
              <a:t>区域性国际组织-高二政治《当代国际政治与经济》课件选择性必修1</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2" name="" descr="{&quot;isTemplate&quot;:true,&quot;type&quot;:2}"/>
        <p:cNvGrpSpPr/>
        <p:nvPr/>
      </p:nvGrpSpPr>
      <p:grpSpPr>
        <a:xfrm>
          <a:off x="0" y="0"/>
          <a:ext cx="0" cy="0"/>
        </a:xfrm>
      </p:grpSpPr>
      <p:sp>
        <p:nvSpPr>
          <p:cNvPr id="7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区域性国际组织的基本概念与特点</a:t>
            </a:r>
            <a:endParaRPr/>
          </a:p>
        </p:txBody>
      </p:sp>
      <p:sp>
        <p:nvSpPr>
          <p:cNvPr id="7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3}"/>
        <p:cNvGrpSpPr/>
        <p:nvPr/>
      </p:nvGrpSpPr>
      <p:grpSpPr>
        <a:xfrm>
          <a:off x="0" y="0"/>
          <a:ext cx="0" cy="0"/>
        </a:xfrm>
      </p:grpSpPr>
      <p:grpSp>
        <p:nvGrpSpPr>
          <p:cNvPr id="11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4" name=""/>
            <p:cNvGrpSpPr/>
            <p:nvPr/>
          </p:nvGrpSpPr>
          <p:grpSpPr>
            <a:xfrm>
              <a:off x="685800" y="3146904"/>
              <a:ext cx="5760000" cy="3225487"/>
              <a:chOff x="685800" y="3146904"/>
              <a:chExt cx="5760000" cy="3225487"/>
            </a:xfrm>
          </p:grpSpPr>
          <p:sp>
            <p:nvSpPr>
              <p:cNvPr id="11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区域性国际组织是指地理上相邻或相近的国家或地区组成的国际组织</a:t>
                </a:r>
                <a:endParaRPr kumimoji="1" lang="en-US" altLang="zh-CN" sz="1800" b="1">
                  <a:solidFill>
                    <a:schemeClr val="bg1"/>
                  </a:solidFill>
                  <a:latin typeface="+mj-ea"/>
                  <a:ea typeface="+mj-ea"/>
                </a:endParaRPr>
              </a:p>
            </p:txBody>
          </p:sp>
          <p:sp>
            <p:nvSpPr>
              <p:cNvPr id="11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具有共同的经济、政治、文化等利益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有助于维护成员国的利益和稳定</a:t>
                </a:r>
                <a:endParaRPr/>
              </a:p>
            </p:txBody>
          </p:sp>
        </p:grpSp>
        <p:grpSp>
          <p:nvGrpSpPr>
            <p:cNvPr id="117" name=""/>
            <p:cNvGrpSpPr/>
            <p:nvPr/>
          </p:nvGrpSpPr>
          <p:grpSpPr>
            <a:xfrm>
              <a:off x="6016236" y="3146904"/>
              <a:ext cx="5400000" cy="3225487"/>
              <a:chOff x="6016236" y="3146904"/>
              <a:chExt cx="5400000" cy="3225487"/>
            </a:xfrm>
          </p:grpSpPr>
          <p:sp>
            <p:nvSpPr>
              <p:cNvPr id="11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区域性国际组织的分类</a:t>
                </a:r>
                <a:endParaRPr kumimoji="1" lang="en-US" altLang="zh-CN" sz="1800" b="1">
                  <a:solidFill>
                    <a:schemeClr val="bg1"/>
                  </a:solidFill>
                  <a:latin typeface="+mj-ea"/>
                  <a:ea typeface="+mj-ea"/>
                </a:endParaRPr>
              </a:p>
            </p:txBody>
          </p:sp>
          <p:sp>
            <p:nvSpPr>
              <p:cNvPr id="11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经济性</a:t>
                </a:r>
                <a:r>
                  <a:rPr lang="zh-CN" sz="1400">
                    <a:solidFill>
                      <a:schemeClr val="tx1">
                        <a:lumMod val="50000"/>
                        <a:lumOff val="50000"/>
                        <a:alpha val="100000"/>
                      </a:schemeClr>
                    </a:solidFill>
                    <a:latin typeface="微软雅黑"/>
                    <a:ea typeface="微软雅黑"/>
                  </a:rPr>
                  <a:t>区域组织，如欧洲联盟、北美自由贸易区等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政治性</a:t>
                </a:r>
                <a:r>
                  <a:rPr lang="zh-CN" sz="1400">
                    <a:solidFill>
                      <a:schemeClr val="tx1">
                        <a:lumMod val="50000"/>
                        <a:lumOff val="50000"/>
                        <a:alpha val="100000"/>
                      </a:schemeClr>
                    </a:solidFill>
                    <a:latin typeface="微软雅黑"/>
                    <a:ea typeface="微软雅黑"/>
                  </a:rPr>
                  <a:t>区域组织，如非洲联盟、东盟等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综合性</a:t>
                </a:r>
                <a:r>
                  <a:rPr lang="zh-CN" sz="1400">
                    <a:solidFill>
                      <a:schemeClr val="tx1">
                        <a:lumMod val="50000"/>
                        <a:lumOff val="50000"/>
                        <a:alpha val="100000"/>
                      </a:schemeClr>
                    </a:solidFill>
                    <a:latin typeface="微软雅黑"/>
                    <a:ea typeface="微软雅黑"/>
                  </a:rPr>
                  <a:t>区域组织，如亚太经济合作组织、上海合作组织等</a:t>
                </a:r>
                <a:endParaRPr/>
              </a:p>
            </p:txBody>
          </p:sp>
        </p:grpSp>
      </p:grpSp>
      <p:sp>
        <p:nvSpPr>
          <p:cNvPr id="1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区域性国际组织的定义与分类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3}"/>
        <p:cNvGrpSpPr/>
        <p:nvPr/>
      </p:nvGrpSpPr>
      <p:grpSpPr>
        <a:xfrm>
          <a:off x="0" y="0"/>
          <a:ext cx="0" cy="0"/>
        </a:xfrm>
      </p:grpSpPr>
      <p:grpSp>
        <p:nvGrpSpPr>
          <p:cNvPr id="122"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23" name=""/>
            <p:cNvGrpSpPr/>
            <p:nvPr/>
          </p:nvGrpSpPr>
          <p:grpSpPr>
            <a:xfrm>
              <a:off x="4252327" y="1207692"/>
              <a:ext cx="8485777" cy="1440001"/>
              <a:chOff x="4252327" y="1207692"/>
              <a:chExt cx="8485777" cy="1440001"/>
            </a:xfrm>
          </p:grpSpPr>
          <p:sp>
            <p:nvSpPr>
              <p:cNvPr id="124"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25"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20世纪初，区域性国际组织开始兴起</a:t>
                </a:r>
                <a:endParaRPr lang="en-US" altLang="zh-CN" sz="2000" b="1">
                  <a:latin typeface="Microsoft YaHei" panose="020b0503020204020204" pitchFamily="34" charset="-122"/>
                  <a:ea typeface="Microsoft YaHei" panose="020b0503020204020204" pitchFamily="34" charset="-122"/>
                </a:endParaRPr>
              </a:p>
            </p:txBody>
          </p:sp>
          <p:sp>
            <p:nvSpPr>
              <p:cNvPr id="126"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第一次世界大战后，国际联盟成立，成为第一个国际组织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第二次世界大战后，联合国成立，成为最具影响力的国际组织</a:t>
                </a:r>
                <a:endParaRPr/>
              </a:p>
            </p:txBody>
          </p:sp>
          <p:pic>
            <p:nvPicPr>
              <p:cNvPr id="127"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28" name=""/>
            <p:cNvGrpSpPr/>
            <p:nvPr/>
          </p:nvGrpSpPr>
          <p:grpSpPr>
            <a:xfrm>
              <a:off x="4252325" y="2998393"/>
              <a:ext cx="8485779" cy="1440000"/>
              <a:chOff x="4252325" y="2998393"/>
              <a:chExt cx="8485779" cy="1440000"/>
            </a:xfrm>
          </p:grpSpPr>
          <p:sp>
            <p:nvSpPr>
              <p:cNvPr id="129"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0"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20世纪中期，区域性国际组织迅速发展</a:t>
                </a:r>
                <a:endParaRPr lang="en-US" altLang="zh-CN" sz="2000" b="1">
                  <a:latin typeface="Microsoft YaHei" panose="020b0503020204020204" pitchFamily="34" charset="-122"/>
                  <a:ea typeface="Microsoft YaHei" panose="020b0503020204020204" pitchFamily="34" charset="-122"/>
                </a:endParaRPr>
              </a:p>
            </p:txBody>
          </p:sp>
          <p:sp>
            <p:nvSpPr>
              <p:cNvPr id="131"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欧洲共同体成立，为欧洲联盟奠定基础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北美自由贸易区成立，为美洲国家组织奠定基础</a:t>
                </a:r>
                <a:endParaRPr/>
              </a:p>
            </p:txBody>
          </p:sp>
          <p:pic>
            <p:nvPicPr>
              <p:cNvPr id="132"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33" name=""/>
            <p:cNvGrpSpPr/>
            <p:nvPr/>
          </p:nvGrpSpPr>
          <p:grpSpPr>
            <a:xfrm>
              <a:off x="4252323" y="4789093"/>
              <a:ext cx="8485781" cy="1440002"/>
              <a:chOff x="4252323" y="4789093"/>
              <a:chExt cx="8485781" cy="1440002"/>
            </a:xfrm>
          </p:grpSpPr>
          <p:sp>
            <p:nvSpPr>
              <p:cNvPr id="134"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5"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20世纪末至21世纪初，区域性国际组织不断发展壮大</a:t>
                </a:r>
                <a:endParaRPr lang="en-US" altLang="zh-CN" sz="2000" b="1">
                  <a:latin typeface="Microsoft YaHei" panose="020b0503020204020204" pitchFamily="34" charset="-122"/>
                  <a:ea typeface="Microsoft YaHei" panose="020b0503020204020204" pitchFamily="34" charset="-122"/>
                </a:endParaRPr>
              </a:p>
            </p:txBody>
          </p:sp>
          <p:sp>
            <p:nvSpPr>
              <p:cNvPr id="136"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亚太经济合作组织成立，成为重要的区域性经济组织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上海合作组织成立，成为重要的区域性政治组织</a:t>
                </a:r>
                <a:endParaRPr/>
              </a:p>
            </p:txBody>
          </p:sp>
          <p:pic>
            <p:nvPicPr>
              <p:cNvPr id="137"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38"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区域性国际组织的发展历程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sp>
        <p:nvSpPr>
          <p:cNvPr id="14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区域性国际组织的特点与功能</a:t>
            </a:r>
            <a:endParaRPr lang="en-US" altLang="zh-CN" sz="2800" b="1">
              <a:latin typeface="+mj-ea"/>
              <a:ea typeface="+mj-ea"/>
            </a:endParaRPr>
          </a:p>
        </p:txBody>
      </p:sp>
      <p:grpSp>
        <p:nvGrpSpPr>
          <p:cNvPr id="14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2" name=""/>
            <p:cNvGrpSpPr/>
            <p:nvPr/>
          </p:nvGrpSpPr>
          <p:grpSpPr>
            <a:xfrm>
              <a:off x="660399" y="2074672"/>
              <a:ext cx="5100082" cy="4536540"/>
              <a:chOff x="660399" y="2074672"/>
              <a:chExt cx="5100082" cy="4536540"/>
            </a:xfrm>
          </p:grpSpPr>
          <p:sp>
            <p:nvSpPr>
              <p:cNvPr id="14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区域性国际组织的特点</a:t>
                </a:r>
                <a:endParaRPr lang="en-US" altLang="zh-CN" sz="2000" b="1">
                  <a:latin typeface="Microsoft YaHei" panose="020b0503020204020204" pitchFamily="34" charset="-122"/>
                  <a:ea typeface="Microsoft YaHei" panose="020b0503020204020204" pitchFamily="34" charset="-122"/>
                </a:endParaRPr>
              </a:p>
            </p:txBody>
          </p:sp>
          <p:sp>
            <p:nvSpPr>
              <p:cNvPr id="14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由地理上相邻或相近的国家或地区组成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具有共同的经济、政治、文化等利益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有助于维护成员国的利益和稳定</a:t>
                </a:r>
                <a:endParaRPr/>
              </a:p>
            </p:txBody>
          </p:sp>
          <p:pic>
            <p:nvPicPr>
              <p:cNvPr id="14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47" name=""/>
            <p:cNvGrpSpPr/>
            <p:nvPr/>
          </p:nvGrpSpPr>
          <p:grpSpPr>
            <a:xfrm>
              <a:off x="6431519" y="2074672"/>
              <a:ext cx="5100082" cy="4536540"/>
              <a:chOff x="660399" y="2074672"/>
              <a:chExt cx="5100082" cy="4536540"/>
            </a:xfrm>
          </p:grpSpPr>
          <p:sp>
            <p:nvSpPr>
              <p:cNvPr id="14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区域性国际组织的功能</a:t>
                </a:r>
                <a:endParaRPr lang="en-US" altLang="zh-CN" sz="2000" b="1">
                  <a:latin typeface="Microsoft YaHei" panose="020b0503020204020204" pitchFamily="34" charset="-122"/>
                  <a:ea typeface="Microsoft YaHei" panose="020b0503020204020204" pitchFamily="34" charset="-122"/>
                </a:endParaRPr>
              </a:p>
            </p:txBody>
          </p:sp>
          <p:sp>
            <p:nvSpPr>
              <p:cNvPr id="15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促进成员国之间的经济、政治、文化交流与合作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维护成员国的利益和稳定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促进世界和平与发展</a:t>
                </a:r>
                <a:endParaRPr/>
              </a:p>
            </p:txBody>
          </p:sp>
          <p:pic>
            <p:nvPicPr>
              <p:cNvPr id="15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2" name="" descr="{&quot;isTemplate&quot;:true,&quot;type&quot;:2}"/>
        <p:cNvGrpSpPr/>
        <p:nvPr/>
      </p:nvGrpSpPr>
      <p:grpSpPr>
        <a:xfrm>
          <a:off x="0" y="0"/>
          <a:ext cx="0" cy="0"/>
        </a:xfrm>
      </p:grpSpPr>
      <p:sp>
        <p:nvSpPr>
          <p:cNvPr id="15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主要区域性国际组织介绍</a:t>
            </a:r>
            <a:endParaRPr/>
          </a:p>
        </p:txBody>
      </p:sp>
      <p:sp>
        <p:nvSpPr>
          <p:cNvPr id="15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descr="{&quot;isTemplate&quot;:true,&quot;type&quot;:3}"/>
        <p:cNvGrpSpPr/>
        <p:nvPr/>
      </p:nvGrpSpPr>
      <p:grpSpPr>
        <a:xfrm>
          <a:off x="0" y="0"/>
          <a:ext cx="0" cy="0"/>
        </a:xfrm>
      </p:grpSpPr>
      <p:pic>
        <p:nvPicPr>
          <p:cNvPr id="1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8" name="Group 598"/>
            <p:cNvGrpSpPr/>
            <p:nvPr/>
          </p:nvGrpSpPr>
          <p:grpSpPr>
            <a:xfrm>
              <a:off x="763829" y="1414808"/>
              <a:ext cx="6972294" cy="2337649"/>
              <a:chOff x="763829" y="1414808"/>
              <a:chExt cx="6972294" cy="2337649"/>
            </a:xfrm>
          </p:grpSpPr>
          <p:sp>
            <p:nvSpPr>
              <p:cNvPr id="1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欧洲联盟的发展历程</a:t>
                </a:r>
                <a:endParaRPr/>
              </a:p>
            </p:txBody>
          </p:sp>
          <p:sp>
            <p:nvSpPr>
              <p:cNvPr id="1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1951年，欧洲煤钢共同体成立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1957年，欧洲经济共同体成立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1993年，欧洲联盟成立，实现经济、政治、军事一体化</a:t>
                </a:r>
                <a:endParaRPr/>
              </a:p>
            </p:txBody>
          </p:sp>
          <p:sp>
            <p:nvSpPr>
              <p:cNvPr id="1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5" name="Group 591"/>
            <p:cNvGrpSpPr/>
            <p:nvPr/>
          </p:nvGrpSpPr>
          <p:grpSpPr>
            <a:xfrm>
              <a:off x="689593" y="3949139"/>
              <a:ext cx="7078256" cy="2128975"/>
              <a:chOff x="689593" y="3949139"/>
              <a:chExt cx="7078256" cy="2128975"/>
            </a:xfrm>
          </p:grpSpPr>
          <p:sp>
            <p:nvSpPr>
              <p:cNvPr id="1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欧洲联盟的影响</a:t>
                </a:r>
                <a:endParaRPr/>
              </a:p>
            </p:txBody>
          </p:sp>
          <p:sp>
            <p:nvSpPr>
              <p:cNvPr id="1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促进了欧洲国家之间的经济、政治、文化交流与合作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维护了成员国的利益和稳定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促进了世界和平与发展</a:t>
                </a:r>
                <a:endParaRPr/>
              </a:p>
            </p:txBody>
          </p:sp>
          <p:sp>
            <p:nvSpPr>
              <p:cNvPr id="1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欧洲联盟(EU)的发展与影响</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pic>
        <p:nvPicPr>
          <p:cNvPr id="174"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75"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76" name="Group 2"/>
            <p:cNvGrpSpPr/>
            <p:nvPr/>
          </p:nvGrpSpPr>
          <p:grpSpPr>
            <a:xfrm>
              <a:off x="5982796" y="3116804"/>
              <a:ext cx="5783287" cy="1610798"/>
              <a:chOff x="5982796" y="3116804"/>
              <a:chExt cx="5783287" cy="1610798"/>
            </a:xfrm>
          </p:grpSpPr>
          <p:sp>
            <p:nvSpPr>
              <p:cNvPr id="177"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北美自由贸易区的发展历程</a:t>
                </a:r>
                <a:endParaRPr/>
              </a:p>
            </p:txBody>
          </p:sp>
          <p:sp>
            <p:nvSpPr>
              <p:cNvPr id="178"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1994年，北美自由贸易区成立，实现成员国之间自由贸易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2020年，美国、墨西哥、加拿大签署新贸易协议，取代北美自由贸易区</a:t>
                </a:r>
                <a:endParaRPr/>
              </a:p>
            </p:txBody>
          </p:sp>
        </p:grpSp>
        <p:grpSp>
          <p:nvGrpSpPr>
            <p:cNvPr id="179" name="Group 5"/>
            <p:cNvGrpSpPr/>
            <p:nvPr/>
          </p:nvGrpSpPr>
          <p:grpSpPr>
            <a:xfrm>
              <a:off x="5982796" y="4769459"/>
              <a:ext cx="5783287" cy="1610798"/>
              <a:chOff x="5982796" y="4769459"/>
              <a:chExt cx="5783287" cy="1610798"/>
            </a:xfrm>
          </p:grpSpPr>
          <p:sp>
            <p:nvSpPr>
              <p:cNvPr id="180"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美洲国家组织的发展历程</a:t>
                </a:r>
                <a:endParaRPr/>
              </a:p>
            </p:txBody>
          </p:sp>
          <p:sp>
            <p:nvSpPr>
              <p:cNvPr id="181"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1948年，美洲国家组织成立，以促进美洲国家之间的合作与和平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2021年，美洲国家组织庆祝成立73周年</a:t>
                </a:r>
                <a:endParaRPr/>
              </a:p>
            </p:txBody>
          </p:sp>
        </p:grpSp>
        <p:grpSp>
          <p:nvGrpSpPr>
            <p:cNvPr id="182" name="Group 407"/>
            <p:cNvGrpSpPr/>
            <p:nvPr/>
          </p:nvGrpSpPr>
          <p:grpSpPr>
            <a:xfrm>
              <a:off x="5982796" y="1468163"/>
              <a:ext cx="5700871" cy="1610798"/>
              <a:chOff x="5982796" y="1468163"/>
              <a:chExt cx="5700871" cy="1610798"/>
            </a:xfrm>
          </p:grpSpPr>
          <p:sp>
            <p:nvSpPr>
              <p:cNvPr id="183"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北美自由贸易区与美洲国家组织的影响</a:t>
                </a:r>
                <a:endParaRPr/>
              </a:p>
            </p:txBody>
          </p:sp>
          <p:sp>
            <p:nvSpPr>
              <p:cNvPr id="184"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促进了成员国之间的经济、政治、文化交流与合作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维护了成员国的利益和稳定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促进了世界和平与发展</a:t>
                </a:r>
                <a:endParaRPr/>
              </a:p>
            </p:txBody>
          </p:sp>
        </p:grpSp>
      </p:grpSp>
      <p:sp>
        <p:nvSpPr>
          <p:cNvPr id="1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北美自由贸易区(NAFTA)与美洲国家组织(OAS)</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pic>
        <p:nvPicPr>
          <p:cNvPr id="187"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88"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89" name="组合 4"/>
            <p:cNvGrpSpPr/>
            <p:nvPr/>
          </p:nvGrpSpPr>
          <p:grpSpPr>
            <a:xfrm>
              <a:off x="660396" y="1892786"/>
              <a:ext cx="5622867" cy="1446014"/>
              <a:chOff x="571500" y="1815543"/>
              <a:chExt cx="5622867" cy="1446014"/>
            </a:xfrm>
          </p:grpSpPr>
          <p:sp>
            <p:nvSpPr>
              <p:cNvPr id="19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东盟的发展历程</a:t>
                </a:r>
                <a:endParaRPr lang="en-US" b="1">
                  <a:solidFill>
                    <a:schemeClr val="accent1">
                      <a:alpha val="100000"/>
                    </a:schemeClr>
                  </a:solidFill>
                  <a:latin typeface="微软雅黑"/>
                  <a:ea typeface="微软雅黑"/>
                </a:endParaRPr>
              </a:p>
            </p:txBody>
          </p:sp>
          <p:sp>
            <p:nvSpPr>
              <p:cNvPr id="191"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1967年，东南亚国家联盟成立，实现成员国之间经济、政治、文化合作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2015年，东盟成立50周年，庆祝半个世纪的辉煌成就</a:t>
                </a:r>
                <a:endParaRPr/>
              </a:p>
            </p:txBody>
          </p:sp>
          <p:sp>
            <p:nvSpPr>
              <p:cNvPr id="192"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93" name="组合 8"/>
            <p:cNvGrpSpPr/>
            <p:nvPr/>
          </p:nvGrpSpPr>
          <p:grpSpPr>
            <a:xfrm>
              <a:off x="660396" y="3478749"/>
              <a:ext cx="5622868" cy="1446014"/>
              <a:chOff x="571500" y="1815543"/>
              <a:chExt cx="5622868" cy="1446014"/>
            </a:xfrm>
          </p:grpSpPr>
          <p:sp>
            <p:nvSpPr>
              <p:cNvPr id="19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上海合作组织的发展历程</a:t>
                </a:r>
                <a:endParaRPr lang="en-US" b="1">
                  <a:solidFill>
                    <a:schemeClr val="accent1">
                      <a:alpha val="100000"/>
                    </a:schemeClr>
                  </a:solidFill>
                  <a:latin typeface="微软雅黑"/>
                  <a:ea typeface="微软雅黑"/>
                </a:endParaRPr>
              </a:p>
            </p:txBody>
          </p:sp>
          <p:sp>
            <p:nvSpPr>
              <p:cNvPr id="195"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2001年，上海合作组织成立，以加强成员国之间的政治、军事、经济合作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2021年，上海合作组织成立20周年，回顾20年发展历程，展望未来发展</a:t>
                </a:r>
                <a:endParaRPr/>
              </a:p>
            </p:txBody>
          </p:sp>
          <p:sp>
            <p:nvSpPr>
              <p:cNvPr id="196"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97" name="组合 12"/>
            <p:cNvGrpSpPr/>
            <p:nvPr/>
          </p:nvGrpSpPr>
          <p:grpSpPr>
            <a:xfrm>
              <a:off x="660396" y="5064711"/>
              <a:ext cx="5622867" cy="1446014"/>
              <a:chOff x="571500" y="1815543"/>
              <a:chExt cx="5622867" cy="1446014"/>
            </a:xfrm>
          </p:grpSpPr>
          <p:sp>
            <p:nvSpPr>
              <p:cNvPr id="19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东盟与上海合作组织的影响</a:t>
                </a:r>
                <a:endParaRPr lang="en-US" b="1">
                  <a:solidFill>
                    <a:schemeClr val="accent1">
                      <a:alpha val="100000"/>
                    </a:schemeClr>
                  </a:solidFill>
                  <a:latin typeface="微软雅黑"/>
                  <a:ea typeface="微软雅黑"/>
                </a:endParaRPr>
              </a:p>
            </p:txBody>
          </p:sp>
          <p:sp>
            <p:nvSpPr>
              <p:cNvPr id="199"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促进了成员国之间的经济、政治、文化交流与合作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维护了成员国的利益和稳定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促进了世界和平与发展</a:t>
                </a:r>
                <a:endParaRPr/>
              </a:p>
            </p:txBody>
          </p:sp>
          <p:sp>
            <p:nvSpPr>
              <p:cNvPr id="200"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0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亚洲地区的区域性国际组织：东盟(ASEAN)与上海合作组织(SCO)</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区域性国际组织与国际政治</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区域性国际组织在国际政治中的地位</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区域性国际组织是国际社会的重要组成部分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区域性国际组织在维护成员国利益和稳定方面发挥着重要作用</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区域性国际组织在国际政治中的作用</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促进成员国之间的政治交流与合作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维护成员国的利益和稳定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促进世界和平与发展</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区域性国际组织在国际政治中的地位与作用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https://d.book118.com/245224203314011112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区域性国际组织-高二政治《当代国际政治与经济》课件选择性必修1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2024-09-19T08:56:33.591</cp:lastPrinted>
  <dcterms:created xsi:type="dcterms:W3CDTF">2024-09-19T00:56:33Z</dcterms:created>
  <dcterms:modified xsi:type="dcterms:W3CDTF">2024-09-19T00:56:35Z</dcterms:modified>
</cp:coreProperties>
</file>