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5BC1BF8-C4FB-45BC-BB50-451127E1EF7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2" name="PlaceHolder 1"/>
          <p:cNvSpPr>
            <a:spLocks noGrp="1"/>
          </p:cNvSpPr>
          <p:nvPr>
            <p:ph type="sldImg"/>
          </p:nvPr>
        </p:nvSpPr>
        <p:spPr>
          <a:xfrm>
            <a:off x="685800" y="1143000"/>
            <a:ext cx="5486040" cy="3085920"/>
          </a:xfrm>
          <a:prstGeom prst="rect">
            <a:avLst/>
          </a:prstGeom>
          <a:ln w="0">
            <a:noFill/>
          </a:ln>
        </p:spPr>
      </p:sp>
      <p:sp>
        <p:nvSpPr>
          <p:cNvPr id="61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1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5" name="PlaceHolder 1"/>
          <p:cNvSpPr>
            <a:spLocks noGrp="1"/>
          </p:cNvSpPr>
          <p:nvPr>
            <p:ph type="sldImg"/>
          </p:nvPr>
        </p:nvSpPr>
        <p:spPr>
          <a:xfrm>
            <a:off x="685800" y="1143000"/>
            <a:ext cx="5486040" cy="3085920"/>
          </a:xfrm>
          <a:prstGeom prst="rect">
            <a:avLst/>
          </a:prstGeom>
          <a:ln w="0">
            <a:noFill/>
          </a:ln>
        </p:spPr>
      </p:sp>
      <p:sp>
        <p:nvSpPr>
          <p:cNvPr id="61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1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8" name="PlaceHolder 1"/>
          <p:cNvSpPr>
            <a:spLocks noGrp="1"/>
          </p:cNvSpPr>
          <p:nvPr>
            <p:ph type="sldImg"/>
          </p:nvPr>
        </p:nvSpPr>
        <p:spPr>
          <a:xfrm>
            <a:off x="685800" y="1143000"/>
            <a:ext cx="5486040" cy="3085920"/>
          </a:xfrm>
          <a:prstGeom prst="rect">
            <a:avLst/>
          </a:prstGeom>
          <a:ln w="0">
            <a:noFill/>
          </a:ln>
        </p:spPr>
      </p:sp>
      <p:sp>
        <p:nvSpPr>
          <p:cNvPr id="61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1" name="PlaceHolder 1"/>
          <p:cNvSpPr>
            <a:spLocks noGrp="1"/>
          </p:cNvSpPr>
          <p:nvPr>
            <p:ph type="sldImg"/>
          </p:nvPr>
        </p:nvSpPr>
        <p:spPr>
          <a:xfrm>
            <a:off x="685800" y="1143000"/>
            <a:ext cx="5486040" cy="3085920"/>
          </a:xfrm>
          <a:prstGeom prst="rect">
            <a:avLst/>
          </a:prstGeom>
          <a:ln w="0">
            <a:noFill/>
          </a:ln>
        </p:spPr>
      </p:sp>
      <p:sp>
        <p:nvSpPr>
          <p:cNvPr id="62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4" name="PlaceHolder 1"/>
          <p:cNvSpPr>
            <a:spLocks noGrp="1"/>
          </p:cNvSpPr>
          <p:nvPr>
            <p:ph type="sldImg"/>
          </p:nvPr>
        </p:nvSpPr>
        <p:spPr>
          <a:xfrm>
            <a:off x="685800" y="1143000"/>
            <a:ext cx="5486040" cy="3085920"/>
          </a:xfrm>
          <a:prstGeom prst="rect">
            <a:avLst/>
          </a:prstGeom>
          <a:ln w="0">
            <a:noFill/>
          </a:ln>
        </p:spPr>
      </p:sp>
      <p:sp>
        <p:nvSpPr>
          <p:cNvPr id="62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7" name="PlaceHolder 1"/>
          <p:cNvSpPr>
            <a:spLocks noGrp="1"/>
          </p:cNvSpPr>
          <p:nvPr>
            <p:ph type="sldImg"/>
          </p:nvPr>
        </p:nvSpPr>
        <p:spPr>
          <a:xfrm>
            <a:off x="685800" y="1143000"/>
            <a:ext cx="5486040" cy="3085920"/>
          </a:xfrm>
          <a:prstGeom prst="rect">
            <a:avLst/>
          </a:prstGeom>
          <a:ln w="0">
            <a:noFill/>
          </a:ln>
        </p:spPr>
      </p:sp>
      <p:sp>
        <p:nvSpPr>
          <p:cNvPr id="62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2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0" name="PlaceHolder 1"/>
          <p:cNvSpPr>
            <a:spLocks noGrp="1"/>
          </p:cNvSpPr>
          <p:nvPr>
            <p:ph type="sldImg"/>
          </p:nvPr>
        </p:nvSpPr>
        <p:spPr>
          <a:xfrm>
            <a:off x="685800" y="1143000"/>
            <a:ext cx="5486040" cy="3085920"/>
          </a:xfrm>
          <a:prstGeom prst="rect">
            <a:avLst/>
          </a:prstGeom>
          <a:ln w="0">
            <a:noFill/>
          </a:ln>
        </p:spPr>
      </p:sp>
      <p:sp>
        <p:nvSpPr>
          <p:cNvPr id="63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3" name="PlaceHolder 1"/>
          <p:cNvSpPr>
            <a:spLocks noGrp="1"/>
          </p:cNvSpPr>
          <p:nvPr>
            <p:ph type="sldImg"/>
          </p:nvPr>
        </p:nvSpPr>
        <p:spPr>
          <a:xfrm>
            <a:off x="685800" y="1143000"/>
            <a:ext cx="5486040" cy="3085920"/>
          </a:xfrm>
          <a:prstGeom prst="rect">
            <a:avLst/>
          </a:prstGeom>
          <a:ln w="0">
            <a:noFill/>
          </a:ln>
        </p:spPr>
      </p:sp>
      <p:sp>
        <p:nvSpPr>
          <p:cNvPr id="63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3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D4FD50-4053-4193-B13E-CAE9931EC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85E4A-A468-4405-B2BB-11409378A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259334-48CC-4DCE-B449-DABE3DE36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ABCC6-E648-4BA2-BD22-8DC44FDC1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FB416E-BB17-4D11-9CFE-8FDD6957C3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BD5538-7DE1-48BA-899E-4CA3719C5A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2C0658-C704-4E72-8257-3C96AC8706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C0EA1-18B9-4F28-9A72-060C3AE6A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FD554E-1838-4F31-8C0D-BAF4835DBA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C0016-0CD9-45D3-A24F-D0D85A402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D7F49-563E-4E42-B677-D5E986ABD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AEB296E-5219-42BB-9E56-9CDA11C7134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7FCD0AA-BD71-47D5-B4C8-A50D48134B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323312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医院安全事故应急责任分工</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医院安全事故应急责任分工</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医院安全事故的预防措施</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医院安全事故的危机处理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医院安全事故的质量管理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医院安全事故的应急救援</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医院安全事故的经验分享</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医院安全事故应急责任分工</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医院安全事故应急责任分工</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医院安全事故的定义</a:t>
            </a:r>
            <a:endParaRPr lang="en-US" sz="28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医院安全事故是指在医院内发生的意外事件，可能导致人员伤亡或财产损失。医院安全事故可分为器械事故、药品事故、感染事故等，对医院的声誉和患者生命安全造成严重危害。</a:t>
            </a:r>
            <a:endParaRPr lang="en-US" sz="18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06" name="图片 4"/>
          <p:cNvPicPr/>
          <p:nvPr/>
        </p:nvPicPr>
        <p:blipFill>
          <a:blip r:embed="rId2"/>
          <a:stretch>
            <a:fillRect/>
          </a:stretch>
        </p:blipFill>
        <p:spPr>
          <a:xfrm>
            <a:off x="510840" y="700560"/>
            <a:ext cx="5381640" cy="5381640"/>
          </a:xfrm>
          <a:prstGeom prst="rect">
            <a:avLst/>
          </a:prstGeom>
          <a:ln w="0">
            <a:noFill/>
          </a:ln>
        </p:spPr>
      </p:pic>
      <p:pic>
        <p:nvPicPr>
          <p:cNvPr id="107" name="图片 22"/>
          <p:cNvPicPr/>
          <p:nvPr/>
        </p:nvPicPr>
        <p:blipFill>
          <a:blip r:embed="rId3"/>
          <a:srcRect l="19237" t="10197"/>
          <a:stretch>
            <a:fillRect/>
          </a:stretch>
        </p:blipFill>
        <p:spPr>
          <a:xfrm>
            <a:off x="0" y="0"/>
            <a:ext cx="514440" cy="929880"/>
          </a:xfrm>
          <a:prstGeom prst="rect">
            <a:avLst/>
          </a:prstGeom>
          <a:ln w="0">
            <a:noFill/>
          </a:ln>
        </p:spPr>
      </p:pic>
      <p:pic>
        <p:nvPicPr>
          <p:cNvPr id="108" name="图片 23"/>
          <p:cNvPicPr/>
          <p:nvPr/>
        </p:nvPicPr>
        <p:blipFill>
          <a:blip r:embed="rId4"/>
          <a:srcRect l="55284"/>
          <a:stretch>
            <a:fillRect/>
          </a:stretch>
        </p:blipFill>
        <p:spPr>
          <a:xfrm>
            <a:off x="0" y="625680"/>
            <a:ext cx="426600" cy="1140840"/>
          </a:xfrm>
          <a:prstGeom prst="rect">
            <a:avLst/>
          </a:prstGeom>
          <a:ln w="0">
            <a:noFill/>
          </a:ln>
        </p:spPr>
      </p:pic>
      <p:pic>
        <p:nvPicPr>
          <p:cNvPr id="109" name="图片 7"/>
          <p:cNvPicPr/>
          <p:nvPr/>
        </p:nvPicPr>
        <p:blipFill>
          <a:blip r:embed="rId5"/>
          <a:srcRect t="23379" r="-3045"/>
          <a:stretch>
            <a:fillRect/>
          </a:stretch>
        </p:blipFill>
        <p:spPr>
          <a:xfrm>
            <a:off x="8933040" y="0"/>
            <a:ext cx="1378440" cy="1427400"/>
          </a:xfrm>
          <a:prstGeom prst="rect">
            <a:avLst/>
          </a:prstGeom>
          <a:ln w="0">
            <a:noFill/>
          </a:ln>
        </p:spPr>
      </p:pic>
      <p:pic>
        <p:nvPicPr>
          <p:cNvPr id="110" name="图片 2"/>
          <p:cNvPicPr/>
          <p:nvPr/>
        </p:nvPicPr>
        <p:blipFill>
          <a:blip r:embed="rId6"/>
          <a:srcRect t="10754"/>
          <a:stretch>
            <a:fillRect/>
          </a:stretch>
        </p:blipFill>
        <p:spPr>
          <a:xfrm>
            <a:off x="8476200" y="0"/>
            <a:ext cx="589680" cy="1017000"/>
          </a:xfrm>
          <a:prstGeom prst="rect">
            <a:avLst/>
          </a:prstGeom>
          <a:ln w="0">
            <a:noFill/>
          </a:ln>
        </p:spPr>
      </p:pic>
      <p:pic>
        <p:nvPicPr>
          <p:cNvPr id="1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left)">
                                      <p:cBhvr additive="repl">
                                        <p:cTn id="7" dur="500"/>
                                        <p:tgtEl>
                                          <p:spTgt spid="1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8"/>
                                        </p:tgtEl>
                                        <p:attrNameLst>
                                          <p:attrName>style.visibility</p:attrName>
                                        </p:attrNameLst>
                                      </p:cBhvr>
                                      <p:to>
                                        <p:strVal val="visible"/>
                                      </p:to>
                                    </p:set>
                                    <p:animEffect transition="in" filter="wipe(left)">
                                      <p:cBhvr additive="repl">
                                        <p:cTn id="10" dur="500"/>
                                        <p:tgtEl>
                                          <p:spTgt spid="1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9"/>
                                        </p:tgtEl>
                                        <p:attrNameLst>
                                          <p:attrName>style.visibility</p:attrName>
                                        </p:attrNameLst>
                                      </p:cBhvr>
                                      <p:to>
                                        <p:strVal val="visible"/>
                                      </p:to>
                                    </p:set>
                                    <p:animEffect transition="in" filter="wipe(left)">
                                      <p:cBhvr additive="repl">
                                        <p:cTn id="13" dur="500"/>
                                        <p:tgtEl>
                                          <p:spTgt spid="1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10"/>
                                        </p:tgtEl>
                                        <p:attrNameLst>
                                          <p:attrName>style.visibility</p:attrName>
                                        </p:attrNameLst>
                                      </p:cBhvr>
                                      <p:to>
                                        <p:strVal val="visible"/>
                                      </p:to>
                                    </p:set>
                                    <p:animEffect transition="in" filter="wipe(left)">
                                      <p:cBhvr additive="repl">
                                        <p:cTn id="16" dur="500"/>
                                        <p:tgtEl>
                                          <p:spTgt spid="1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wipe(left)">
                                      <p:cBhvr additive="repl">
                                        <p:cTn id="19"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组合 26"/>
          <p:cNvGrpSpPr/>
          <p:nvPr/>
        </p:nvGrpSpPr>
        <p:grpSpPr>
          <a:xfrm>
            <a:off x="360" y="0"/>
            <a:ext cx="12191040" cy="6858000"/>
            <a:chOff x="360" y="0"/>
            <a:chExt cx="12191040" cy="6858000"/>
          </a:xfrm>
        </p:grpSpPr>
        <p:pic>
          <p:nvPicPr>
            <p:cNvPr id="11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1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医院安全事故的责任主体</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负责医院安全事故的整体管理和指导工作</a:t>
            </a:r>
            <a:endParaRPr lang="en-US" sz="1600" b="0" strike="noStrike" spc="-1">
              <a:solidFill>
                <a:srgbClr val="000000"/>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医院领导责任</a:t>
            </a:r>
            <a:endParaRPr lang="en-US" sz="2000" b="0" strike="noStrike" spc="-1">
              <a:solidFill>
                <a:srgbClr val="000000"/>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负责医院安全事故应急预案的制定和执行</a:t>
            </a:r>
            <a:endParaRPr lang="en-US" sz="1600" b="0" strike="noStrike" spc="-1">
              <a:solidFill>
                <a:srgbClr val="000000"/>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医院管理层责任</a:t>
            </a:r>
            <a:endParaRPr lang="en-US" sz="2000" b="0" strike="noStrike" spc="-1">
              <a:solidFill>
                <a:srgbClr val="000000"/>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负责医院安全事故现场的救护和处置工作</a:t>
            </a:r>
            <a:endParaRPr lang="en-US" sz="1600" b="0" strike="noStrike" spc="-1">
              <a:solidFill>
                <a:srgbClr val="000000"/>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医务人员责任</a:t>
            </a:r>
            <a:endParaRPr lang="en-US" sz="2000" b="0" strike="noStrike" spc="-1">
              <a:solidFill>
                <a:srgbClr val="000000"/>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4" name="组合 26"/>
          <p:cNvGrpSpPr/>
          <p:nvPr/>
        </p:nvGrpSpPr>
        <p:grpSpPr>
          <a:xfrm>
            <a:off x="360" y="0"/>
            <a:ext cx="12191040" cy="6858000"/>
            <a:chOff x="360" y="0"/>
            <a:chExt cx="12191040" cy="6858000"/>
          </a:xfrm>
        </p:grpSpPr>
        <p:pic>
          <p:nvPicPr>
            <p:cNvPr id="12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2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医院安全事故应急责任分工制度的建立</a:t>
            </a:r>
            <a:endParaRPr lang="en-US" sz="1800" b="0" strike="noStrike" spc="-1">
              <a:solidFill>
                <a:srgbClr val="000000"/>
              </a:solidFill>
              <a:latin typeface="Arial"/>
            </a:endParaRPr>
          </a:p>
        </p:txBody>
      </p:sp>
      <p:sp>
        <p:nvSpPr>
          <p:cNvPr id="12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明确职责分工</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提前进行演练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定期检查评估</a:t>
            </a:r>
            <a:endParaRPr lang="en-US" sz="1400" b="0" strike="noStrike" spc="-1">
              <a:solidFill>
                <a:srgbClr val="000000"/>
              </a:solidFill>
              <a:latin typeface="Arial"/>
            </a:endParaRPr>
          </a:p>
        </p:txBody>
      </p:sp>
      <p:sp>
        <p:nvSpPr>
          <p:cNvPr id="1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医院安全事故应急责任分工的执行</a:t>
            </a:r>
            <a:endParaRPr lang="en-US" sz="1800" b="0" strike="noStrike" spc="-1">
              <a:solidFill>
                <a:srgbClr val="000000"/>
              </a:solidFill>
              <a:latin typeface="Arial"/>
            </a:endParaRPr>
          </a:p>
        </p:txBody>
      </p:sp>
      <p:sp>
        <p:nvSpPr>
          <p:cNvPr id="13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迅速响应</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及时汇报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协同配合</a:t>
            </a:r>
            <a:endParaRPr lang="en-US" sz="1400" b="0" strike="noStrike" spc="-1">
              <a:solidFill>
                <a:srgbClr val="000000"/>
              </a:solidFill>
              <a:latin typeface="Arial"/>
            </a:endParaRPr>
          </a:p>
        </p:txBody>
      </p:sp>
      <p:sp>
        <p:nvSpPr>
          <p:cNvPr id="1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3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医院安全事故的应急责任分工</a:t>
            </a:r>
            <a:endParaRPr lang="en-US" sz="3600" b="0" strike="noStrike" spc="-1">
              <a:solidFill>
                <a:schemeClr val="dk1"/>
              </a:solidFill>
              <a:latin typeface="Arial"/>
            </a:endParaRPr>
          </a:p>
        </p:txBody>
      </p:sp>
      <p:sp>
        <p:nvSpPr>
          <p:cNvPr id="1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医院安全事故应急责任的内容</a:t>
            </a:r>
            <a:endParaRPr lang="en-US" sz="1800" b="0" strike="noStrike" spc="-1">
              <a:solidFill>
                <a:srgbClr val="000000"/>
              </a:solidFill>
              <a:latin typeface="Arial"/>
            </a:endParaRPr>
          </a:p>
        </p:txBody>
      </p:sp>
      <p:sp>
        <p:nvSpPr>
          <p:cNvPr id="13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制定应急预案</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组织救援工作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协调医疗救护</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0" name="组合 26"/>
          <p:cNvGrpSpPr/>
          <p:nvPr/>
        </p:nvGrpSpPr>
        <p:grpSpPr>
          <a:xfrm>
            <a:off x="360" y="0"/>
            <a:ext cx="12191040" cy="6858000"/>
            <a:chOff x="360" y="0"/>
            <a:chExt cx="12191040" cy="6858000"/>
          </a:xfrm>
        </p:grpSpPr>
        <p:pic>
          <p:nvPicPr>
            <p:cNvPr id="141"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42"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4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医院安全事故发生后，需要对责任主体进行追究，包括按程序进行调查、根据标准判断责任程度，并根据法律依据进行相应的处罚或纠正措施。这有助于提高医院的责任意识和安全管理水平。</a:t>
            </a:r>
            <a:endParaRPr lang="en-US" sz="2000" b="0" strike="noStrike" spc="-1">
              <a:solidFill>
                <a:srgbClr val="000000"/>
              </a:solidFill>
              <a:latin typeface="Arial"/>
            </a:endParaRPr>
          </a:p>
        </p:txBody>
      </p:sp>
      <p:pic>
        <p:nvPicPr>
          <p:cNvPr id="144" name="图片 22"/>
          <p:cNvPicPr/>
          <p:nvPr/>
        </p:nvPicPr>
        <p:blipFill>
          <a:blip r:embed="rId4"/>
          <a:srcRect l="19237" t="10197"/>
          <a:stretch>
            <a:fillRect/>
          </a:stretch>
        </p:blipFill>
        <p:spPr>
          <a:xfrm>
            <a:off x="0" y="0"/>
            <a:ext cx="514440" cy="929880"/>
          </a:xfrm>
          <a:prstGeom prst="rect">
            <a:avLst/>
          </a:prstGeom>
          <a:ln w="0">
            <a:noFill/>
          </a:ln>
        </p:spPr>
      </p:pic>
      <p:pic>
        <p:nvPicPr>
          <p:cNvPr id="145" name="图片 23"/>
          <p:cNvPicPr/>
          <p:nvPr/>
        </p:nvPicPr>
        <p:blipFill>
          <a:blip r:embed="rId5"/>
          <a:srcRect l="55284"/>
          <a:stretch>
            <a:fillRect/>
          </a:stretch>
        </p:blipFill>
        <p:spPr>
          <a:xfrm>
            <a:off x="0" y="625680"/>
            <a:ext cx="426600" cy="1140840"/>
          </a:xfrm>
          <a:prstGeom prst="rect">
            <a:avLst/>
          </a:prstGeom>
          <a:ln w="0">
            <a:noFill/>
          </a:ln>
        </p:spPr>
      </p:pic>
      <p:pic>
        <p:nvPicPr>
          <p:cNvPr id="146" name="图片 7"/>
          <p:cNvPicPr/>
          <p:nvPr/>
        </p:nvPicPr>
        <p:blipFill>
          <a:blip r:embed="rId6"/>
          <a:srcRect t="23379" r="-3045"/>
          <a:stretch>
            <a:fillRect/>
          </a:stretch>
        </p:blipFill>
        <p:spPr>
          <a:xfrm>
            <a:off x="8933040" y="0"/>
            <a:ext cx="1378440" cy="1427400"/>
          </a:xfrm>
          <a:prstGeom prst="rect">
            <a:avLst/>
          </a:prstGeom>
          <a:ln w="0">
            <a:noFill/>
          </a:ln>
        </p:spPr>
      </p:pic>
      <p:pic>
        <p:nvPicPr>
          <p:cNvPr id="147" name="图片 6"/>
          <p:cNvPicPr/>
          <p:nvPr/>
        </p:nvPicPr>
        <p:blipFill>
          <a:blip r:embed="rId7"/>
          <a:srcRect t="10754"/>
          <a:stretch>
            <a:fillRect/>
          </a:stretch>
        </p:blipFill>
        <p:spPr>
          <a:xfrm>
            <a:off x="8476200" y="0"/>
            <a:ext cx="589680" cy="1017000"/>
          </a:xfrm>
          <a:prstGeom prst="rect">
            <a:avLst/>
          </a:prstGeom>
          <a:ln w="0">
            <a:noFill/>
          </a:ln>
        </p:spPr>
      </p:pic>
      <p:pic>
        <p:nvPicPr>
          <p:cNvPr id="148"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4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医院安全事故的责任追究</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44"/>
                                        </p:tgtEl>
                                        <p:attrNameLst>
                                          <p:attrName>style.visibility</p:attrName>
                                        </p:attrNameLst>
                                      </p:cBhvr>
                                      <p:to>
                                        <p:strVal val="visible"/>
                                      </p:to>
                                    </p:set>
                                    <p:animEffect transition="in" filter="wipe(left)">
                                      <p:cBhvr additive="repl">
                                        <p:cTn id="7" dur="500"/>
                                        <p:tgtEl>
                                          <p:spTgt spid="14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45"/>
                                        </p:tgtEl>
                                        <p:attrNameLst>
                                          <p:attrName>style.visibility</p:attrName>
                                        </p:attrNameLst>
                                      </p:cBhvr>
                                      <p:to>
                                        <p:strVal val="visible"/>
                                      </p:to>
                                    </p:set>
                                    <p:animEffect transition="in" filter="wipe(left)">
                                      <p:cBhvr additive="repl">
                                        <p:cTn id="10" dur="500"/>
                                        <p:tgtEl>
                                          <p:spTgt spid="14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46"/>
                                        </p:tgtEl>
                                        <p:attrNameLst>
                                          <p:attrName>style.visibility</p:attrName>
                                        </p:attrNameLst>
                                      </p:cBhvr>
                                      <p:to>
                                        <p:strVal val="visible"/>
                                      </p:to>
                                    </p:set>
                                    <p:animEffect transition="in" filter="wipe(left)">
                                      <p:cBhvr additive="repl">
                                        <p:cTn id="13" dur="500"/>
                                        <p:tgtEl>
                                          <p:spTgt spid="14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47"/>
                                        </p:tgtEl>
                                        <p:attrNameLst>
                                          <p:attrName>style.visibility</p:attrName>
                                        </p:attrNameLst>
                                      </p:cBhvr>
                                      <p:to>
                                        <p:strVal val="visible"/>
                                      </p:to>
                                    </p:set>
                                    <p:animEffect transition="in" filter="wipe(left)">
                                      <p:cBhvr additive="repl">
                                        <p:cTn id="16" dur="500"/>
                                        <p:tgtEl>
                                          <p:spTgt spid="14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48"/>
                                        </p:tgtEl>
                                        <p:attrNameLst>
                                          <p:attrName>style.visibility</p:attrName>
                                        </p:attrNameLst>
                                      </p:cBhvr>
                                      <p:to>
                                        <p:strVal val="visible"/>
                                      </p:to>
                                    </p:set>
                                    <p:animEffect transition="in" filter="wipe(left)">
                                      <p:cBhvr additive="repl">
                                        <p:cTn id="19" dur="500"/>
                                        <p:tgtEl>
                                          <p:spTgt spid="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0" name="组合 26"/>
          <p:cNvGrpSpPr/>
          <p:nvPr/>
        </p:nvGrpSpPr>
        <p:grpSpPr>
          <a:xfrm>
            <a:off x="360" y="0"/>
            <a:ext cx="12191040" cy="6858000"/>
            <a:chOff x="360" y="0"/>
            <a:chExt cx="12191040" cy="6858000"/>
          </a:xfrm>
        </p:grpSpPr>
        <p:pic>
          <p:nvPicPr>
            <p:cNvPr id="151"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52"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5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医院安全事故的责任追究</a:t>
            </a:r>
            <a:endParaRPr lang="en-US" sz="3600" b="0" strike="noStrike" spc="-1">
              <a:solidFill>
                <a:schemeClr val="dk1"/>
              </a:solidFill>
              <a:latin typeface="Arial"/>
            </a:endParaRPr>
          </a:p>
        </p:txBody>
      </p:sp>
      <p:sp>
        <p:nvSpPr>
          <p:cNvPr id="15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调查、评估、处理、总结</a:t>
            </a:r>
            <a:endParaRPr lang="en-US" sz="1600" b="0" strike="noStrike" spc="-1">
              <a:solidFill>
                <a:srgbClr val="000000"/>
              </a:solidFill>
              <a:latin typeface="Arial"/>
            </a:endParaRPr>
          </a:p>
        </p:txBody>
      </p:sp>
      <p:sp>
        <p:nvSpPr>
          <p:cNvPr id="15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医院安全事故责任追究程序</a:t>
            </a:r>
            <a:endParaRPr lang="en-US" sz="2000" b="0" strike="noStrike" spc="-1">
              <a:solidFill>
                <a:srgbClr val="000000"/>
              </a:solidFill>
              <a:latin typeface="Arial"/>
            </a:endParaRPr>
          </a:p>
        </p:txBody>
      </p:sp>
      <p:sp>
        <p:nvSpPr>
          <p:cNvPr id="15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严格、公正、依法</a:t>
            </a:r>
            <a:endParaRPr lang="en-US" sz="1600" b="0" strike="noStrike" spc="-1">
              <a:solidFill>
                <a:srgbClr val="000000"/>
              </a:solidFill>
              <a:latin typeface="Arial"/>
            </a:endParaRPr>
          </a:p>
        </p:txBody>
      </p:sp>
      <p:sp>
        <p:nvSpPr>
          <p:cNvPr id="15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医院安全事故责任追究标准</a:t>
            </a:r>
            <a:endParaRPr lang="en-US" sz="2000" b="0" strike="noStrike" spc="-1">
              <a:solidFill>
                <a:srgbClr val="000000"/>
              </a:solidFill>
              <a:latin typeface="Arial"/>
            </a:endParaRPr>
          </a:p>
        </p:txBody>
      </p:sp>
      <p:sp>
        <p:nvSpPr>
          <p:cNvPr id="15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医疗法、卫生法、刑法等</a:t>
            </a:r>
            <a:endParaRPr lang="en-US" sz="1600" b="0" strike="noStrike" spc="-1">
              <a:solidFill>
                <a:srgbClr val="000000"/>
              </a:solidFill>
              <a:latin typeface="Arial"/>
            </a:endParaRPr>
          </a:p>
        </p:txBody>
      </p:sp>
      <p:sp>
        <p:nvSpPr>
          <p:cNvPr id="15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医院安全事故责任的法律依据</a:t>
            </a:r>
            <a:endParaRPr lang="en-US" sz="2000" b="0" strike="noStrike" spc="-1">
              <a:solidFill>
                <a:srgbClr val="000000"/>
              </a:solidFill>
              <a:latin typeface="Arial"/>
            </a:endParaRPr>
          </a:p>
        </p:txBody>
      </p:sp>
      <p:sp>
        <p:nvSpPr>
          <p:cNvPr id="16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2" name="图片 12"/>
          <p:cNvPicPr/>
          <p:nvPr/>
        </p:nvPicPr>
        <p:blipFill>
          <a:blip r:embed="rId3"/>
          <a:stretch>
            <a:fillRect/>
          </a:stretch>
        </p:blipFill>
        <p:spPr>
          <a:xfrm rot="6156000">
            <a:off x="11461320" y="-1101240"/>
            <a:ext cx="1066320" cy="1733040"/>
          </a:xfrm>
          <a:prstGeom prst="rect">
            <a:avLst/>
          </a:prstGeom>
          <a:ln w="0">
            <a:noFill/>
          </a:ln>
        </p:spPr>
      </p:pic>
      <p:pic>
        <p:nvPicPr>
          <p:cNvPr id="163" name="图片 22"/>
          <p:cNvPicPr/>
          <p:nvPr/>
        </p:nvPicPr>
        <p:blipFill>
          <a:blip r:embed="rId4"/>
          <a:stretch>
            <a:fillRect/>
          </a:stretch>
        </p:blipFill>
        <p:spPr>
          <a:xfrm rot="3960600">
            <a:off x="11266560" y="-218880"/>
            <a:ext cx="961560" cy="2219040"/>
          </a:xfrm>
          <a:prstGeom prst="rect">
            <a:avLst/>
          </a:prstGeom>
          <a:ln w="0">
            <a:noFill/>
          </a:ln>
        </p:spPr>
      </p:pic>
      <p:pic>
        <p:nvPicPr>
          <p:cNvPr id="164"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65" name="图片 14"/>
          <p:cNvPicPr/>
          <p:nvPr/>
        </p:nvPicPr>
        <p:blipFill>
          <a:blip r:embed="rId6"/>
          <a:stretch>
            <a:fillRect/>
          </a:stretch>
        </p:blipFill>
        <p:spPr>
          <a:xfrm>
            <a:off x="11670480" y="474840"/>
            <a:ext cx="1584000" cy="2206080"/>
          </a:xfrm>
          <a:prstGeom prst="rect">
            <a:avLst/>
          </a:prstGeom>
          <a:ln w="0">
            <a:noFill/>
          </a:ln>
        </p:spPr>
      </p:pic>
      <p:pic>
        <p:nvPicPr>
          <p:cNvPr id="166" name="图片 18"/>
          <p:cNvPicPr/>
          <p:nvPr/>
        </p:nvPicPr>
        <p:blipFill>
          <a:blip r:embed="rId7"/>
          <a:stretch>
            <a:fillRect/>
          </a:stretch>
        </p:blipFill>
        <p:spPr>
          <a:xfrm rot="19285800">
            <a:off x="11289600" y="968760"/>
            <a:ext cx="914400" cy="552960"/>
          </a:xfrm>
          <a:prstGeom prst="rect">
            <a:avLst/>
          </a:prstGeom>
          <a:ln w="0">
            <a:noFill/>
          </a:ln>
        </p:spPr>
      </p:pic>
      <p:pic>
        <p:nvPicPr>
          <p:cNvPr id="167" name="图片 20"/>
          <p:cNvPicPr/>
          <p:nvPr/>
        </p:nvPicPr>
        <p:blipFill>
          <a:blip r:embed="rId8"/>
          <a:stretch>
            <a:fillRect/>
          </a:stretch>
        </p:blipFill>
        <p:spPr>
          <a:xfrm>
            <a:off x="-135360" y="-385920"/>
            <a:ext cx="1076040" cy="1285560"/>
          </a:xfrm>
          <a:prstGeom prst="rect">
            <a:avLst/>
          </a:prstGeom>
          <a:ln w="0">
            <a:noFill/>
          </a:ln>
        </p:spPr>
      </p:pic>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医院安全事故的预防措施</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医院安全事故预防意识</a:t>
            </a:r>
            <a:endParaRPr lang="en-US" sz="2800" b="0" strike="noStrike" spc="-1">
              <a:solidFill>
                <a:srgbClr val="000000"/>
              </a:solidFill>
              <a:latin typeface="Arial"/>
            </a:endParaRPr>
          </a:p>
        </p:txBody>
      </p:sp>
      <p:sp>
        <p:nvSpPr>
          <p:cNvPr id="17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的预防意识对于患者和医护人员的生命安全至关重要。建立医院安全事故预防意识可以有效提高风险意识，减少事故发生的可能性。医院安全事故预防意识的建立需要全员参与，培训员工对各类安全事故的应对措施和方法。定期举行培训和演练活动，提升员工的应急反应能力。</a:t>
            </a:r>
            <a:endParaRPr lang="en-US" sz="18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75" name="图片 4"/>
          <p:cNvPicPr/>
          <p:nvPr/>
        </p:nvPicPr>
        <p:blipFill>
          <a:blip r:embed="rId2"/>
          <a:stretch>
            <a:fillRect/>
          </a:stretch>
        </p:blipFill>
        <p:spPr>
          <a:xfrm>
            <a:off x="510840" y="700560"/>
            <a:ext cx="5381640" cy="5381640"/>
          </a:xfrm>
          <a:prstGeom prst="rect">
            <a:avLst/>
          </a:prstGeom>
          <a:ln w="0">
            <a:noFill/>
          </a:ln>
        </p:spPr>
      </p:pic>
      <p:pic>
        <p:nvPicPr>
          <p:cNvPr id="176" name="图片 22"/>
          <p:cNvPicPr/>
          <p:nvPr/>
        </p:nvPicPr>
        <p:blipFill>
          <a:blip r:embed="rId3"/>
          <a:srcRect l="19237" t="10197"/>
          <a:stretch>
            <a:fillRect/>
          </a:stretch>
        </p:blipFill>
        <p:spPr>
          <a:xfrm>
            <a:off x="0" y="0"/>
            <a:ext cx="514440" cy="929880"/>
          </a:xfrm>
          <a:prstGeom prst="rect">
            <a:avLst/>
          </a:prstGeom>
          <a:ln w="0">
            <a:noFill/>
          </a:ln>
        </p:spPr>
      </p:pic>
      <p:pic>
        <p:nvPicPr>
          <p:cNvPr id="177" name="图片 23"/>
          <p:cNvPicPr/>
          <p:nvPr/>
        </p:nvPicPr>
        <p:blipFill>
          <a:blip r:embed="rId4"/>
          <a:srcRect l="55284"/>
          <a:stretch>
            <a:fillRect/>
          </a:stretch>
        </p:blipFill>
        <p:spPr>
          <a:xfrm>
            <a:off x="0" y="625680"/>
            <a:ext cx="426600" cy="1140840"/>
          </a:xfrm>
          <a:prstGeom prst="rect">
            <a:avLst/>
          </a:prstGeom>
          <a:ln w="0">
            <a:noFill/>
          </a:ln>
        </p:spPr>
      </p:pic>
      <p:pic>
        <p:nvPicPr>
          <p:cNvPr id="178" name="图片 7"/>
          <p:cNvPicPr/>
          <p:nvPr/>
        </p:nvPicPr>
        <p:blipFill>
          <a:blip r:embed="rId5"/>
          <a:srcRect t="23379" r="-3045"/>
          <a:stretch>
            <a:fillRect/>
          </a:stretch>
        </p:blipFill>
        <p:spPr>
          <a:xfrm>
            <a:off x="8933040" y="0"/>
            <a:ext cx="1378440" cy="1427400"/>
          </a:xfrm>
          <a:prstGeom prst="rect">
            <a:avLst/>
          </a:prstGeom>
          <a:ln w="0">
            <a:noFill/>
          </a:ln>
        </p:spPr>
      </p:pic>
      <p:pic>
        <p:nvPicPr>
          <p:cNvPr id="179" name="图片 2"/>
          <p:cNvPicPr/>
          <p:nvPr/>
        </p:nvPicPr>
        <p:blipFill>
          <a:blip r:embed="rId6"/>
          <a:srcRect t="10754"/>
          <a:stretch>
            <a:fillRect/>
          </a:stretch>
        </p:blipFill>
        <p:spPr>
          <a:xfrm>
            <a:off x="8476200" y="0"/>
            <a:ext cx="589680" cy="1017000"/>
          </a:xfrm>
          <a:prstGeom prst="rect">
            <a:avLst/>
          </a:prstGeom>
          <a:ln w="0">
            <a:noFill/>
          </a:ln>
        </p:spPr>
      </p:pic>
      <p:pic>
        <p:nvPicPr>
          <p:cNvPr id="180"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wipe(left)">
                                      <p:cBhvr additive="repl">
                                        <p:cTn id="7" dur="500"/>
                                        <p:tgtEl>
                                          <p:spTgt spid="17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77"/>
                                        </p:tgtEl>
                                        <p:attrNameLst>
                                          <p:attrName>style.visibility</p:attrName>
                                        </p:attrNameLst>
                                      </p:cBhvr>
                                      <p:to>
                                        <p:strVal val="visible"/>
                                      </p:to>
                                    </p:set>
                                    <p:animEffect transition="in" filter="wipe(left)">
                                      <p:cBhvr additive="repl">
                                        <p:cTn id="10" dur="500"/>
                                        <p:tgtEl>
                                          <p:spTgt spid="17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78"/>
                                        </p:tgtEl>
                                        <p:attrNameLst>
                                          <p:attrName>style.visibility</p:attrName>
                                        </p:attrNameLst>
                                      </p:cBhvr>
                                      <p:to>
                                        <p:strVal val="visible"/>
                                      </p:to>
                                    </p:set>
                                    <p:animEffect transition="in" filter="wipe(left)">
                                      <p:cBhvr additive="repl">
                                        <p:cTn id="13" dur="500"/>
                                        <p:tgtEl>
                                          <p:spTgt spid="17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79"/>
                                        </p:tgtEl>
                                        <p:attrNameLst>
                                          <p:attrName>style.visibility</p:attrName>
                                        </p:attrNameLst>
                                      </p:cBhvr>
                                      <p:to>
                                        <p:strVal val="visible"/>
                                      </p:to>
                                    </p:set>
                                    <p:animEffect transition="in" filter="wipe(left)">
                                      <p:cBhvr additive="repl">
                                        <p:cTn id="16" dur="500"/>
                                        <p:tgtEl>
                                          <p:spTgt spid="17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80"/>
                                        </p:tgtEl>
                                        <p:attrNameLst>
                                          <p:attrName>style.visibility</p:attrName>
                                        </p:attrNameLst>
                                      </p:cBhvr>
                                      <p:to>
                                        <p:strVal val="visible"/>
                                      </p:to>
                                    </p:set>
                                    <p:animEffect transition="in" filter="wipe(left)">
                                      <p:cBhvr additive="repl">
                                        <p:cTn id="19" dur="500"/>
                                        <p:tgtEl>
                                          <p:spTgt spid="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1" name="组合 26"/>
          <p:cNvGrpSpPr/>
          <p:nvPr/>
        </p:nvGrpSpPr>
        <p:grpSpPr>
          <a:xfrm>
            <a:off x="360" y="0"/>
            <a:ext cx="12191040" cy="6858000"/>
            <a:chOff x="360" y="0"/>
            <a:chExt cx="12191040" cy="6858000"/>
          </a:xfrm>
        </p:grpSpPr>
        <p:pic>
          <p:nvPicPr>
            <p:cNvPr id="182"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83"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医院安全事故管理体系</a:t>
            </a:r>
            <a:endParaRPr lang="en-US" sz="3600" b="0" strike="noStrike" spc="-1">
              <a:solidFill>
                <a:schemeClr val="dk1"/>
              </a:solidFill>
              <a:latin typeface="Arial"/>
            </a:endParaRPr>
          </a:p>
        </p:txBody>
      </p:sp>
      <p:sp>
        <p:nvSpPr>
          <p:cNvPr id="1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建立完善的医院安全事故管理框架，确保各项措施得以有效执行</a:t>
            </a:r>
            <a:endParaRPr lang="en-US" sz="1600" b="0" strike="noStrike" spc="-1">
              <a:solidFill>
                <a:srgbClr val="000000"/>
              </a:solidFill>
              <a:latin typeface="Arial"/>
            </a:endParaRPr>
          </a:p>
        </p:txBody>
      </p:sp>
      <p:sp>
        <p:nvSpPr>
          <p:cNvPr id="1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构建医院安全事故管理体系</a:t>
            </a:r>
            <a:endParaRPr lang="en-US" sz="2000" b="0" strike="noStrike" spc="-1">
              <a:solidFill>
                <a:srgbClr val="000000"/>
              </a:solidFill>
              <a:latin typeface="Arial"/>
            </a:endParaRPr>
          </a:p>
        </p:txBody>
      </p:sp>
      <p:sp>
        <p:nvSpPr>
          <p:cNvPr id="1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建立各项管理规章制度，明确责任分工和应急处理流程</a:t>
            </a:r>
            <a:endParaRPr lang="en-US" sz="1600" b="0" strike="noStrike" spc="-1">
              <a:solidFill>
                <a:srgbClr val="000000"/>
              </a:solidFill>
              <a:latin typeface="Arial"/>
            </a:endParaRPr>
          </a:p>
        </p:txBody>
      </p:sp>
      <p:sp>
        <p:nvSpPr>
          <p:cNvPr id="1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医院安全事故管理制度</a:t>
            </a:r>
            <a:endParaRPr lang="en-US" sz="2000" b="0" strike="noStrike" spc="-1">
              <a:solidFill>
                <a:srgbClr val="000000"/>
              </a:solidFill>
              <a:latin typeface="Arial"/>
            </a:endParaRPr>
          </a:p>
        </p:txBody>
      </p:sp>
      <p:sp>
        <p:nvSpPr>
          <p:cNvPr id="1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制定规范流程，确保医院安全事故应急工作有序进行</a:t>
            </a:r>
            <a:endParaRPr lang="en-US" sz="1600" b="0" strike="noStrike" spc="-1">
              <a:solidFill>
                <a:srgbClr val="000000"/>
              </a:solidFill>
              <a:latin typeface="Arial"/>
            </a:endParaRPr>
          </a:p>
        </p:txBody>
      </p:sp>
      <p:sp>
        <p:nvSpPr>
          <p:cNvPr id="1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医院安全事故管理流程</a:t>
            </a:r>
            <a:endParaRPr lang="en-US" sz="2000" b="0" strike="noStrike" spc="-1">
              <a:solidFill>
                <a:srgbClr val="000000"/>
              </a:solidFill>
              <a:latin typeface="Arial"/>
            </a:endParaRPr>
          </a:p>
        </p:txBody>
      </p:sp>
      <p:sp>
        <p:nvSpPr>
          <p:cNvPr id="1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3" name="组合 26"/>
          <p:cNvGrpSpPr/>
          <p:nvPr/>
        </p:nvGrpSpPr>
        <p:grpSpPr>
          <a:xfrm>
            <a:off x="360" y="0"/>
            <a:ext cx="12191040" cy="6858000"/>
            <a:chOff x="360" y="0"/>
            <a:chExt cx="12191040" cy="6858000"/>
          </a:xfrm>
        </p:grpSpPr>
        <p:pic>
          <p:nvPicPr>
            <p:cNvPr id="194"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95"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医院安全设备的维护保养</a:t>
            </a:r>
            <a:endParaRPr lang="en-US" sz="1800" b="0" strike="noStrike" spc="-1">
              <a:solidFill>
                <a:srgbClr val="000000"/>
              </a:solidFill>
              <a:latin typeface="Arial"/>
            </a:endParaRPr>
          </a:p>
        </p:txBody>
      </p:sp>
      <p:sp>
        <p:nvSpPr>
          <p:cNvPr id="19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定期检查医院各类安全设备的使用情况，及时维护保养，确保设备正常运行</a:t>
            </a:r>
            <a:endParaRPr lang="en-US" sz="1400" b="0" strike="noStrike" spc="-1">
              <a:solidFill>
                <a:srgbClr val="000000"/>
              </a:solidFill>
              <a:latin typeface="Arial"/>
            </a:endParaRPr>
          </a:p>
        </p:txBody>
      </p:sp>
      <p:sp>
        <p:nvSpPr>
          <p:cNvPr id="1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医院安全设施的定期检查</a:t>
            </a:r>
            <a:endParaRPr lang="en-US" sz="1800" b="0" strike="noStrike" spc="-1">
              <a:solidFill>
                <a:srgbClr val="000000"/>
              </a:solidFill>
              <a:latin typeface="Arial"/>
            </a:endParaRPr>
          </a:p>
        </p:txBody>
      </p:sp>
      <p:sp>
        <p:nvSpPr>
          <p:cNvPr id="20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设立定期检查机制，发现问题及时整改，杜绝事故发生</a:t>
            </a:r>
            <a:endParaRPr lang="en-US" sz="1400" b="0" strike="noStrike" spc="-1">
              <a:solidFill>
                <a:srgbClr val="000000"/>
              </a:solidFill>
              <a:latin typeface="Arial"/>
            </a:endParaRPr>
          </a:p>
        </p:txBody>
      </p:sp>
      <p:sp>
        <p:nvSpPr>
          <p:cNvPr id="2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0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医院安全事故设施设备管理</a:t>
            </a:r>
            <a:endParaRPr lang="en-US" sz="3600" b="0" strike="noStrike" spc="-1">
              <a:solidFill>
                <a:schemeClr val="dk1"/>
              </a:solidFill>
              <a:latin typeface="Arial"/>
            </a:endParaRPr>
          </a:p>
        </p:txBody>
      </p:sp>
      <p:sp>
        <p:nvSpPr>
          <p:cNvPr id="2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医院安全设施的建设要求</a:t>
            </a:r>
            <a:endParaRPr lang="en-US" sz="1800" b="0" strike="noStrike" spc="-1">
              <a:solidFill>
                <a:srgbClr val="000000"/>
              </a:solidFill>
              <a:latin typeface="Arial"/>
            </a:endParaRPr>
          </a:p>
        </p:txBody>
      </p:sp>
      <p:sp>
        <p:nvSpPr>
          <p:cNvPr id="20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加强对医院各项安全设施的建设和完善，保障患者和员工的安全</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医院安全事故应急预案</a:t>
            </a:r>
            <a:endParaRPr lang="en-US" sz="3600" b="0" strike="noStrike" spc="-1">
              <a:solidFill>
                <a:schemeClr val="dk1"/>
              </a:solidFill>
              <a:latin typeface="Arial"/>
            </a:endParaRPr>
          </a:p>
        </p:txBody>
      </p:sp>
      <p:sp>
        <p:nvSpPr>
          <p:cNvPr id="21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制定全面的医院安全事故应急预案，包括各类突发事件的处理流程和措施</a:t>
            </a:r>
            <a:endParaRPr lang="en-US" sz="1600" b="0" strike="noStrike" spc="-1">
              <a:solidFill>
                <a:srgbClr val="000000"/>
              </a:solidFill>
              <a:latin typeface="Arial"/>
            </a:endParaRPr>
          </a:p>
        </p:txBody>
      </p:sp>
      <p:sp>
        <p:nvSpPr>
          <p:cNvPr id="21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医院安全事故应急预案的编制</a:t>
            </a:r>
            <a:endParaRPr lang="en-US" sz="2000" b="0" strike="noStrike" spc="-1">
              <a:solidFill>
                <a:srgbClr val="000000"/>
              </a:solidFill>
              <a:latin typeface="Arial"/>
            </a:endParaRPr>
          </a:p>
        </p:txBody>
      </p:sp>
      <p:sp>
        <p:nvSpPr>
          <p:cNvPr id="21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1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根据实际情况定期进行演练，检验应急预案的有效性和可行性</a:t>
            </a:r>
            <a:endParaRPr lang="en-US" sz="1600" b="0" strike="noStrike" spc="-1">
              <a:solidFill>
                <a:srgbClr val="000000"/>
              </a:solidFill>
              <a:latin typeface="Arial"/>
            </a:endParaRPr>
          </a:p>
        </p:txBody>
      </p:sp>
      <p:sp>
        <p:nvSpPr>
          <p:cNvPr id="21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医院安全事故应急演练模拟</a:t>
            </a:r>
            <a:endParaRPr lang="en-US" sz="2000" b="0" strike="noStrike" spc="-1">
              <a:solidFill>
                <a:srgbClr val="000000"/>
              </a:solidFill>
              <a:latin typeface="Arial"/>
            </a:endParaRPr>
          </a:p>
        </p:txBody>
      </p:sp>
      <p:sp>
        <p:nvSpPr>
          <p:cNvPr id="2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1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定期组织模拟演练，提升医院安全事故应急响应效率</a:t>
            </a:r>
            <a:endParaRPr lang="en-US" sz="1600" b="0" strike="noStrike" spc="-1">
              <a:solidFill>
                <a:srgbClr val="000000"/>
              </a:solidFill>
              <a:latin typeface="Arial"/>
            </a:endParaRPr>
          </a:p>
        </p:txBody>
      </p:sp>
      <p:sp>
        <p:nvSpPr>
          <p:cNvPr id="21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医院安全事故应急预案的实施</a:t>
            </a:r>
            <a:endParaRPr lang="en-US" sz="2000" b="0" strike="noStrike" spc="-1">
              <a:solidFill>
                <a:srgbClr val="000000"/>
              </a:solidFill>
              <a:latin typeface="Arial"/>
            </a:endParaRPr>
          </a:p>
        </p:txBody>
      </p:sp>
      <p:pic>
        <p:nvPicPr>
          <p:cNvPr id="219" name="图片 4"/>
          <p:cNvPicPr/>
          <p:nvPr/>
        </p:nvPicPr>
        <p:blipFill>
          <a:blip r:embed="rId2"/>
          <a:stretch>
            <a:fillRect/>
          </a:stretch>
        </p:blipFill>
        <p:spPr>
          <a:xfrm>
            <a:off x="6135480" y="1175400"/>
            <a:ext cx="5381640" cy="5381640"/>
          </a:xfrm>
          <a:prstGeom prst="rect">
            <a:avLst/>
          </a:prstGeom>
          <a:ln w="0">
            <a:noFill/>
          </a:ln>
        </p:spPr>
      </p:pic>
      <p:pic>
        <p:nvPicPr>
          <p:cNvPr id="220" name="图片 22"/>
          <p:cNvPicPr/>
          <p:nvPr/>
        </p:nvPicPr>
        <p:blipFill>
          <a:blip r:embed="rId3"/>
          <a:srcRect l="19237" t="10197"/>
          <a:stretch>
            <a:fillRect/>
          </a:stretch>
        </p:blipFill>
        <p:spPr>
          <a:xfrm>
            <a:off x="0" y="0"/>
            <a:ext cx="514440" cy="929880"/>
          </a:xfrm>
          <a:prstGeom prst="rect">
            <a:avLst/>
          </a:prstGeom>
          <a:ln w="0">
            <a:noFill/>
          </a:ln>
        </p:spPr>
      </p:pic>
      <p:pic>
        <p:nvPicPr>
          <p:cNvPr id="221" name="图片 23"/>
          <p:cNvPicPr/>
          <p:nvPr/>
        </p:nvPicPr>
        <p:blipFill>
          <a:blip r:embed="rId4"/>
          <a:srcRect l="55284"/>
          <a:stretch>
            <a:fillRect/>
          </a:stretch>
        </p:blipFill>
        <p:spPr>
          <a:xfrm>
            <a:off x="0" y="625680"/>
            <a:ext cx="426600" cy="1140840"/>
          </a:xfrm>
          <a:prstGeom prst="rect">
            <a:avLst/>
          </a:prstGeom>
          <a:ln w="0">
            <a:noFill/>
          </a:ln>
        </p:spPr>
      </p:pic>
      <p:pic>
        <p:nvPicPr>
          <p:cNvPr id="222" name="图片 7"/>
          <p:cNvPicPr/>
          <p:nvPr/>
        </p:nvPicPr>
        <p:blipFill>
          <a:blip r:embed="rId5"/>
          <a:srcRect t="23379" r="-3045"/>
          <a:stretch>
            <a:fillRect/>
          </a:stretch>
        </p:blipFill>
        <p:spPr>
          <a:xfrm>
            <a:off x="8933040" y="0"/>
            <a:ext cx="1378440" cy="1427400"/>
          </a:xfrm>
          <a:prstGeom prst="rect">
            <a:avLst/>
          </a:prstGeom>
          <a:ln w="0">
            <a:noFill/>
          </a:ln>
        </p:spPr>
      </p:pic>
      <p:pic>
        <p:nvPicPr>
          <p:cNvPr id="223" name="图片 6"/>
          <p:cNvPicPr/>
          <p:nvPr/>
        </p:nvPicPr>
        <p:blipFill>
          <a:blip r:embed="rId6"/>
          <a:srcRect t="10754"/>
          <a:stretch>
            <a:fillRect/>
          </a:stretch>
        </p:blipFill>
        <p:spPr>
          <a:xfrm>
            <a:off x="8476200" y="0"/>
            <a:ext cx="589680" cy="1017000"/>
          </a:xfrm>
          <a:prstGeom prst="rect">
            <a:avLst/>
          </a:prstGeom>
          <a:ln w="0">
            <a:noFill/>
          </a:ln>
        </p:spPr>
      </p:pic>
      <p:pic>
        <p:nvPicPr>
          <p:cNvPr id="224"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0"/>
                                        </p:tgtEl>
                                        <p:attrNameLst>
                                          <p:attrName>style.visibility</p:attrName>
                                        </p:attrNameLst>
                                      </p:cBhvr>
                                      <p:to>
                                        <p:strVal val="visible"/>
                                      </p:to>
                                    </p:set>
                                    <p:animEffect transition="in" filter="wipe(left)">
                                      <p:cBhvr additive="repl">
                                        <p:cTn id="7" dur="500"/>
                                        <p:tgtEl>
                                          <p:spTgt spid="22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21"/>
                                        </p:tgtEl>
                                        <p:attrNameLst>
                                          <p:attrName>style.visibility</p:attrName>
                                        </p:attrNameLst>
                                      </p:cBhvr>
                                      <p:to>
                                        <p:strVal val="visible"/>
                                      </p:to>
                                    </p:set>
                                    <p:animEffect transition="in" filter="wipe(left)">
                                      <p:cBhvr additive="repl">
                                        <p:cTn id="10" dur="500"/>
                                        <p:tgtEl>
                                          <p:spTgt spid="22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22"/>
                                        </p:tgtEl>
                                        <p:attrNameLst>
                                          <p:attrName>style.visibility</p:attrName>
                                        </p:attrNameLst>
                                      </p:cBhvr>
                                      <p:to>
                                        <p:strVal val="visible"/>
                                      </p:to>
                                    </p:set>
                                    <p:animEffect transition="in" filter="wipe(left)">
                                      <p:cBhvr additive="repl">
                                        <p:cTn id="13" dur="500"/>
                                        <p:tgtEl>
                                          <p:spTgt spid="22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23"/>
                                        </p:tgtEl>
                                        <p:attrNameLst>
                                          <p:attrName>style.visibility</p:attrName>
                                        </p:attrNameLst>
                                      </p:cBhvr>
                                      <p:to>
                                        <p:strVal val="visible"/>
                                      </p:to>
                                    </p:set>
                                    <p:animEffect transition="in" filter="wipe(left)">
                                      <p:cBhvr additive="repl">
                                        <p:cTn id="16" dur="500"/>
                                        <p:tgtEl>
                                          <p:spTgt spid="22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24"/>
                                        </p:tgtEl>
                                        <p:attrNameLst>
                                          <p:attrName>style.visibility</p:attrName>
                                        </p:attrNameLst>
                                      </p:cBhvr>
                                      <p:to>
                                        <p:strVal val="visible"/>
                                      </p:to>
                                    </p:set>
                                    <p:animEffect transition="in" filter="wipe(left)">
                                      <p:cBhvr additive="repl">
                                        <p:cTn id="19" dur="5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5" name="组合 26"/>
          <p:cNvGrpSpPr/>
          <p:nvPr/>
        </p:nvGrpSpPr>
        <p:grpSpPr>
          <a:xfrm>
            <a:off x="360" y="0"/>
            <a:ext cx="12191040" cy="6858000"/>
            <a:chOff x="360" y="0"/>
            <a:chExt cx="12191040" cy="6858000"/>
          </a:xfrm>
        </p:grpSpPr>
        <p:pic>
          <p:nvPicPr>
            <p:cNvPr id="226"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27"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28"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安全事故的预防工作是医院管理工作的重要组成部分，只有加强预防意识，建立健全的管理体系，管理设施设备和应急预案，才能更好地保障患者和医护人员的安全。在医院运行过程中，绝对不能忽视医院安全事故的应急责任分工。</a:t>
            </a:r>
            <a:endParaRPr lang="en-US" sz="2000" b="0" strike="noStrike" spc="-1">
              <a:solidFill>
                <a:srgbClr val="000000"/>
              </a:solidFill>
              <a:latin typeface="Arial"/>
            </a:endParaRPr>
          </a:p>
        </p:txBody>
      </p:sp>
      <p:pic>
        <p:nvPicPr>
          <p:cNvPr id="229" name="图片 22"/>
          <p:cNvPicPr/>
          <p:nvPr/>
        </p:nvPicPr>
        <p:blipFill>
          <a:blip r:embed="rId4"/>
          <a:srcRect l="19237" t="10197"/>
          <a:stretch>
            <a:fillRect/>
          </a:stretch>
        </p:blipFill>
        <p:spPr>
          <a:xfrm>
            <a:off x="0" y="0"/>
            <a:ext cx="514440" cy="929880"/>
          </a:xfrm>
          <a:prstGeom prst="rect">
            <a:avLst/>
          </a:prstGeom>
          <a:ln w="0">
            <a:noFill/>
          </a:ln>
        </p:spPr>
      </p:pic>
      <p:pic>
        <p:nvPicPr>
          <p:cNvPr id="230" name="图片 23"/>
          <p:cNvPicPr/>
          <p:nvPr/>
        </p:nvPicPr>
        <p:blipFill>
          <a:blip r:embed="rId5"/>
          <a:srcRect l="55284"/>
          <a:stretch>
            <a:fillRect/>
          </a:stretch>
        </p:blipFill>
        <p:spPr>
          <a:xfrm>
            <a:off x="0" y="625680"/>
            <a:ext cx="426600" cy="1140840"/>
          </a:xfrm>
          <a:prstGeom prst="rect">
            <a:avLst/>
          </a:prstGeom>
          <a:ln w="0">
            <a:noFill/>
          </a:ln>
        </p:spPr>
      </p:pic>
      <p:pic>
        <p:nvPicPr>
          <p:cNvPr id="231" name="图片 7"/>
          <p:cNvPicPr/>
          <p:nvPr/>
        </p:nvPicPr>
        <p:blipFill>
          <a:blip r:embed="rId6"/>
          <a:srcRect t="23379" r="-3045"/>
          <a:stretch>
            <a:fillRect/>
          </a:stretch>
        </p:blipFill>
        <p:spPr>
          <a:xfrm>
            <a:off x="8933040" y="0"/>
            <a:ext cx="1378440" cy="1427400"/>
          </a:xfrm>
          <a:prstGeom prst="rect">
            <a:avLst/>
          </a:prstGeom>
          <a:ln w="0">
            <a:noFill/>
          </a:ln>
        </p:spPr>
      </p:pic>
      <p:pic>
        <p:nvPicPr>
          <p:cNvPr id="232" name="图片 6"/>
          <p:cNvPicPr/>
          <p:nvPr/>
        </p:nvPicPr>
        <p:blipFill>
          <a:blip r:embed="rId7"/>
          <a:srcRect t="10754"/>
          <a:stretch>
            <a:fillRect/>
          </a:stretch>
        </p:blipFill>
        <p:spPr>
          <a:xfrm>
            <a:off x="8476200" y="0"/>
            <a:ext cx="589680" cy="1017000"/>
          </a:xfrm>
          <a:prstGeom prst="rect">
            <a:avLst/>
          </a:prstGeom>
          <a:ln w="0">
            <a:noFill/>
          </a:ln>
        </p:spPr>
      </p:pic>
      <p:pic>
        <p:nvPicPr>
          <p:cNvPr id="233"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3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9"/>
                                        </p:tgtEl>
                                        <p:attrNameLst>
                                          <p:attrName>style.visibility</p:attrName>
                                        </p:attrNameLst>
                                      </p:cBhvr>
                                      <p:to>
                                        <p:strVal val="visible"/>
                                      </p:to>
                                    </p:set>
                                    <p:animEffect transition="in" filter="wipe(left)">
                                      <p:cBhvr additive="repl">
                                        <p:cTn id="7" dur="500"/>
                                        <p:tgtEl>
                                          <p:spTgt spid="22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30"/>
                                        </p:tgtEl>
                                        <p:attrNameLst>
                                          <p:attrName>style.visibility</p:attrName>
                                        </p:attrNameLst>
                                      </p:cBhvr>
                                      <p:to>
                                        <p:strVal val="visible"/>
                                      </p:to>
                                    </p:set>
                                    <p:animEffect transition="in" filter="wipe(left)">
                                      <p:cBhvr additive="repl">
                                        <p:cTn id="10" dur="500"/>
                                        <p:tgtEl>
                                          <p:spTgt spid="23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31"/>
                                        </p:tgtEl>
                                        <p:attrNameLst>
                                          <p:attrName>style.visibility</p:attrName>
                                        </p:attrNameLst>
                                      </p:cBhvr>
                                      <p:to>
                                        <p:strVal val="visible"/>
                                      </p:to>
                                    </p:set>
                                    <p:animEffect transition="in" filter="wipe(left)">
                                      <p:cBhvr additive="repl">
                                        <p:cTn id="13" dur="500"/>
                                        <p:tgtEl>
                                          <p:spTgt spid="23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32"/>
                                        </p:tgtEl>
                                        <p:attrNameLst>
                                          <p:attrName>style.visibility</p:attrName>
                                        </p:attrNameLst>
                                      </p:cBhvr>
                                      <p:to>
                                        <p:strVal val="visible"/>
                                      </p:to>
                                    </p:set>
                                    <p:animEffect transition="in" filter="wipe(left)">
                                      <p:cBhvr additive="repl">
                                        <p:cTn id="16" dur="500"/>
                                        <p:tgtEl>
                                          <p:spTgt spid="23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33"/>
                                        </p:tgtEl>
                                        <p:attrNameLst>
                                          <p:attrName>style.visibility</p:attrName>
                                        </p:attrNameLst>
                                      </p:cBhvr>
                                      <p:to>
                                        <p:strVal val="visible"/>
                                      </p:to>
                                    </p:set>
                                    <p:animEffect transition="in" filter="wipe(left)">
                                      <p:cBhvr additive="repl">
                                        <p:cTn id="19" dur="50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5" name="图片 12"/>
          <p:cNvPicPr/>
          <p:nvPr/>
        </p:nvPicPr>
        <p:blipFill>
          <a:blip r:embed="rId3"/>
          <a:stretch>
            <a:fillRect/>
          </a:stretch>
        </p:blipFill>
        <p:spPr>
          <a:xfrm rot="6156000">
            <a:off x="11461320" y="-1101240"/>
            <a:ext cx="1066320" cy="1733040"/>
          </a:xfrm>
          <a:prstGeom prst="rect">
            <a:avLst/>
          </a:prstGeom>
          <a:ln w="0">
            <a:noFill/>
          </a:ln>
        </p:spPr>
      </p:pic>
      <p:pic>
        <p:nvPicPr>
          <p:cNvPr id="236" name="图片 22"/>
          <p:cNvPicPr/>
          <p:nvPr/>
        </p:nvPicPr>
        <p:blipFill>
          <a:blip r:embed="rId4"/>
          <a:stretch>
            <a:fillRect/>
          </a:stretch>
        </p:blipFill>
        <p:spPr>
          <a:xfrm rot="3960600">
            <a:off x="11266560" y="-218880"/>
            <a:ext cx="961560" cy="2219040"/>
          </a:xfrm>
          <a:prstGeom prst="rect">
            <a:avLst/>
          </a:prstGeom>
          <a:ln w="0">
            <a:noFill/>
          </a:ln>
        </p:spPr>
      </p:pic>
      <p:pic>
        <p:nvPicPr>
          <p:cNvPr id="237"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38" name="图片 14"/>
          <p:cNvPicPr/>
          <p:nvPr/>
        </p:nvPicPr>
        <p:blipFill>
          <a:blip r:embed="rId6"/>
          <a:stretch>
            <a:fillRect/>
          </a:stretch>
        </p:blipFill>
        <p:spPr>
          <a:xfrm>
            <a:off x="11670480" y="474840"/>
            <a:ext cx="1584000" cy="2206080"/>
          </a:xfrm>
          <a:prstGeom prst="rect">
            <a:avLst/>
          </a:prstGeom>
          <a:ln w="0">
            <a:noFill/>
          </a:ln>
        </p:spPr>
      </p:pic>
      <p:pic>
        <p:nvPicPr>
          <p:cNvPr id="239" name="图片 18"/>
          <p:cNvPicPr/>
          <p:nvPr/>
        </p:nvPicPr>
        <p:blipFill>
          <a:blip r:embed="rId7"/>
          <a:stretch>
            <a:fillRect/>
          </a:stretch>
        </p:blipFill>
        <p:spPr>
          <a:xfrm rot="19285800">
            <a:off x="11289600" y="968760"/>
            <a:ext cx="914400" cy="552960"/>
          </a:xfrm>
          <a:prstGeom prst="rect">
            <a:avLst/>
          </a:prstGeom>
          <a:ln w="0">
            <a:noFill/>
          </a:ln>
        </p:spPr>
      </p:pic>
      <p:pic>
        <p:nvPicPr>
          <p:cNvPr id="240" name="图片 20"/>
          <p:cNvPicPr/>
          <p:nvPr/>
        </p:nvPicPr>
        <p:blipFill>
          <a:blip r:embed="rId8"/>
          <a:stretch>
            <a:fillRect/>
          </a:stretch>
        </p:blipFill>
        <p:spPr>
          <a:xfrm>
            <a:off x="-135360" y="-385920"/>
            <a:ext cx="1076040" cy="1285560"/>
          </a:xfrm>
          <a:prstGeom prst="rect">
            <a:avLst/>
          </a:prstGeom>
          <a:ln w="0">
            <a:noFill/>
          </a:ln>
        </p:spPr>
      </p:pic>
      <p:sp>
        <p:nvSpPr>
          <p:cNvPr id="24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4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医院安全事故的危机处理</a:t>
            </a:r>
            <a:endParaRPr lang="en-US" sz="3600" b="0" strike="noStrike" spc="-1">
              <a:solidFill>
                <a:schemeClr val="dk1"/>
              </a:solidFill>
              <a:latin typeface="Arial"/>
            </a:endParaRPr>
          </a:p>
        </p:txBody>
      </p:sp>
      <p:sp>
        <p:nvSpPr>
          <p:cNvPr id="24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医院危机管理团队</a:t>
            </a:r>
            <a:endParaRPr lang="en-US" sz="2800" b="0" strike="noStrike" spc="-1">
              <a:solidFill>
                <a:srgbClr val="000000"/>
              </a:solidFill>
              <a:latin typeface="Arial"/>
            </a:endParaRPr>
          </a:p>
        </p:txBody>
      </p:sp>
      <p:sp>
        <p:nvSpPr>
          <p:cNvPr id="24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危机管理团队的组建是确保医院安全事故应急责任分工的重要环节。医院应建立完善的团队架构，明确各职责分工，确保危机事件能够得到及时有效的响应。医院危机管理团队还需进行定期的应急训练，提高团队的应对能力。</a:t>
            </a:r>
            <a:endParaRPr lang="en-US" sz="1800" b="0" strike="noStrike" spc="-1">
              <a:solidFill>
                <a:srgbClr val="000000"/>
              </a:solidFill>
              <a:latin typeface="Arial"/>
            </a:endParaRPr>
          </a:p>
        </p:txBody>
      </p:sp>
      <p:sp>
        <p:nvSpPr>
          <p:cNvPr id="2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48" name="图片 4"/>
          <p:cNvPicPr/>
          <p:nvPr/>
        </p:nvPicPr>
        <p:blipFill>
          <a:blip r:embed="rId2"/>
          <a:stretch>
            <a:fillRect/>
          </a:stretch>
        </p:blipFill>
        <p:spPr>
          <a:xfrm>
            <a:off x="510840" y="700560"/>
            <a:ext cx="5381640" cy="5381640"/>
          </a:xfrm>
          <a:prstGeom prst="rect">
            <a:avLst/>
          </a:prstGeom>
          <a:ln w="0">
            <a:noFill/>
          </a:ln>
        </p:spPr>
      </p:pic>
      <p:pic>
        <p:nvPicPr>
          <p:cNvPr id="249" name="图片 22"/>
          <p:cNvPicPr/>
          <p:nvPr/>
        </p:nvPicPr>
        <p:blipFill>
          <a:blip r:embed="rId3"/>
          <a:srcRect l="19237" t="10197"/>
          <a:stretch>
            <a:fillRect/>
          </a:stretch>
        </p:blipFill>
        <p:spPr>
          <a:xfrm>
            <a:off x="0" y="0"/>
            <a:ext cx="514440" cy="929880"/>
          </a:xfrm>
          <a:prstGeom prst="rect">
            <a:avLst/>
          </a:prstGeom>
          <a:ln w="0">
            <a:noFill/>
          </a:ln>
        </p:spPr>
      </p:pic>
      <p:pic>
        <p:nvPicPr>
          <p:cNvPr id="250" name="图片 23"/>
          <p:cNvPicPr/>
          <p:nvPr/>
        </p:nvPicPr>
        <p:blipFill>
          <a:blip r:embed="rId4"/>
          <a:srcRect l="55284"/>
          <a:stretch>
            <a:fillRect/>
          </a:stretch>
        </p:blipFill>
        <p:spPr>
          <a:xfrm>
            <a:off x="0" y="625680"/>
            <a:ext cx="426600" cy="1140840"/>
          </a:xfrm>
          <a:prstGeom prst="rect">
            <a:avLst/>
          </a:prstGeom>
          <a:ln w="0">
            <a:noFill/>
          </a:ln>
        </p:spPr>
      </p:pic>
      <p:pic>
        <p:nvPicPr>
          <p:cNvPr id="251" name="图片 7"/>
          <p:cNvPicPr/>
          <p:nvPr/>
        </p:nvPicPr>
        <p:blipFill>
          <a:blip r:embed="rId5"/>
          <a:srcRect t="23379" r="-3045"/>
          <a:stretch>
            <a:fillRect/>
          </a:stretch>
        </p:blipFill>
        <p:spPr>
          <a:xfrm>
            <a:off x="8933040" y="0"/>
            <a:ext cx="1378440" cy="1427400"/>
          </a:xfrm>
          <a:prstGeom prst="rect">
            <a:avLst/>
          </a:prstGeom>
          <a:ln w="0">
            <a:noFill/>
          </a:ln>
        </p:spPr>
      </p:pic>
      <p:pic>
        <p:nvPicPr>
          <p:cNvPr id="252" name="图片 2"/>
          <p:cNvPicPr/>
          <p:nvPr/>
        </p:nvPicPr>
        <p:blipFill>
          <a:blip r:embed="rId6"/>
          <a:srcRect t="10754"/>
          <a:stretch>
            <a:fillRect/>
          </a:stretch>
        </p:blipFill>
        <p:spPr>
          <a:xfrm>
            <a:off x="8476200" y="0"/>
            <a:ext cx="589680" cy="1017000"/>
          </a:xfrm>
          <a:prstGeom prst="rect">
            <a:avLst/>
          </a:prstGeom>
          <a:ln w="0">
            <a:noFill/>
          </a:ln>
        </p:spPr>
      </p:pic>
      <p:pic>
        <p:nvPicPr>
          <p:cNvPr id="25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9"/>
                                        </p:tgtEl>
                                        <p:attrNameLst>
                                          <p:attrName>style.visibility</p:attrName>
                                        </p:attrNameLst>
                                      </p:cBhvr>
                                      <p:to>
                                        <p:strVal val="visible"/>
                                      </p:to>
                                    </p:set>
                                    <p:animEffect transition="in" filter="wipe(left)">
                                      <p:cBhvr additive="repl">
                                        <p:cTn id="7" dur="500"/>
                                        <p:tgtEl>
                                          <p:spTgt spid="24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50"/>
                                        </p:tgtEl>
                                        <p:attrNameLst>
                                          <p:attrName>style.visibility</p:attrName>
                                        </p:attrNameLst>
                                      </p:cBhvr>
                                      <p:to>
                                        <p:strVal val="visible"/>
                                      </p:to>
                                    </p:set>
                                    <p:animEffect transition="in" filter="wipe(left)">
                                      <p:cBhvr additive="repl">
                                        <p:cTn id="10" dur="500"/>
                                        <p:tgtEl>
                                          <p:spTgt spid="25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51"/>
                                        </p:tgtEl>
                                        <p:attrNameLst>
                                          <p:attrName>style.visibility</p:attrName>
                                        </p:attrNameLst>
                                      </p:cBhvr>
                                      <p:to>
                                        <p:strVal val="visible"/>
                                      </p:to>
                                    </p:set>
                                    <p:animEffect transition="in" filter="wipe(left)">
                                      <p:cBhvr additive="repl">
                                        <p:cTn id="13" dur="500"/>
                                        <p:tgtEl>
                                          <p:spTgt spid="25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52"/>
                                        </p:tgtEl>
                                        <p:attrNameLst>
                                          <p:attrName>style.visibility</p:attrName>
                                        </p:attrNameLst>
                                      </p:cBhvr>
                                      <p:to>
                                        <p:strVal val="visible"/>
                                      </p:to>
                                    </p:set>
                                    <p:animEffect transition="in" filter="wipe(left)">
                                      <p:cBhvr additive="repl">
                                        <p:cTn id="16" dur="500"/>
                                        <p:tgtEl>
                                          <p:spTgt spid="25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53"/>
                                        </p:tgtEl>
                                        <p:attrNameLst>
                                          <p:attrName>style.visibility</p:attrName>
                                        </p:attrNameLst>
                                      </p:cBhvr>
                                      <p:to>
                                        <p:strVal val="visible"/>
                                      </p:to>
                                    </p:set>
                                    <p:animEffect transition="in" filter="wipe(left)">
                                      <p:cBhvr additive="repl">
                                        <p:cTn id="19" dur="500"/>
                                        <p:tgtEl>
                                          <p:spTgt spid="2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4" name="组合 26"/>
          <p:cNvGrpSpPr/>
          <p:nvPr/>
        </p:nvGrpSpPr>
        <p:grpSpPr>
          <a:xfrm>
            <a:off x="360" y="0"/>
            <a:ext cx="12191040" cy="6858000"/>
            <a:chOff x="360" y="0"/>
            <a:chExt cx="12191040" cy="6858000"/>
          </a:xfrm>
        </p:grpSpPr>
        <p:pic>
          <p:nvPicPr>
            <p:cNvPr id="25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5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5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医院安全事故的危机公关</a:t>
            </a:r>
            <a:endParaRPr lang="en-US" sz="3600" b="0" strike="noStrike" spc="-1">
              <a:solidFill>
                <a:schemeClr val="dk1"/>
              </a:solidFill>
              <a:latin typeface="Arial"/>
            </a:endParaRPr>
          </a:p>
        </p:txBody>
      </p:sp>
      <p:sp>
        <p:nvSpPr>
          <p:cNvPr id="25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应对恶劣舆情</a:t>
            </a:r>
            <a:endParaRPr lang="en-US" sz="1600" b="0" strike="noStrike" spc="-1">
              <a:solidFill>
                <a:srgbClr val="000000"/>
              </a:solidFill>
              <a:latin typeface="Arial"/>
            </a:endParaRPr>
          </a:p>
        </p:txBody>
      </p:sp>
      <p:sp>
        <p:nvSpPr>
          <p:cNvPr id="25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舆情管理</a:t>
            </a:r>
            <a:endParaRPr lang="en-US" sz="2000" b="0" strike="noStrike" spc="-1">
              <a:solidFill>
                <a:srgbClr val="000000"/>
              </a:solidFill>
              <a:latin typeface="Arial"/>
            </a:endParaRPr>
          </a:p>
        </p:txBody>
      </p:sp>
      <p:sp>
        <p:nvSpPr>
          <p:cNvPr id="26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控制信息传播</a:t>
            </a:r>
            <a:endParaRPr lang="en-US" sz="1600" b="0" strike="noStrike" spc="-1">
              <a:solidFill>
                <a:srgbClr val="000000"/>
              </a:solidFill>
              <a:latin typeface="Arial"/>
            </a:endParaRPr>
          </a:p>
        </p:txBody>
      </p:sp>
      <p:sp>
        <p:nvSpPr>
          <p:cNvPr id="26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危机传播管理</a:t>
            </a:r>
            <a:endParaRPr lang="en-US" sz="2000" b="0" strike="noStrike" spc="-1">
              <a:solidFill>
                <a:srgbClr val="000000"/>
              </a:solidFill>
              <a:latin typeface="Arial"/>
            </a:endParaRPr>
          </a:p>
        </p:txBody>
      </p:sp>
      <p:sp>
        <p:nvSpPr>
          <p:cNvPr id="26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承担社会责任</a:t>
            </a:r>
            <a:endParaRPr lang="en-US" sz="1600" b="0" strike="noStrike" spc="-1">
              <a:solidFill>
                <a:srgbClr val="000000"/>
              </a:solidFill>
              <a:latin typeface="Arial"/>
            </a:endParaRPr>
          </a:p>
        </p:txBody>
      </p:sp>
      <p:sp>
        <p:nvSpPr>
          <p:cNvPr id="26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社会责任</a:t>
            </a:r>
            <a:endParaRPr lang="en-US" sz="2000" b="0" strike="noStrike" spc="-1">
              <a:solidFill>
                <a:srgbClr val="000000"/>
              </a:solidFill>
              <a:latin typeface="Arial"/>
            </a:endParaRPr>
          </a:p>
        </p:txBody>
      </p:sp>
      <p:sp>
        <p:nvSpPr>
          <p:cNvPr id="26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6" name="组合 26"/>
          <p:cNvGrpSpPr/>
          <p:nvPr/>
        </p:nvGrpSpPr>
        <p:grpSpPr>
          <a:xfrm>
            <a:off x="360" y="0"/>
            <a:ext cx="12191040" cy="6858000"/>
            <a:chOff x="360" y="0"/>
            <a:chExt cx="12191040" cy="6858000"/>
          </a:xfrm>
        </p:grpSpPr>
        <p:pic>
          <p:nvPicPr>
            <p:cNvPr id="267"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68"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资源整合</a:t>
            </a:r>
            <a:endParaRPr lang="en-US" sz="1800" b="0" strike="noStrike" spc="-1">
              <a:solidFill>
                <a:srgbClr val="000000"/>
              </a:solidFill>
              <a:latin typeface="Arial"/>
            </a:endParaRPr>
          </a:p>
        </p:txBody>
      </p:sp>
      <p:sp>
        <p:nvSpPr>
          <p:cNvPr id="27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统一指挥调度</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充分利用内外资源</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提供协助支持</a:t>
            </a:r>
            <a:endParaRPr lang="en-US" sz="1400" b="0" strike="noStrike" spc="-1">
              <a:solidFill>
                <a:srgbClr val="000000"/>
              </a:solidFill>
              <a:latin typeface="Arial"/>
            </a:endParaRPr>
          </a:p>
        </p:txBody>
      </p:sp>
      <p:sp>
        <p:nvSpPr>
          <p:cNvPr id="2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协调机制</a:t>
            </a:r>
            <a:endParaRPr lang="en-US" sz="1800" b="0" strike="noStrike" spc="-1">
              <a:solidFill>
                <a:srgbClr val="000000"/>
              </a:solidFill>
              <a:latin typeface="Arial"/>
            </a:endParaRPr>
          </a:p>
        </p:txBody>
      </p:sp>
      <p:sp>
        <p:nvSpPr>
          <p:cNvPr id="27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召开协调会议</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明确协调责任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实时信息共享</a:t>
            </a:r>
            <a:endParaRPr lang="en-US" sz="1400" b="0" strike="noStrike" spc="-1">
              <a:solidFill>
                <a:srgbClr val="000000"/>
              </a:solidFill>
              <a:latin typeface="Arial"/>
            </a:endParaRPr>
          </a:p>
        </p:txBody>
      </p:sp>
      <p:sp>
        <p:nvSpPr>
          <p:cNvPr id="2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7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7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医院安全事故的协调应对</a:t>
            </a:r>
            <a:endParaRPr lang="en-US" sz="3600" b="0" strike="noStrike" spc="-1">
              <a:solidFill>
                <a:schemeClr val="dk1"/>
              </a:solidFill>
              <a:latin typeface="Arial"/>
            </a:endParaRPr>
          </a:p>
        </p:txBody>
      </p:sp>
      <p:sp>
        <p:nvSpPr>
          <p:cNvPr id="2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应对策略</a:t>
            </a:r>
            <a:endParaRPr lang="en-US" sz="1800" b="0" strike="noStrike" spc="-1">
              <a:solidFill>
                <a:srgbClr val="000000"/>
              </a:solidFill>
              <a:latin typeface="Arial"/>
            </a:endParaRPr>
          </a:p>
        </p:txBody>
      </p:sp>
      <p:sp>
        <p:nvSpPr>
          <p:cNvPr id="28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建立紧急联络机制</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危机事件分类应对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协调各部门合作</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医院安全事故的危机后续</a:t>
            </a:r>
            <a:endParaRPr lang="en-US" sz="3600" b="0" strike="noStrike" spc="-1">
              <a:solidFill>
                <a:schemeClr val="dk1"/>
              </a:solidFill>
              <a:latin typeface="Arial"/>
            </a:endParaRPr>
          </a:p>
        </p:txBody>
      </p:sp>
      <p:sp>
        <p:nvSpPr>
          <p:cNvPr id="28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处理事故后续事宜</a:t>
            </a:r>
            <a:endParaRPr lang="en-US" sz="1600" b="0" strike="noStrike" spc="-1">
              <a:solidFill>
                <a:srgbClr val="000000"/>
              </a:solidFill>
              <a:latin typeface="Arial"/>
            </a:endParaRPr>
          </a:p>
        </p:txBody>
      </p:sp>
      <p:sp>
        <p:nvSpPr>
          <p:cNvPr id="28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事后处理</a:t>
            </a:r>
            <a:endParaRPr lang="en-US" sz="2000" b="0" strike="noStrike" spc="-1">
              <a:solidFill>
                <a:srgbClr val="000000"/>
              </a:solidFill>
              <a:latin typeface="Arial"/>
            </a:endParaRPr>
          </a:p>
        </p:txBody>
      </p:sp>
      <p:sp>
        <p:nvSpPr>
          <p:cNvPr id="28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8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加强风险管控</a:t>
            </a:r>
            <a:endParaRPr lang="en-US" sz="1600" b="0" strike="noStrike" spc="-1">
              <a:solidFill>
                <a:srgbClr val="000000"/>
              </a:solidFill>
              <a:latin typeface="Arial"/>
            </a:endParaRPr>
          </a:p>
        </p:txBody>
      </p:sp>
      <p:sp>
        <p:nvSpPr>
          <p:cNvPr id="2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风险防范</a:t>
            </a:r>
            <a:endParaRPr lang="en-US" sz="2000" b="0" strike="noStrike" spc="-1">
              <a:solidFill>
                <a:srgbClr val="000000"/>
              </a:solidFill>
              <a:latin typeface="Arial"/>
            </a:endParaRPr>
          </a:p>
        </p:txBody>
      </p:sp>
      <p:sp>
        <p:nvSpPr>
          <p:cNvPr id="2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对事故进行审查</a:t>
            </a:r>
            <a:endParaRPr lang="en-US" sz="1600" b="0" strike="noStrike" spc="-1">
              <a:solidFill>
                <a:srgbClr val="000000"/>
              </a:solidFill>
              <a:latin typeface="Arial"/>
            </a:endParaRPr>
          </a:p>
        </p:txBody>
      </p:sp>
      <p:sp>
        <p:nvSpPr>
          <p:cNvPr id="2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审查总结</a:t>
            </a:r>
            <a:endParaRPr lang="en-US" sz="2000" b="0" strike="noStrike" spc="-1">
              <a:solidFill>
                <a:srgbClr val="000000"/>
              </a:solidFill>
              <a:latin typeface="Arial"/>
            </a:endParaRPr>
          </a:p>
        </p:txBody>
      </p:sp>
      <p:pic>
        <p:nvPicPr>
          <p:cNvPr id="292" name="图片 4"/>
          <p:cNvPicPr/>
          <p:nvPr/>
        </p:nvPicPr>
        <p:blipFill>
          <a:blip r:embed="rId2"/>
          <a:stretch>
            <a:fillRect/>
          </a:stretch>
        </p:blipFill>
        <p:spPr>
          <a:xfrm>
            <a:off x="6135480" y="1175400"/>
            <a:ext cx="5381640" cy="5381640"/>
          </a:xfrm>
          <a:prstGeom prst="rect">
            <a:avLst/>
          </a:prstGeom>
          <a:ln w="0">
            <a:noFill/>
          </a:ln>
        </p:spPr>
      </p:pic>
      <p:pic>
        <p:nvPicPr>
          <p:cNvPr id="293" name="图片 22"/>
          <p:cNvPicPr/>
          <p:nvPr/>
        </p:nvPicPr>
        <p:blipFill>
          <a:blip r:embed="rId3"/>
          <a:srcRect l="19237" t="10197"/>
          <a:stretch>
            <a:fillRect/>
          </a:stretch>
        </p:blipFill>
        <p:spPr>
          <a:xfrm>
            <a:off x="0" y="0"/>
            <a:ext cx="514440" cy="929880"/>
          </a:xfrm>
          <a:prstGeom prst="rect">
            <a:avLst/>
          </a:prstGeom>
          <a:ln w="0">
            <a:noFill/>
          </a:ln>
        </p:spPr>
      </p:pic>
      <p:pic>
        <p:nvPicPr>
          <p:cNvPr id="294" name="图片 23"/>
          <p:cNvPicPr/>
          <p:nvPr/>
        </p:nvPicPr>
        <p:blipFill>
          <a:blip r:embed="rId4"/>
          <a:srcRect l="55284"/>
          <a:stretch>
            <a:fillRect/>
          </a:stretch>
        </p:blipFill>
        <p:spPr>
          <a:xfrm>
            <a:off x="0" y="625680"/>
            <a:ext cx="426600" cy="1140840"/>
          </a:xfrm>
          <a:prstGeom prst="rect">
            <a:avLst/>
          </a:prstGeom>
          <a:ln w="0">
            <a:noFill/>
          </a:ln>
        </p:spPr>
      </p:pic>
      <p:pic>
        <p:nvPicPr>
          <p:cNvPr id="295" name="图片 7"/>
          <p:cNvPicPr/>
          <p:nvPr/>
        </p:nvPicPr>
        <p:blipFill>
          <a:blip r:embed="rId5"/>
          <a:srcRect t="23379" r="-3045"/>
          <a:stretch>
            <a:fillRect/>
          </a:stretch>
        </p:blipFill>
        <p:spPr>
          <a:xfrm>
            <a:off x="8933040" y="0"/>
            <a:ext cx="1378440" cy="1427400"/>
          </a:xfrm>
          <a:prstGeom prst="rect">
            <a:avLst/>
          </a:prstGeom>
          <a:ln w="0">
            <a:noFill/>
          </a:ln>
        </p:spPr>
      </p:pic>
      <p:pic>
        <p:nvPicPr>
          <p:cNvPr id="296" name="图片 6"/>
          <p:cNvPicPr/>
          <p:nvPr/>
        </p:nvPicPr>
        <p:blipFill>
          <a:blip r:embed="rId6"/>
          <a:srcRect t="10754"/>
          <a:stretch>
            <a:fillRect/>
          </a:stretch>
        </p:blipFill>
        <p:spPr>
          <a:xfrm>
            <a:off x="8476200" y="0"/>
            <a:ext cx="589680" cy="1017000"/>
          </a:xfrm>
          <a:prstGeom prst="rect">
            <a:avLst/>
          </a:prstGeom>
          <a:ln w="0">
            <a:noFill/>
          </a:ln>
        </p:spPr>
      </p:pic>
      <p:pic>
        <p:nvPicPr>
          <p:cNvPr id="29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93"/>
                                        </p:tgtEl>
                                        <p:attrNameLst>
                                          <p:attrName>style.visibility</p:attrName>
                                        </p:attrNameLst>
                                      </p:cBhvr>
                                      <p:to>
                                        <p:strVal val="visible"/>
                                      </p:to>
                                    </p:set>
                                    <p:animEffect transition="in" filter="wipe(left)">
                                      <p:cBhvr additive="repl">
                                        <p:cTn id="7" dur="500"/>
                                        <p:tgtEl>
                                          <p:spTgt spid="29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94"/>
                                        </p:tgtEl>
                                        <p:attrNameLst>
                                          <p:attrName>style.visibility</p:attrName>
                                        </p:attrNameLst>
                                      </p:cBhvr>
                                      <p:to>
                                        <p:strVal val="visible"/>
                                      </p:to>
                                    </p:set>
                                    <p:animEffect transition="in" filter="wipe(left)">
                                      <p:cBhvr additive="repl">
                                        <p:cTn id="10" dur="500"/>
                                        <p:tgtEl>
                                          <p:spTgt spid="29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95"/>
                                        </p:tgtEl>
                                        <p:attrNameLst>
                                          <p:attrName>style.visibility</p:attrName>
                                        </p:attrNameLst>
                                      </p:cBhvr>
                                      <p:to>
                                        <p:strVal val="visible"/>
                                      </p:to>
                                    </p:set>
                                    <p:animEffect transition="in" filter="wipe(left)">
                                      <p:cBhvr additive="repl">
                                        <p:cTn id="13" dur="500"/>
                                        <p:tgtEl>
                                          <p:spTgt spid="29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96"/>
                                        </p:tgtEl>
                                        <p:attrNameLst>
                                          <p:attrName>style.visibility</p:attrName>
                                        </p:attrNameLst>
                                      </p:cBhvr>
                                      <p:to>
                                        <p:strVal val="visible"/>
                                      </p:to>
                                    </p:set>
                                    <p:animEffect transition="in" filter="wipe(left)">
                                      <p:cBhvr additive="repl">
                                        <p:cTn id="16" dur="500"/>
                                        <p:tgtEl>
                                          <p:spTgt spid="29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97"/>
                                        </p:tgtEl>
                                        <p:attrNameLst>
                                          <p:attrName>style.visibility</p:attrName>
                                        </p:attrNameLst>
                                      </p:cBhvr>
                                      <p:to>
                                        <p:strVal val="visible"/>
                                      </p:to>
                                    </p:set>
                                    <p:animEffect transition="in" filter="wipe(left)">
                                      <p:cBhvr additive="repl">
                                        <p:cTn id="19" dur="500"/>
                                        <p:tgtEl>
                                          <p:spTgt spid="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8" name="组合 26"/>
          <p:cNvGrpSpPr/>
          <p:nvPr/>
        </p:nvGrpSpPr>
        <p:grpSpPr>
          <a:xfrm>
            <a:off x="360" y="0"/>
            <a:ext cx="12191040" cy="6858000"/>
            <a:chOff x="360" y="0"/>
            <a:chExt cx="12191040" cy="6858000"/>
          </a:xfrm>
        </p:grpSpPr>
        <p:pic>
          <p:nvPicPr>
            <p:cNvPr id="299"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300"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30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安全事故的危机处理是一项持续不断的工作，需要医院各部门通力合作，建立完善的责任分工机制。只有全面做好预防工作、应急处置以及事后总结，才能有效提升医院安全事故的处理能力，保障医院的正常运行和患者的安全。</a:t>
            </a:r>
            <a:endParaRPr lang="en-US" sz="2000" b="0" strike="noStrike" spc="-1">
              <a:solidFill>
                <a:srgbClr val="000000"/>
              </a:solidFill>
              <a:latin typeface="Arial"/>
            </a:endParaRPr>
          </a:p>
        </p:txBody>
      </p:sp>
      <p:pic>
        <p:nvPicPr>
          <p:cNvPr id="302" name="图片 22"/>
          <p:cNvPicPr/>
          <p:nvPr/>
        </p:nvPicPr>
        <p:blipFill>
          <a:blip r:embed="rId4"/>
          <a:srcRect l="19237" t="10197"/>
          <a:stretch>
            <a:fillRect/>
          </a:stretch>
        </p:blipFill>
        <p:spPr>
          <a:xfrm>
            <a:off x="0" y="0"/>
            <a:ext cx="514440" cy="929880"/>
          </a:xfrm>
          <a:prstGeom prst="rect">
            <a:avLst/>
          </a:prstGeom>
          <a:ln w="0">
            <a:noFill/>
          </a:ln>
        </p:spPr>
      </p:pic>
      <p:pic>
        <p:nvPicPr>
          <p:cNvPr id="303" name="图片 23"/>
          <p:cNvPicPr/>
          <p:nvPr/>
        </p:nvPicPr>
        <p:blipFill>
          <a:blip r:embed="rId5"/>
          <a:srcRect l="55284"/>
          <a:stretch>
            <a:fillRect/>
          </a:stretch>
        </p:blipFill>
        <p:spPr>
          <a:xfrm>
            <a:off x="0" y="625680"/>
            <a:ext cx="426600" cy="1140840"/>
          </a:xfrm>
          <a:prstGeom prst="rect">
            <a:avLst/>
          </a:prstGeom>
          <a:ln w="0">
            <a:noFill/>
          </a:ln>
        </p:spPr>
      </p:pic>
      <p:pic>
        <p:nvPicPr>
          <p:cNvPr id="304" name="图片 7"/>
          <p:cNvPicPr/>
          <p:nvPr/>
        </p:nvPicPr>
        <p:blipFill>
          <a:blip r:embed="rId6"/>
          <a:srcRect t="23379" r="-3045"/>
          <a:stretch>
            <a:fillRect/>
          </a:stretch>
        </p:blipFill>
        <p:spPr>
          <a:xfrm>
            <a:off x="8933040" y="0"/>
            <a:ext cx="1378440" cy="1427400"/>
          </a:xfrm>
          <a:prstGeom prst="rect">
            <a:avLst/>
          </a:prstGeom>
          <a:ln w="0">
            <a:noFill/>
          </a:ln>
        </p:spPr>
      </p:pic>
      <p:pic>
        <p:nvPicPr>
          <p:cNvPr id="305" name="图片 6"/>
          <p:cNvPicPr/>
          <p:nvPr/>
        </p:nvPicPr>
        <p:blipFill>
          <a:blip r:embed="rId7"/>
          <a:srcRect t="10754"/>
          <a:stretch>
            <a:fillRect/>
          </a:stretch>
        </p:blipFill>
        <p:spPr>
          <a:xfrm>
            <a:off x="8476200" y="0"/>
            <a:ext cx="589680" cy="1017000"/>
          </a:xfrm>
          <a:prstGeom prst="rect">
            <a:avLst/>
          </a:prstGeom>
          <a:ln w="0">
            <a:noFill/>
          </a:ln>
        </p:spPr>
      </p:pic>
      <p:pic>
        <p:nvPicPr>
          <p:cNvPr id="306"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30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02"/>
                                        </p:tgtEl>
                                        <p:attrNameLst>
                                          <p:attrName>style.visibility</p:attrName>
                                        </p:attrNameLst>
                                      </p:cBhvr>
                                      <p:to>
                                        <p:strVal val="visible"/>
                                      </p:to>
                                    </p:set>
                                    <p:animEffect transition="in" filter="wipe(left)">
                                      <p:cBhvr additive="repl">
                                        <p:cTn id="7" dur="500"/>
                                        <p:tgtEl>
                                          <p:spTgt spid="30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03"/>
                                        </p:tgtEl>
                                        <p:attrNameLst>
                                          <p:attrName>style.visibility</p:attrName>
                                        </p:attrNameLst>
                                      </p:cBhvr>
                                      <p:to>
                                        <p:strVal val="visible"/>
                                      </p:to>
                                    </p:set>
                                    <p:animEffect transition="in" filter="wipe(left)">
                                      <p:cBhvr additive="repl">
                                        <p:cTn id="10" dur="500"/>
                                        <p:tgtEl>
                                          <p:spTgt spid="30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04"/>
                                        </p:tgtEl>
                                        <p:attrNameLst>
                                          <p:attrName>style.visibility</p:attrName>
                                        </p:attrNameLst>
                                      </p:cBhvr>
                                      <p:to>
                                        <p:strVal val="visible"/>
                                      </p:to>
                                    </p:set>
                                    <p:animEffect transition="in" filter="wipe(left)">
                                      <p:cBhvr additive="repl">
                                        <p:cTn id="13" dur="500"/>
                                        <p:tgtEl>
                                          <p:spTgt spid="304"/>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05"/>
                                        </p:tgtEl>
                                        <p:attrNameLst>
                                          <p:attrName>style.visibility</p:attrName>
                                        </p:attrNameLst>
                                      </p:cBhvr>
                                      <p:to>
                                        <p:strVal val="visible"/>
                                      </p:to>
                                    </p:set>
                                    <p:animEffect transition="in" filter="wipe(left)">
                                      <p:cBhvr additive="repl">
                                        <p:cTn id="16" dur="500"/>
                                        <p:tgtEl>
                                          <p:spTgt spid="305"/>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06"/>
                                        </p:tgtEl>
                                        <p:attrNameLst>
                                          <p:attrName>style.visibility</p:attrName>
                                        </p:attrNameLst>
                                      </p:cBhvr>
                                      <p:to>
                                        <p:strVal val="visible"/>
                                      </p:to>
                                    </p:set>
                                    <p:animEffect transition="in" filter="wipe(left)">
                                      <p:cBhvr additive="repl">
                                        <p:cTn id="19" dur="500"/>
                                        <p:tgtEl>
                                          <p:spTgt spid="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8" name="图片 12"/>
          <p:cNvPicPr/>
          <p:nvPr/>
        </p:nvPicPr>
        <p:blipFill>
          <a:blip r:embed="rId3"/>
          <a:stretch>
            <a:fillRect/>
          </a:stretch>
        </p:blipFill>
        <p:spPr>
          <a:xfrm rot="6156000">
            <a:off x="11461320" y="-1101240"/>
            <a:ext cx="1066320" cy="1733040"/>
          </a:xfrm>
          <a:prstGeom prst="rect">
            <a:avLst/>
          </a:prstGeom>
          <a:ln w="0">
            <a:noFill/>
          </a:ln>
        </p:spPr>
      </p:pic>
      <p:pic>
        <p:nvPicPr>
          <p:cNvPr id="309" name="图片 22"/>
          <p:cNvPicPr/>
          <p:nvPr/>
        </p:nvPicPr>
        <p:blipFill>
          <a:blip r:embed="rId4"/>
          <a:stretch>
            <a:fillRect/>
          </a:stretch>
        </p:blipFill>
        <p:spPr>
          <a:xfrm rot="3960600">
            <a:off x="11266560" y="-218880"/>
            <a:ext cx="961560" cy="2219040"/>
          </a:xfrm>
          <a:prstGeom prst="rect">
            <a:avLst/>
          </a:prstGeom>
          <a:ln w="0">
            <a:noFill/>
          </a:ln>
        </p:spPr>
      </p:pic>
      <p:pic>
        <p:nvPicPr>
          <p:cNvPr id="310"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311" name="图片 14"/>
          <p:cNvPicPr/>
          <p:nvPr/>
        </p:nvPicPr>
        <p:blipFill>
          <a:blip r:embed="rId6"/>
          <a:stretch>
            <a:fillRect/>
          </a:stretch>
        </p:blipFill>
        <p:spPr>
          <a:xfrm>
            <a:off x="11670480" y="474840"/>
            <a:ext cx="1584000" cy="2206080"/>
          </a:xfrm>
          <a:prstGeom prst="rect">
            <a:avLst/>
          </a:prstGeom>
          <a:ln w="0">
            <a:noFill/>
          </a:ln>
        </p:spPr>
      </p:pic>
      <p:pic>
        <p:nvPicPr>
          <p:cNvPr id="312" name="图片 18"/>
          <p:cNvPicPr/>
          <p:nvPr/>
        </p:nvPicPr>
        <p:blipFill>
          <a:blip r:embed="rId7"/>
          <a:stretch>
            <a:fillRect/>
          </a:stretch>
        </p:blipFill>
        <p:spPr>
          <a:xfrm rot="19285800">
            <a:off x="11289600" y="968760"/>
            <a:ext cx="914400" cy="552960"/>
          </a:xfrm>
          <a:prstGeom prst="rect">
            <a:avLst/>
          </a:prstGeom>
          <a:ln w="0">
            <a:noFill/>
          </a:ln>
        </p:spPr>
      </p:pic>
      <p:pic>
        <p:nvPicPr>
          <p:cNvPr id="313" name="图片 20"/>
          <p:cNvPicPr/>
          <p:nvPr/>
        </p:nvPicPr>
        <p:blipFill>
          <a:blip r:embed="rId8"/>
          <a:stretch>
            <a:fillRect/>
          </a:stretch>
        </p:blipFill>
        <p:spPr>
          <a:xfrm>
            <a:off x="-135360" y="-385920"/>
            <a:ext cx="1076040" cy="1285560"/>
          </a:xfrm>
          <a:prstGeom prst="rect">
            <a:avLst/>
          </a:prstGeom>
          <a:ln w="0">
            <a:noFill/>
          </a:ln>
        </p:spPr>
      </p:pic>
      <p:sp>
        <p:nvSpPr>
          <p:cNvPr id="3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3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医院安全事故的质量管理</a:t>
            </a:r>
            <a:endParaRPr lang="en-US" sz="3600" b="0" strike="noStrike" spc="-1">
              <a:solidFill>
                <a:schemeClr val="dk1"/>
              </a:solidFill>
              <a:latin typeface="Arial"/>
            </a:endParaRPr>
          </a:p>
        </p:txBody>
      </p:sp>
      <p:sp>
        <p:nvSpPr>
          <p:cNvPr id="3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医院安全事故评估与改进</a:t>
            </a:r>
            <a:endParaRPr lang="en-US" sz="3600" b="0" strike="noStrike" spc="-1">
              <a:solidFill>
                <a:schemeClr val="dk1"/>
              </a:solidFill>
              <a:latin typeface="Arial"/>
            </a:endParaRPr>
          </a:p>
        </p:txBody>
      </p:sp>
      <p:sp>
        <p:nvSpPr>
          <p:cNvPr id="31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详细测评医院安全事故的指标和方法</a:t>
            </a:r>
            <a:endParaRPr lang="en-US" sz="1600" b="0" strike="noStrike" spc="-1">
              <a:solidFill>
                <a:srgbClr val="000000"/>
              </a:solidFill>
              <a:latin typeface="Arial"/>
            </a:endParaRPr>
          </a:p>
        </p:txBody>
      </p:sp>
      <p:sp>
        <p:nvSpPr>
          <p:cNvPr id="31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医院安全事故的评估标准</a:t>
            </a:r>
            <a:endParaRPr lang="en-US" sz="2000" b="0" strike="noStrike" spc="-1">
              <a:solidFill>
                <a:srgbClr val="000000"/>
              </a:solidFill>
              <a:latin typeface="Arial"/>
            </a:endParaRPr>
          </a:p>
        </p:txBody>
      </p:sp>
      <p:sp>
        <p:nvSpPr>
          <p:cNvPr id="32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2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2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建立持续监测机制，防患于未然</a:t>
            </a:r>
            <a:endParaRPr lang="en-US" sz="1600" b="0" strike="noStrike" spc="-1">
              <a:solidFill>
                <a:srgbClr val="000000"/>
              </a:solidFill>
              <a:latin typeface="Arial"/>
            </a:endParaRPr>
          </a:p>
        </p:txBody>
      </p:sp>
      <p:sp>
        <p:nvSpPr>
          <p:cNvPr id="32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医院安全事故的持续监测</a:t>
            </a:r>
            <a:endParaRPr lang="en-US" sz="2000" b="0" strike="noStrike" spc="-1">
              <a:solidFill>
                <a:srgbClr val="000000"/>
              </a:solidFill>
              <a:latin typeface="Arial"/>
            </a:endParaRPr>
          </a:p>
        </p:txBody>
      </p:sp>
      <p:sp>
        <p:nvSpPr>
          <p:cNvPr id="32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2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针对评估结果制定具体改进方案</a:t>
            </a:r>
            <a:endParaRPr lang="en-US" sz="1600" b="0" strike="noStrike" spc="-1">
              <a:solidFill>
                <a:srgbClr val="000000"/>
              </a:solidFill>
              <a:latin typeface="Arial"/>
            </a:endParaRPr>
          </a:p>
        </p:txBody>
      </p:sp>
      <p:sp>
        <p:nvSpPr>
          <p:cNvPr id="32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医院安全事故的改进措施</a:t>
            </a:r>
            <a:endParaRPr lang="en-US" sz="2000" b="0" strike="noStrike" spc="-1">
              <a:solidFill>
                <a:srgbClr val="000000"/>
              </a:solidFill>
              <a:latin typeface="Arial"/>
            </a:endParaRPr>
          </a:p>
        </p:txBody>
      </p:sp>
      <p:pic>
        <p:nvPicPr>
          <p:cNvPr id="327" name="图片 4"/>
          <p:cNvPicPr/>
          <p:nvPr/>
        </p:nvPicPr>
        <p:blipFill>
          <a:blip r:embed="rId2"/>
          <a:stretch>
            <a:fillRect/>
          </a:stretch>
        </p:blipFill>
        <p:spPr>
          <a:xfrm>
            <a:off x="6135480" y="1175400"/>
            <a:ext cx="5381640" cy="5381640"/>
          </a:xfrm>
          <a:prstGeom prst="rect">
            <a:avLst/>
          </a:prstGeom>
          <a:ln w="0">
            <a:noFill/>
          </a:ln>
        </p:spPr>
      </p:pic>
      <p:pic>
        <p:nvPicPr>
          <p:cNvPr id="328" name="图片 22"/>
          <p:cNvPicPr/>
          <p:nvPr/>
        </p:nvPicPr>
        <p:blipFill>
          <a:blip r:embed="rId3"/>
          <a:srcRect l="19237" t="10197"/>
          <a:stretch>
            <a:fillRect/>
          </a:stretch>
        </p:blipFill>
        <p:spPr>
          <a:xfrm>
            <a:off x="0" y="0"/>
            <a:ext cx="514440" cy="929880"/>
          </a:xfrm>
          <a:prstGeom prst="rect">
            <a:avLst/>
          </a:prstGeom>
          <a:ln w="0">
            <a:noFill/>
          </a:ln>
        </p:spPr>
      </p:pic>
      <p:pic>
        <p:nvPicPr>
          <p:cNvPr id="329" name="图片 23"/>
          <p:cNvPicPr/>
          <p:nvPr/>
        </p:nvPicPr>
        <p:blipFill>
          <a:blip r:embed="rId4"/>
          <a:srcRect l="55284"/>
          <a:stretch>
            <a:fillRect/>
          </a:stretch>
        </p:blipFill>
        <p:spPr>
          <a:xfrm>
            <a:off x="0" y="625680"/>
            <a:ext cx="426600" cy="1140840"/>
          </a:xfrm>
          <a:prstGeom prst="rect">
            <a:avLst/>
          </a:prstGeom>
          <a:ln w="0">
            <a:noFill/>
          </a:ln>
        </p:spPr>
      </p:pic>
      <p:pic>
        <p:nvPicPr>
          <p:cNvPr id="330" name="图片 7"/>
          <p:cNvPicPr/>
          <p:nvPr/>
        </p:nvPicPr>
        <p:blipFill>
          <a:blip r:embed="rId5"/>
          <a:srcRect t="23379" r="-3045"/>
          <a:stretch>
            <a:fillRect/>
          </a:stretch>
        </p:blipFill>
        <p:spPr>
          <a:xfrm>
            <a:off x="8933040" y="0"/>
            <a:ext cx="1378440" cy="1427400"/>
          </a:xfrm>
          <a:prstGeom prst="rect">
            <a:avLst/>
          </a:prstGeom>
          <a:ln w="0">
            <a:noFill/>
          </a:ln>
        </p:spPr>
      </p:pic>
      <p:pic>
        <p:nvPicPr>
          <p:cNvPr id="331" name="图片 6"/>
          <p:cNvPicPr/>
          <p:nvPr/>
        </p:nvPicPr>
        <p:blipFill>
          <a:blip r:embed="rId6"/>
          <a:srcRect t="10754"/>
          <a:stretch>
            <a:fillRect/>
          </a:stretch>
        </p:blipFill>
        <p:spPr>
          <a:xfrm>
            <a:off x="8476200" y="0"/>
            <a:ext cx="589680" cy="1017000"/>
          </a:xfrm>
          <a:prstGeom prst="rect">
            <a:avLst/>
          </a:prstGeom>
          <a:ln w="0">
            <a:noFill/>
          </a:ln>
        </p:spPr>
      </p:pic>
      <p:pic>
        <p:nvPicPr>
          <p:cNvPr id="33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28"/>
                                        </p:tgtEl>
                                        <p:attrNameLst>
                                          <p:attrName>style.visibility</p:attrName>
                                        </p:attrNameLst>
                                      </p:cBhvr>
                                      <p:to>
                                        <p:strVal val="visible"/>
                                      </p:to>
                                    </p:set>
                                    <p:animEffect transition="in" filter="wipe(left)">
                                      <p:cBhvr additive="repl">
                                        <p:cTn id="7" dur="500"/>
                                        <p:tgtEl>
                                          <p:spTgt spid="32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29"/>
                                        </p:tgtEl>
                                        <p:attrNameLst>
                                          <p:attrName>style.visibility</p:attrName>
                                        </p:attrNameLst>
                                      </p:cBhvr>
                                      <p:to>
                                        <p:strVal val="visible"/>
                                      </p:to>
                                    </p:set>
                                    <p:animEffect transition="in" filter="wipe(left)">
                                      <p:cBhvr additive="repl">
                                        <p:cTn id="10" dur="500"/>
                                        <p:tgtEl>
                                          <p:spTgt spid="32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30"/>
                                        </p:tgtEl>
                                        <p:attrNameLst>
                                          <p:attrName>style.visibility</p:attrName>
                                        </p:attrNameLst>
                                      </p:cBhvr>
                                      <p:to>
                                        <p:strVal val="visible"/>
                                      </p:to>
                                    </p:set>
                                    <p:animEffect transition="in" filter="wipe(left)">
                                      <p:cBhvr additive="repl">
                                        <p:cTn id="13" dur="500"/>
                                        <p:tgtEl>
                                          <p:spTgt spid="33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31"/>
                                        </p:tgtEl>
                                        <p:attrNameLst>
                                          <p:attrName>style.visibility</p:attrName>
                                        </p:attrNameLst>
                                      </p:cBhvr>
                                      <p:to>
                                        <p:strVal val="visible"/>
                                      </p:to>
                                    </p:set>
                                    <p:animEffect transition="in" filter="wipe(left)">
                                      <p:cBhvr additive="repl">
                                        <p:cTn id="16" dur="500"/>
                                        <p:tgtEl>
                                          <p:spTgt spid="33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32"/>
                                        </p:tgtEl>
                                        <p:attrNameLst>
                                          <p:attrName>style.visibility</p:attrName>
                                        </p:attrNameLst>
                                      </p:cBhvr>
                                      <p:to>
                                        <p:strVal val="visible"/>
                                      </p:to>
                                    </p:set>
                                    <p:animEffect transition="in" filter="wipe(left)">
                                      <p:cBhvr additive="repl">
                                        <p:cTn id="19" dur="500"/>
                                        <p:tgtEl>
                                          <p:spTgt spid="3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https://d.book118.com/245232331200011123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医院安全事故应急责任分工</vt:lpstr>
      <vt:lpstr>目录</vt:lpstr>
      <vt:lpstr>第1章 医院安全事故应急责任分工</vt:lpstr>
      <vt:lpstr> </vt:lpstr>
      <vt:lpstr>医院安全事故的责任主体</vt:lpstr>
      <vt:lpstr>医院安全事故的应急责任分工</vt:lpstr>
      <vt:lpstr>医院安全事故的责任追究</vt:lpstr>
      <vt:lpstr>医院安全事故的责任追究</vt:lpstr>
      <vt:lpstr>第2章 医院安全事故的预防措施</vt:lpstr>
      <vt:lpstr> </vt:lpstr>
      <vt:lpstr>医院安全事故管理体系</vt:lpstr>
      <vt:lpstr>医院安全事故设施设备管理</vt:lpstr>
      <vt:lpstr>医院安全事故应急预案</vt:lpstr>
      <vt:lpstr>总结</vt:lpstr>
      <vt:lpstr>第3章 医院安全事故的危机处理</vt:lpstr>
      <vt:lpstr> </vt:lpstr>
      <vt:lpstr>医院安全事故的危机公关</vt:lpstr>
      <vt:lpstr>医院安全事故的协调应对</vt:lpstr>
      <vt:lpstr>医院安全事故的危机后续</vt:lpstr>
      <vt:lpstr>结语</vt:lpstr>
      <vt:lpstr>第4章 医院安全事故的质量管理</vt:lpstr>
      <vt:lpstr>医院安全事故评估与改进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2024-09-27T08:19:26.502</cp:lastPrinted>
  <dcterms:created xsi:type="dcterms:W3CDTF">2024-09-27T00:19:26Z</dcterms:created>
  <dcterms:modified xsi:type="dcterms:W3CDTF">2024-09-27T00:19:28Z</dcterms:modified>
</cp:coreProperties>
</file>