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6762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3DFC3-E954-4F94-A5DC-1927FE79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75F24-302F-4BA1-BCAC-3891A312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93B3E-EBC1-454C-A677-CC267459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9E076-B6AF-4E2C-B7C4-2C73D14F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379B5-FFDC-4B5D-B9F4-9EDECA1A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9EBC0-2AB5-4D64-B883-2C59379F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0DB64-9769-4EE3-ABC7-173D90F45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42624-1E21-49F8-83F7-A05A8350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A9B4C-E6DC-44AA-92B8-49C882F7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1D511-DB81-423D-800C-A69C2463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BEE5D-D1E0-45A4-A258-EFD35D45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0" y="2130383"/>
            <a:ext cx="10368241" cy="1470361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30481" y="3885832"/>
            <a:ext cx="8537760" cy="175199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97840" indent="0" algn="ctr">
              <a:buNone/>
              <a:defRPr/>
            </a:lvl2pPr>
            <a:lvl3pPr marL="995045" indent="0" algn="ctr">
              <a:buNone/>
              <a:defRPr/>
            </a:lvl3pPr>
            <a:lvl4pPr marL="1492885" indent="0" algn="ctr">
              <a:buNone/>
              <a:defRPr/>
            </a:lvl4pPr>
            <a:lvl5pPr marL="1990725" indent="0" algn="ctr">
              <a:buNone/>
              <a:defRPr/>
            </a:lvl5pPr>
            <a:lvl6pPr marL="2487930" indent="0" algn="ctr">
              <a:buNone/>
              <a:defRPr/>
            </a:lvl6pPr>
            <a:lvl7pPr marL="2985770" indent="0" algn="ctr">
              <a:buNone/>
              <a:defRPr/>
            </a:lvl7pPr>
            <a:lvl8pPr marL="3482975" indent="0" algn="ctr">
              <a:buNone/>
              <a:defRPr/>
            </a:lvl8pPr>
            <a:lvl9pPr marL="3980815" indent="0" algn="ctr">
              <a:buNone/>
              <a:defRPr/>
            </a:lvl9pPr>
          </a:lstStyle>
          <a:p>
            <a:pPr fontAlgn="base"/>
            <a:r>
              <a:rPr lang="zh-CN" altLang="en-US" sz="3485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10800" y="1599947"/>
            <a:ext cx="10977121" cy="4525119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4220" y="4405900"/>
            <a:ext cx="10366321" cy="1363238"/>
          </a:xfrm>
          <a:prstGeom prst="rect">
            <a:avLst/>
          </a:prstGeom>
        </p:spPr>
        <p:txBody>
          <a:bodyPr anchor="t"/>
          <a:lstStyle>
            <a:lvl1pPr algn="l">
              <a:defRPr sz="4355" b="1" cap="all"/>
            </a:lvl1pPr>
          </a:lstStyle>
          <a:p>
            <a:pPr fontAlgn="base"/>
            <a:r>
              <a:rPr lang="zh-CN" altLang="en-US" sz="435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4220" y="2906166"/>
            <a:ext cx="10366321" cy="14997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175"/>
            </a:lvl1pPr>
            <a:lvl2pPr marL="497840" indent="0">
              <a:buNone/>
              <a:defRPr sz="1960"/>
            </a:lvl2pPr>
            <a:lvl3pPr marL="995045" indent="0">
              <a:buNone/>
              <a:defRPr sz="1740"/>
            </a:lvl3pPr>
            <a:lvl4pPr marL="1492885" indent="0">
              <a:buNone/>
              <a:defRPr sz="1525"/>
            </a:lvl4pPr>
            <a:lvl5pPr marL="1990725" indent="0">
              <a:buNone/>
              <a:defRPr sz="1525"/>
            </a:lvl5pPr>
            <a:lvl6pPr marL="2487930" indent="0">
              <a:buNone/>
              <a:defRPr sz="1525"/>
            </a:lvl6pPr>
            <a:lvl7pPr marL="2985770" indent="0">
              <a:buNone/>
              <a:defRPr sz="1525"/>
            </a:lvl7pPr>
            <a:lvl8pPr marL="3482975" indent="0">
              <a:buNone/>
              <a:defRPr sz="1525"/>
            </a:lvl8pPr>
            <a:lvl9pPr marL="3980815" indent="0">
              <a:buNone/>
              <a:defRPr sz="1525"/>
            </a:lvl9pPr>
          </a:lstStyle>
          <a:p>
            <a:pPr lvl="0" fontAlgn="base"/>
            <a:r>
              <a:rPr lang="zh-CN" altLang="en-US" sz="217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10800" y="1599947"/>
            <a:ext cx="5395404" cy="4525119"/>
          </a:xfrm>
          <a:prstGeom prst="rect">
            <a:avLst/>
          </a:prstGeom>
        </p:spPr>
        <p:txBody>
          <a:bodyPr/>
          <a:lstStyle>
            <a:lvl1pPr>
              <a:defRPr sz="3045"/>
            </a:lvl1pPr>
            <a:lvl2pPr>
              <a:defRPr sz="2610"/>
            </a:lvl2pPr>
            <a:lvl3pPr>
              <a:defRPr sz="2175"/>
            </a:lvl3pPr>
            <a:lvl4pPr>
              <a:defRPr sz="1960"/>
            </a:lvl4pPr>
            <a:lvl5pPr>
              <a:defRPr sz="1960"/>
            </a:lvl5pPr>
            <a:lvl6pPr>
              <a:defRPr sz="1960"/>
            </a:lvl6pPr>
            <a:lvl7pPr>
              <a:defRPr sz="1960"/>
            </a:lvl7pPr>
            <a:lvl8pPr>
              <a:defRPr sz="1960"/>
            </a:lvl8pPr>
            <a:lvl9pPr>
              <a:defRPr sz="1960"/>
            </a:lvl9pPr>
          </a:lstStyle>
          <a:p>
            <a:pPr lvl="0" fontAlgn="base"/>
            <a:r>
              <a:rPr lang="zh-CN" altLang="en-US" sz="304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61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175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96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9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0597" y="1599947"/>
            <a:ext cx="5397325" cy="4525119"/>
          </a:xfrm>
          <a:prstGeom prst="rect">
            <a:avLst/>
          </a:prstGeom>
        </p:spPr>
        <p:txBody>
          <a:bodyPr/>
          <a:lstStyle>
            <a:lvl1pPr>
              <a:defRPr sz="3045"/>
            </a:lvl1pPr>
            <a:lvl2pPr>
              <a:defRPr sz="2610"/>
            </a:lvl2pPr>
            <a:lvl3pPr>
              <a:defRPr sz="2175"/>
            </a:lvl3pPr>
            <a:lvl4pPr>
              <a:defRPr sz="1960"/>
            </a:lvl4pPr>
            <a:lvl5pPr>
              <a:defRPr sz="1960"/>
            </a:lvl5pPr>
            <a:lvl6pPr>
              <a:defRPr sz="1960"/>
            </a:lvl6pPr>
            <a:lvl7pPr>
              <a:defRPr sz="1960"/>
            </a:lvl7pPr>
            <a:lvl8pPr>
              <a:defRPr sz="1960"/>
            </a:lvl8pPr>
            <a:lvl9pPr>
              <a:defRPr sz="1960"/>
            </a:lvl9pPr>
          </a:lstStyle>
          <a:p>
            <a:pPr lvl="0" fontAlgn="base"/>
            <a:r>
              <a:rPr lang="zh-CN" altLang="en-US" sz="304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61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175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96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960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10800" y="1534290"/>
            <a:ext cx="5387721" cy="641016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610" b="1"/>
            </a:lvl1pPr>
            <a:lvl2pPr marL="497840" indent="0">
              <a:buNone/>
              <a:defRPr sz="2175" b="1"/>
            </a:lvl2pPr>
            <a:lvl3pPr marL="995045" indent="0">
              <a:buNone/>
              <a:defRPr sz="1960" b="1"/>
            </a:lvl3pPr>
            <a:lvl4pPr marL="1492885" indent="0">
              <a:buNone/>
              <a:defRPr sz="1740" b="1"/>
            </a:lvl4pPr>
            <a:lvl5pPr marL="1990725" indent="0">
              <a:buNone/>
              <a:defRPr sz="1740" b="1"/>
            </a:lvl5pPr>
            <a:lvl6pPr marL="2487930" indent="0">
              <a:buNone/>
              <a:defRPr sz="1740" b="1"/>
            </a:lvl6pPr>
            <a:lvl7pPr marL="2985770" indent="0">
              <a:buNone/>
              <a:defRPr sz="1740" b="1"/>
            </a:lvl7pPr>
            <a:lvl8pPr marL="3482975" indent="0">
              <a:buNone/>
              <a:defRPr sz="1740" b="1"/>
            </a:lvl8pPr>
            <a:lvl9pPr marL="3980815" indent="0">
              <a:buNone/>
              <a:defRPr sz="1740" b="1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0800" y="2175306"/>
            <a:ext cx="5387721" cy="3949760"/>
          </a:xfrm>
          <a:prstGeom prst="rect">
            <a:avLst/>
          </a:prstGeom>
        </p:spPr>
        <p:txBody>
          <a:bodyPr/>
          <a:lstStyle>
            <a:lvl1pPr>
              <a:defRPr sz="2610"/>
            </a:lvl1pPr>
            <a:lvl2pPr>
              <a:defRPr sz="2175"/>
            </a:lvl2pPr>
            <a:lvl3pPr>
              <a:defRPr sz="1960"/>
            </a:lvl3pPr>
            <a:lvl4pPr>
              <a:defRPr sz="1740"/>
            </a:lvl4pPr>
            <a:lvl5pPr>
              <a:defRPr sz="1740"/>
            </a:lvl5pPr>
            <a:lvl6pPr>
              <a:defRPr sz="1740"/>
            </a:lvl6pPr>
            <a:lvl7pPr>
              <a:defRPr sz="1740"/>
            </a:lvl7pPr>
            <a:lvl8pPr>
              <a:defRPr sz="1740"/>
            </a:lvl8pPr>
            <a:lvl9pPr>
              <a:defRPr sz="1740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1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9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74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74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6359" y="1534290"/>
            <a:ext cx="5391563" cy="641016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610" b="1"/>
            </a:lvl1pPr>
            <a:lvl2pPr marL="497840" indent="0">
              <a:buNone/>
              <a:defRPr sz="2175" b="1"/>
            </a:lvl2pPr>
            <a:lvl3pPr marL="995045" indent="0">
              <a:buNone/>
              <a:defRPr sz="1960" b="1"/>
            </a:lvl3pPr>
            <a:lvl4pPr marL="1492885" indent="0">
              <a:buNone/>
              <a:defRPr sz="1740" b="1"/>
            </a:lvl4pPr>
            <a:lvl5pPr marL="1990725" indent="0">
              <a:buNone/>
              <a:defRPr sz="1740" b="1"/>
            </a:lvl5pPr>
            <a:lvl6pPr marL="2487930" indent="0">
              <a:buNone/>
              <a:defRPr sz="1740" b="1"/>
            </a:lvl6pPr>
            <a:lvl7pPr marL="2985770" indent="0">
              <a:buNone/>
              <a:defRPr sz="1740" b="1"/>
            </a:lvl7pPr>
            <a:lvl8pPr marL="3482975" indent="0">
              <a:buNone/>
              <a:defRPr sz="1740" b="1"/>
            </a:lvl8pPr>
            <a:lvl9pPr marL="3980815" indent="0">
              <a:buNone/>
              <a:defRPr sz="1740" b="1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6359" y="2175306"/>
            <a:ext cx="5391563" cy="3949760"/>
          </a:xfrm>
          <a:prstGeom prst="rect">
            <a:avLst/>
          </a:prstGeom>
        </p:spPr>
        <p:txBody>
          <a:bodyPr/>
          <a:lstStyle>
            <a:lvl1pPr>
              <a:defRPr sz="2610"/>
            </a:lvl1pPr>
            <a:lvl2pPr>
              <a:defRPr sz="2175"/>
            </a:lvl2pPr>
            <a:lvl3pPr>
              <a:defRPr sz="1960"/>
            </a:lvl3pPr>
            <a:lvl4pPr>
              <a:defRPr sz="1740"/>
            </a:lvl4pPr>
            <a:lvl5pPr>
              <a:defRPr sz="1740"/>
            </a:lvl5pPr>
            <a:lvl6pPr>
              <a:defRPr sz="1740"/>
            </a:lvl6pPr>
            <a:lvl7pPr>
              <a:defRPr sz="1740"/>
            </a:lvl7pPr>
            <a:lvl8pPr>
              <a:defRPr sz="1740"/>
            </a:lvl8pPr>
            <a:lvl9pPr>
              <a:defRPr sz="1740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1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9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74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740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2993"/>
            <a:ext cx="4012460" cy="1162813"/>
          </a:xfrm>
          <a:prstGeom prst="rect">
            <a:avLst/>
          </a:prstGeom>
        </p:spPr>
        <p:txBody>
          <a:bodyPr anchor="b"/>
          <a:lstStyle>
            <a:lvl1pPr algn="l">
              <a:defRPr sz="2175" b="1"/>
            </a:lvl1pPr>
          </a:lstStyle>
          <a:p>
            <a:pPr fontAlgn="base"/>
            <a:r>
              <a:rPr lang="zh-CN" altLang="en-US" sz="217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9238" y="272993"/>
            <a:ext cx="6818684" cy="5852073"/>
          </a:xfrm>
          <a:prstGeom prst="rect">
            <a:avLst/>
          </a:prstGeom>
        </p:spPr>
        <p:txBody>
          <a:bodyPr/>
          <a:lstStyle>
            <a:lvl1pPr>
              <a:defRPr sz="3485"/>
            </a:lvl1pPr>
            <a:lvl2pPr>
              <a:defRPr sz="3045"/>
            </a:lvl2pPr>
            <a:lvl3pPr>
              <a:defRPr sz="2610"/>
            </a:lvl3pPr>
            <a:lvl4pPr>
              <a:defRPr sz="2175"/>
            </a:lvl4pPr>
            <a:lvl5pPr>
              <a:defRPr sz="2175"/>
            </a:lvl5pPr>
            <a:lvl6pPr>
              <a:defRPr sz="2175"/>
            </a:lvl6pPr>
            <a:lvl7pPr>
              <a:defRPr sz="2175"/>
            </a:lvl7pPr>
            <a:lvl8pPr>
              <a:defRPr sz="2175"/>
            </a:lvl8pPr>
            <a:lvl9pPr>
              <a:defRPr sz="2175"/>
            </a:lvl9pPr>
          </a:lstStyle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10800" y="1435806"/>
            <a:ext cx="4012460" cy="46892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25"/>
            </a:lvl1pPr>
            <a:lvl2pPr marL="497840" indent="0">
              <a:buNone/>
              <a:defRPr sz="1305"/>
            </a:lvl2pPr>
            <a:lvl3pPr marL="995045" indent="0">
              <a:buNone/>
              <a:defRPr sz="1090"/>
            </a:lvl3pPr>
            <a:lvl4pPr marL="1492885" indent="0">
              <a:buNone/>
              <a:defRPr sz="980"/>
            </a:lvl4pPr>
            <a:lvl5pPr marL="1990725" indent="0">
              <a:buNone/>
              <a:defRPr sz="980"/>
            </a:lvl5pPr>
            <a:lvl6pPr marL="2487930" indent="0">
              <a:buNone/>
              <a:defRPr sz="980"/>
            </a:lvl6pPr>
            <a:lvl7pPr marL="2985770" indent="0">
              <a:buNone/>
              <a:defRPr sz="980"/>
            </a:lvl7pPr>
            <a:lvl8pPr marL="3482975" indent="0">
              <a:buNone/>
              <a:defRPr sz="980"/>
            </a:lvl8pPr>
            <a:lvl9pPr marL="3980815" indent="0">
              <a:buNone/>
              <a:defRPr sz="980"/>
            </a:lvl9pPr>
          </a:lstStyle>
          <a:p>
            <a:pPr lvl="0" fontAlgn="base"/>
            <a:r>
              <a:rPr lang="zh-CN" altLang="en-US" sz="152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1342" y="4799840"/>
            <a:ext cx="7318081" cy="566720"/>
          </a:xfrm>
          <a:prstGeom prst="rect">
            <a:avLst/>
          </a:prstGeom>
        </p:spPr>
        <p:txBody>
          <a:bodyPr anchor="b"/>
          <a:lstStyle>
            <a:lvl1pPr algn="l">
              <a:defRPr sz="2175" b="1"/>
            </a:lvl1pPr>
          </a:lstStyle>
          <a:p>
            <a:pPr fontAlgn="base"/>
            <a:r>
              <a:rPr lang="zh-CN" altLang="en-US" sz="217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1342" y="613371"/>
            <a:ext cx="7318081" cy="411390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485"/>
            </a:lvl1pPr>
            <a:lvl2pPr marL="497840" indent="0">
              <a:buNone/>
              <a:defRPr sz="3045"/>
            </a:lvl2pPr>
            <a:lvl3pPr marL="995045" indent="0">
              <a:buNone/>
              <a:defRPr sz="2610"/>
            </a:lvl3pPr>
            <a:lvl4pPr marL="1492885" indent="0">
              <a:buNone/>
              <a:defRPr sz="2175"/>
            </a:lvl4pPr>
            <a:lvl5pPr marL="1990725" indent="0">
              <a:buNone/>
              <a:defRPr sz="2175"/>
            </a:lvl5pPr>
            <a:lvl6pPr marL="2487930" indent="0">
              <a:buNone/>
              <a:defRPr sz="2175"/>
            </a:lvl6pPr>
            <a:lvl7pPr marL="2985770" indent="0">
              <a:buNone/>
              <a:defRPr sz="2175"/>
            </a:lvl7pPr>
            <a:lvl8pPr marL="3482975" indent="0">
              <a:buNone/>
              <a:defRPr sz="2175"/>
            </a:lvl8pPr>
            <a:lvl9pPr marL="3980815" indent="0">
              <a:buNone/>
              <a:defRPr sz="217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1342" y="5366560"/>
            <a:ext cx="7318081" cy="8051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25"/>
            </a:lvl1pPr>
            <a:lvl2pPr marL="497840" indent="0">
              <a:buNone/>
              <a:defRPr sz="1305"/>
            </a:lvl2pPr>
            <a:lvl3pPr marL="995045" indent="0">
              <a:buNone/>
              <a:defRPr sz="1090"/>
            </a:lvl3pPr>
            <a:lvl4pPr marL="1492885" indent="0">
              <a:buNone/>
              <a:defRPr sz="980"/>
            </a:lvl4pPr>
            <a:lvl5pPr marL="1990725" indent="0">
              <a:buNone/>
              <a:defRPr sz="980"/>
            </a:lvl5pPr>
            <a:lvl6pPr marL="2487930" indent="0">
              <a:buNone/>
              <a:defRPr sz="980"/>
            </a:lvl6pPr>
            <a:lvl7pPr marL="2985770" indent="0">
              <a:buNone/>
              <a:defRPr sz="980"/>
            </a:lvl7pPr>
            <a:lvl8pPr marL="3482975" indent="0">
              <a:buNone/>
              <a:defRPr sz="980"/>
            </a:lvl8pPr>
            <a:lvl9pPr marL="3980815" indent="0">
              <a:buNone/>
              <a:defRPr sz="980"/>
            </a:lvl9pPr>
          </a:lstStyle>
          <a:p>
            <a:pPr lvl="0" fontAlgn="base"/>
            <a:r>
              <a:rPr lang="zh-CN" altLang="en-US" sz="152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0800" y="1599947"/>
            <a:ext cx="10977121" cy="4525119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45082" y="274721"/>
            <a:ext cx="2742840" cy="585034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0800" y="274721"/>
            <a:ext cx="8049889" cy="585034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7" r:id="rId3"/>
    <p:sldLayoutId id="2147483669" r:id="rId4"/>
    <p:sldLayoutId id="2147483671" r:id="rId5"/>
    <p:sldLayoutId id="2147483673" r:id="rId6"/>
    <p:sldLayoutId id="2147483675" r:id="rId7"/>
    <p:sldLayoutId id="2147483677" r:id="rId8"/>
    <p:sldLayoutId id="2147483679" r:id="rId9"/>
    <p:sldLayoutId id="2147483681" r:id="rId10"/>
    <p:sldLayoutId id="2147483683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7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73380" indent="-37338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•"/>
        <a:defRPr sz="3485">
          <a:solidFill>
            <a:schemeClr val="tx1"/>
          </a:solidFill>
          <a:latin typeface="+mn-lt"/>
          <a:ea typeface="+mn-ea"/>
          <a:cs typeface="+mn-cs"/>
        </a:defRPr>
      </a:lvl1pPr>
      <a:lvl2pPr marL="808355" indent="-31115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–"/>
        <a:defRPr sz="3045">
          <a:solidFill>
            <a:schemeClr val="tx1"/>
          </a:solidFill>
          <a:latin typeface="+mn-lt"/>
          <a:ea typeface="+mn-ea"/>
        </a:defRPr>
      </a:lvl2pPr>
      <a:lvl3pPr marL="1243965" indent="-24892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•"/>
        <a:defRPr sz="2610">
          <a:solidFill>
            <a:schemeClr val="tx1"/>
          </a:solidFill>
          <a:latin typeface="+mn-lt"/>
          <a:ea typeface="+mn-ea"/>
        </a:defRPr>
      </a:lvl3pPr>
      <a:lvl4pPr marL="1741805" indent="-24892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–"/>
        <a:defRPr sz="2175">
          <a:solidFill>
            <a:schemeClr val="tx1"/>
          </a:solidFill>
          <a:latin typeface="+mn-lt"/>
          <a:ea typeface="+mn-ea"/>
        </a:defRPr>
      </a:lvl4pPr>
      <a:lvl5pPr marL="2239010" indent="-24892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»"/>
        <a:defRPr sz="2175">
          <a:solidFill>
            <a:schemeClr val="tx1"/>
          </a:solidFill>
          <a:latin typeface="+mn-lt"/>
          <a:ea typeface="+mn-ea"/>
        </a:defRPr>
      </a:lvl5pPr>
      <a:lvl6pPr marL="2736850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6pPr>
      <a:lvl7pPr marL="3234690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7pPr>
      <a:lvl8pPr marL="3731895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8pPr>
      <a:lvl9pPr marL="4229735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1pPr>
      <a:lvl2pPr marL="497840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2pPr>
      <a:lvl3pPr marL="995045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3pPr>
      <a:lvl4pPr marL="1492885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4pPr>
      <a:lvl5pPr marL="1990725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5pPr>
      <a:lvl6pPr marL="2487930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6pPr>
      <a:lvl7pPr marL="2985770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7pPr>
      <a:lvl8pPr marL="3482975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8pPr>
      <a:lvl9pPr marL="3980815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1320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5125" title=""/>
          <p:cNvSpPr txBox="1"/>
          <p:nvPr/>
        </p:nvSpPr>
        <p:spPr>
          <a:xfrm>
            <a:off x="1449388" y="2357438"/>
            <a:ext cx="8915400" cy="108902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09638">
              <a:lnSpc>
                <a:spcPct val="180000"/>
              </a:lnSpc>
            </a:pPr>
            <a:r>
              <a:rPr lang="zh-CN" altLang="en-US" sz="3600" b="1">
                <a:latin typeface="Times New Roman" pitchFamily="18" charset="0"/>
                <a:ea typeface="宋体" pitchFamily="2" charset="-122"/>
              </a:rPr>
              <a:t>第二单元　丰富多样的世界文化</a:t>
            </a:r>
            <a:endParaRPr lang="en-US" altLang="zh-CN" sz="3600" b="1">
              <a:latin typeface="Times New Roman" pitchFamily="18" charset="0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1" title=""/>
          <p:cNvSpPr txBox="1"/>
          <p:nvPr/>
        </p:nvSpPr>
        <p:spPr>
          <a:xfrm>
            <a:off x="2725738" y="1050925"/>
            <a:ext cx="7940675" cy="3508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           </a:t>
            </a:r>
            <a:r>
              <a:rPr lang="zh-CN" altLang="zh-CN" sz="2800" b="1">
                <a:latin typeface="黑体" charset="-122"/>
                <a:ea typeface="黑体" charset="-122"/>
              </a:rPr>
              <a:t>第3课　古代西亚、非洲文化</a:t>
            </a:r>
            <a:endParaRPr lang="zh-CN" altLang="zh-CN" sz="2800" b="1">
              <a:latin typeface="黑体" charset="-122"/>
              <a:ea typeface="黑体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宋体" pitchFamily="2" charset="-122"/>
                <a:ea typeface="宋体" pitchFamily="2" charset="-122"/>
              </a:rPr>
              <a:t>    </a:t>
            </a:r>
            <a:endParaRPr lang="zh-CN" altLang="en-US" b="1"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>
                <a:latin typeface="宋体" pitchFamily="2" charset="-122"/>
              </a:rPr>
              <a:t>  [</a:t>
            </a:r>
            <a:r>
              <a:rPr lang="zh-CN" altLang="en-US" b="1">
                <a:latin typeface="黑体" charset="-122"/>
                <a:ea typeface="黑体" charset="-122"/>
              </a:rPr>
              <a:t>学习目标</a:t>
            </a:r>
            <a:r>
              <a:rPr lang="en-US" altLang="zh-CN" b="1">
                <a:latin typeface="宋体" pitchFamily="2" charset="-122"/>
              </a:rPr>
              <a:t>]  </a:t>
            </a:r>
            <a:r>
              <a:rPr lang="zh-CN" altLang="en-US">
                <a:latin typeface="方正仿宋简体" charset="-122"/>
                <a:ea typeface="方正仿宋简体" charset="-122"/>
              </a:rPr>
              <a:t>1.梳理古代西亚文化、古代埃及文化、阿拉伯文化的主要成就,感知其对人类文化发展的杰出贡献。</a:t>
            </a:r>
            <a:endParaRPr lang="zh-CN" altLang="en-US">
              <a:latin typeface="方正仿宋简体" charset="-122"/>
              <a:ea typeface="方正仿宋简体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>
                <a:latin typeface="方正仿宋简体" charset="-122"/>
                <a:ea typeface="方正仿宋简体" charset="-122"/>
              </a:rPr>
              <a:t>2.通过搜集文物图片、文献等各种史料,分析各区域文化的成因和特征。</a:t>
            </a:r>
            <a:endParaRPr lang="zh-CN" altLang="en-US">
              <a:latin typeface="方正仿宋简体" charset="-122"/>
              <a:ea typeface="方正仿宋简体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09" name="自主学习cs.jp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5063" y="506413"/>
            <a:ext cx="8648700" cy="346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0" name="文本框 1" title=""/>
          <p:cNvSpPr txBox="1"/>
          <p:nvPr/>
        </p:nvSpPr>
        <p:spPr>
          <a:xfrm>
            <a:off x="2706688" y="1044575"/>
            <a:ext cx="8045450" cy="5078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一、古代西亚文化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1.发展过程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古代西亚主要包括两河流域、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及其周边地区,是世界上最早进入文明的地区之一。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2.主要成就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(1)楔形文字: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①两河流域南部的苏美尔人创造了迄今所知世界上最早的文字——“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”。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②楔形文字在西亚流行了数千年。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17411" name="文本框 2" title=""/>
          <p:cNvSpPr txBox="1"/>
          <p:nvPr/>
        </p:nvSpPr>
        <p:spPr>
          <a:xfrm>
            <a:off x="7165975" y="2284413"/>
            <a:ext cx="17367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伊朗高原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pic>
        <p:nvPicPr>
          <p:cNvPr id="17412" name="自主学习cs.jpg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1788" y="457200"/>
            <a:ext cx="10515600" cy="4238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3" name="文本框 3" title=""/>
          <p:cNvSpPr txBox="1"/>
          <p:nvPr/>
        </p:nvSpPr>
        <p:spPr>
          <a:xfrm>
            <a:off x="4727575" y="5027613"/>
            <a:ext cx="17367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楔形文字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4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4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文本框 99" title=""/>
          <p:cNvSpPr txBox="1"/>
          <p:nvPr/>
        </p:nvSpPr>
        <p:spPr>
          <a:xfrm>
            <a:off x="2517775" y="1219200"/>
            <a:ext cx="8469313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(2)文学作品: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①古代西亚的居民创造了大量文学作品。《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__________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》是目前所知世界上最早的史诗。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②史诗叙述了苏美尔地区乌鲁克国王吉尔伽美什的活动,中间穿插大量神话故事,包括著名的洪水故事,生动反映了两河流域居民对生活和生命的态度。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8434" name="文本框 1" title=""/>
          <p:cNvSpPr txBox="1"/>
          <p:nvPr/>
        </p:nvSpPr>
        <p:spPr>
          <a:xfrm>
            <a:off x="8961438" y="1903413"/>
            <a:ext cx="21780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吉尔伽美什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843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框 99" title=""/>
          <p:cNvSpPr txBox="1"/>
          <p:nvPr/>
        </p:nvSpPr>
        <p:spPr>
          <a:xfrm>
            <a:off x="2746375" y="1066800"/>
            <a:ext cx="8091488" cy="3970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(3)建筑和艺术: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①苏美尔人的泥偶雕像生动有趣,壁画主题多样,别出心裁。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②亚述帝国修建了多座规模宏大的王宫,王宫大门上的标志性雕刻是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③波斯王宫装饰豪华,雕梁画栋,多幅雕刻刻画了臣民进贡的场景,体现了专制帝国统治者的威严。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9458" name="文本框 3" title=""/>
          <p:cNvSpPr txBox="1"/>
          <p:nvPr/>
        </p:nvSpPr>
        <p:spPr>
          <a:xfrm>
            <a:off x="4651375" y="3351213"/>
            <a:ext cx="21780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人首飞牛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45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文本框 99" title=""/>
          <p:cNvSpPr txBox="1"/>
          <p:nvPr/>
        </p:nvSpPr>
        <p:spPr>
          <a:xfrm>
            <a:off x="2517775" y="381000"/>
            <a:ext cx="8174038" cy="563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(4)编撰法典: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①从苏美尔文明起,西亚地区历代统治者都重视编撰法典,其中最著名的是古巴比伦王国的《汉谟拉比法典》。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②法典前言宣扬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,炫耀国王的功德。法典的正文共282条,详细规定了臣民的义务以及违背法律后具体的惩罚措施,涉及个人道德,兵役和劳役,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、借贷、债务,以及奴隶地位等方面。法典的结语要求所有人必须遵守法典,违反者将遭到严厉惩罚。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③法典反映了古巴比伦王国政治、社会和经济等多方面的情况,是研究古代两河流域历史的重要资料。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0482" name="文本框 2" title=""/>
          <p:cNvSpPr txBox="1"/>
          <p:nvPr/>
        </p:nvSpPr>
        <p:spPr>
          <a:xfrm>
            <a:off x="5214938" y="2132013"/>
            <a:ext cx="17684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君权神授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0483" name="文本框 3" title=""/>
          <p:cNvSpPr txBox="1"/>
          <p:nvPr/>
        </p:nvSpPr>
        <p:spPr>
          <a:xfrm>
            <a:off x="7394575" y="3275013"/>
            <a:ext cx="17668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租赁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48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48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文本框 99" title=""/>
          <p:cNvSpPr txBox="1"/>
          <p:nvPr/>
        </p:nvSpPr>
        <p:spPr>
          <a:xfrm>
            <a:off x="2898775" y="1295400"/>
            <a:ext cx="7786688" cy="3416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宋体" pitchFamily="2" charset="-122"/>
              </a:rPr>
              <a:t>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【提醒】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 indent="457200" hangingPunct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仿宋" charset="-122"/>
                <a:ea typeface="仿宋" charset="-122"/>
              </a:rPr>
              <a:t>人类最初的文明受制于不同地区的时空条件,越是文明初期,受自然条件的制约越大。两河流域的文明深受幼发拉底河和底格里斯河的影响,河流的治理是促进国家形成与统一的根本因素,文学、建筑、法典等反映了两河流域人民的生产、生活的情况。</a:t>
            </a:r>
            <a:endParaRPr lang="zh-CN" altLang="zh-CN" b="1">
              <a:solidFill>
                <a:srgbClr val="000000"/>
              </a:solidFill>
              <a:latin typeface="仿宋" charset="-122"/>
              <a:ea typeface="仿宋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文本框 1" title=""/>
          <p:cNvSpPr txBox="1"/>
          <p:nvPr/>
        </p:nvSpPr>
        <p:spPr>
          <a:xfrm>
            <a:off x="2455863" y="381000"/>
            <a:ext cx="8321675" cy="563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二、古代埃及文化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1.发展过程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古代埃及地处北非的尼罗河流域,公元前3100年左右初步实现统一,此后虽时有分合,但古代埃及文明绵延约3 000年。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2.主要成就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(1)象形文字: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①古代埃及人使用的象形文字,来源于最初的象形字,由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______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符号、表意符号和限定符号组成。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②约形成于公元前4千纪末,一直使用到公元4世纪,期间经历了多种变化。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2530" name="文本框 3" title=""/>
          <p:cNvSpPr txBox="1"/>
          <p:nvPr/>
        </p:nvSpPr>
        <p:spPr>
          <a:xfrm>
            <a:off x="2593975" y="4341813"/>
            <a:ext cx="8651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表音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5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3" name="文本框 1" title=""/>
          <p:cNvSpPr txBox="1"/>
          <p:nvPr/>
        </p:nvSpPr>
        <p:spPr>
          <a:xfrm>
            <a:off x="3127375" y="914400"/>
            <a:ext cx="7854950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b="1"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zh-CN" altLang="zh-CN" b="1">
                <a:latin typeface="黑体" charset="-122"/>
                <a:ea typeface="黑体" charset="-122"/>
              </a:rPr>
              <a:t>(2)文学作品:</a:t>
            </a:r>
            <a:endParaRPr lang="zh-CN" altLang="zh-CN" b="1">
              <a:latin typeface="黑体" charset="-122"/>
              <a:ea typeface="黑体" charset="-122"/>
            </a:endParaRPr>
          </a:p>
        </p:txBody>
      </p:sp>
      <p:graphicFrame>
        <p:nvGraphicFramePr>
          <p:cNvPr id="23554" name="表格 3" title=""/>
          <p:cNvGraphicFramePr>
            <a:graphicFrameLocks noGrp="1"/>
          </p:cNvGraphicFramePr>
          <p:nvPr/>
        </p:nvGraphicFramePr>
        <p:xfrm>
          <a:off x="3355975" y="1827212"/>
          <a:ext cx="6370638" cy="2647950"/>
        </p:xfrm>
        <a:graphic>
          <a:graphicData uri="http://schemas.openxmlformats.org/drawingml/2006/table">
            <a:tbl>
              <a:tblPr/>
              <a:tblGrid>
                <a:gridCol w="1131888"/>
                <a:gridCol w="5238750"/>
              </a:tblGrid>
              <a:tr h="593725">
                <a:tc>
                  <a:txBody>
                    <a:bodyPr vert="horz" wrap="square" lIns="0" tIns="0" rIns="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 神话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0" marR="0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lIns="66675" tIns="0" rIns="66675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包括世界诞生和</a:t>
                      </a:r>
                      <a:r>
                        <a:rPr lang="en-US" altLang="zh-CN" sz="2000" b="1" u="sng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          </a:t>
                      </a: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等内容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66675" marR="66675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617538">
                <a:tc>
                  <a:txBody>
                    <a:bodyPr vert="horz" wrap="square" lIns="0" tIns="0" rIns="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 诗歌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0" marR="0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lIns="66675" tIns="0" rIns="66675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大多是宗教诗,也有爱情诗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66675" marR="66675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619125">
                <a:tc>
                  <a:txBody>
                    <a:bodyPr vert="horz" wrap="square" lIns="0" tIns="0" rIns="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哲理故事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0" marR="0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lIns="66675" tIns="0" rIns="66675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传达着埃及人的人生观和世界观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66675" marR="66675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817562">
                <a:tc>
                  <a:txBody>
                    <a:bodyPr vert="horz" wrap="square" lIns="0" tIns="0" rIns="0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散文故事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0" marR="0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lIns="66675" tIns="0" rIns="66675" bIns="0" anchor="ctr" anchorCtr="0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lvl="0" algn="ctr">
                        <a:lnSpc>
                          <a:spcPct val="150000"/>
                        </a:lnSpc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包含</a:t>
                      </a:r>
                      <a:r>
                        <a:rPr lang="en-US" altLang="zh-CN" sz="2000" b="1" u="sng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      </a:t>
                      </a: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itchFamily="2" charset="-122"/>
                        </a:rPr>
                        <a:t>和传记等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itchFamily="2" charset="-122"/>
                      </a:endParaRPr>
                    </a:p>
                  </a:txBody>
                  <a:tcPr marL="66675" marR="66675" marT="0" marB="0" anchor="ctr">
                    <a:lnL w="12700">
                      <a:solidFill>
                        <a:prstClr val="black"/>
                      </a:solidFill>
                      <a:miter lim="800000"/>
                    </a:lnL>
                    <a:lnR w="12700">
                      <a:solidFill>
                        <a:prstClr val="black"/>
                      </a:solidFill>
                      <a:miter lim="800000"/>
                    </a:lnR>
                    <a:lnT w="12700">
                      <a:solidFill>
                        <a:prstClr val="black"/>
                      </a:solidFill>
                      <a:miter lim="800000"/>
                    </a:lnT>
                    <a:lnB w="12700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571" name="文本框 99" title=""/>
          <p:cNvSpPr txBox="1"/>
          <p:nvPr/>
        </p:nvSpPr>
        <p:spPr>
          <a:xfrm>
            <a:off x="2913063" y="3584575"/>
            <a:ext cx="5080000" cy="2381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/>
            <a:r>
              <a:rPr lang="en-US" altLang="zh-CN" sz="950">
                <a:solidFill>
                  <a:srgbClr val="000000"/>
                </a:solidFill>
                <a:latin typeface="NEU-BZ-S92" charset="0"/>
              </a:rPr>
              <a:t> 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3572" name="文本框 4" title=""/>
          <p:cNvSpPr txBox="1"/>
          <p:nvPr/>
        </p:nvSpPr>
        <p:spPr>
          <a:xfrm>
            <a:off x="7013575" y="1903413"/>
            <a:ext cx="1528763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人类起源</a:t>
            </a:r>
            <a:endParaRPr lang="zh-CN" altLang="en-US" sz="2000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3573" name="文本框 5" title=""/>
          <p:cNvSpPr txBox="1"/>
          <p:nvPr/>
        </p:nvSpPr>
        <p:spPr>
          <a:xfrm>
            <a:off x="6480175" y="3884613"/>
            <a:ext cx="1528763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寓言</a:t>
            </a:r>
            <a:endParaRPr lang="zh-CN" altLang="en-US" sz="2000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357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357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72" grpId="0"/>
      <p:bldP spid="2357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7" name="文本框 99" title=""/>
          <p:cNvSpPr txBox="1"/>
          <p:nvPr/>
        </p:nvSpPr>
        <p:spPr>
          <a:xfrm>
            <a:off x="2211388" y="152400"/>
            <a:ext cx="9102725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(3)建筑艺术: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①古代埃及的建筑艺术受到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较大影响。埃及人把大量精力和财富用在埋葬死者上,给统治者修建豪华的陵墓,准备丰厚的随葬品。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②法老们修建了众多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,表达自己对神的敬畏。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4578" name="文本框 3" title=""/>
          <p:cNvSpPr txBox="1"/>
          <p:nvPr/>
        </p:nvSpPr>
        <p:spPr>
          <a:xfrm>
            <a:off x="6478588" y="838200"/>
            <a:ext cx="8651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宗教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4579" name="文本框 1" title=""/>
          <p:cNvSpPr txBox="1"/>
          <p:nvPr/>
        </p:nvSpPr>
        <p:spPr>
          <a:xfrm>
            <a:off x="5564188" y="2438400"/>
            <a:ext cx="8651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神庙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4580" name="文本框 99" title=""/>
          <p:cNvSpPr txBox="1"/>
          <p:nvPr/>
        </p:nvSpPr>
        <p:spPr>
          <a:xfrm>
            <a:off x="2211388" y="2971800"/>
            <a:ext cx="9344025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(4)科学和技术: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①古代埃及人发明了世界上最早的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,这是古代世界最精确的历法之一。古罗马的凯撒在制定儒略历时,吸收了埃及历法的成就。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②在数学、医学等方面,埃及人也颇有建树。波斯帝国宫廷中,就有许多埃及医生。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4581" name="文本框 2" title=""/>
          <p:cNvSpPr txBox="1"/>
          <p:nvPr/>
        </p:nvSpPr>
        <p:spPr>
          <a:xfrm>
            <a:off x="7316788" y="3657600"/>
            <a:ext cx="15287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太阳历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457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457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458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/>
      <p:bldP spid="2458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框 99" title=""/>
          <p:cNvSpPr txBox="1"/>
          <p:nvPr/>
        </p:nvSpPr>
        <p:spPr>
          <a:xfrm>
            <a:off x="2439988" y="762000"/>
            <a:ext cx="8707437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【名师点拨】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 algn="ctr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古埃及象形文字对西方文化的影响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仿宋" charset="-122"/>
                <a:ea typeface="仿宋" charset="-122"/>
              </a:rPr>
              <a:t>古埃及人最早发明的象形文字为腓尼基字母文字奠定了基础,而整个西方的字母文字体系,都是在腓尼基字母的基础上发展而来的。从这一点上来讲,埃及文明是整个西方文化的重要源泉。</a:t>
            </a:r>
            <a:endParaRPr lang="zh-CN" altLang="zh-CN" b="1">
              <a:solidFill>
                <a:srgbClr val="000000"/>
              </a:solidFill>
              <a:latin typeface="仿宋" charset="-122"/>
              <a:ea typeface="仿宋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5" name="文本框 99" title=""/>
          <p:cNvSpPr txBox="1"/>
          <p:nvPr/>
        </p:nvSpPr>
        <p:spPr>
          <a:xfrm>
            <a:off x="2593975" y="1219200"/>
            <a:ext cx="8413750" cy="3970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三、阿拉伯文化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1.产生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(1)7世纪,阿拉伯帝国开始兴起,到8世纪已征服从伊比利亚半岛到印度北部的广大地区。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(2)阿拉伯人继承和融合了上述地区的文化遗产,把古代埃及、西亚、希腊、罗马以及印度的文化典籍翻译成阿拉伯语,结合阿拉伯人的风俗、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和传统,创造了阿拉伯文化。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6626" name="文本框 3" title=""/>
          <p:cNvSpPr txBox="1"/>
          <p:nvPr/>
        </p:nvSpPr>
        <p:spPr>
          <a:xfrm>
            <a:off x="5794375" y="4646613"/>
            <a:ext cx="15287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语言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010900" y="10629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662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文本框 99" title=""/>
          <p:cNvSpPr txBox="1"/>
          <p:nvPr/>
        </p:nvSpPr>
        <p:spPr>
          <a:xfrm>
            <a:off x="2593975" y="334963"/>
            <a:ext cx="8413750" cy="61483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457200">
              <a:lnSpc>
                <a:spcPct val="14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2.主要成就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(1)文学: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①阿拉伯半岛统一之前,阿拉伯各部落就经常派人到麦加附近举行诗歌比赛,获胜的诗歌会用金水书写在布上,悬挂在克尔白神庙的墙壁上,名为“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”。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②故事集《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_______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》中的很多故事来源于古代埃及和西亚等地的民间传说,《阿里巴巴和四十大盗》《阿拉丁和神灯》等,都来自这部故事集。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marL="0" lvl="0" indent="45720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③《天方夜谭》在中国广泛流传。在西欧,但丁的《神曲》、莎士比亚的《终成眷属》等,都受到《天方夜谭》的影响。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7650" name="文本框 3" title=""/>
          <p:cNvSpPr txBox="1"/>
          <p:nvPr/>
        </p:nvSpPr>
        <p:spPr>
          <a:xfrm>
            <a:off x="6632575" y="2589213"/>
            <a:ext cx="15287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悬诗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7651" name="文本框 1" title=""/>
          <p:cNvSpPr txBox="1"/>
          <p:nvPr/>
        </p:nvSpPr>
        <p:spPr>
          <a:xfrm>
            <a:off x="4651375" y="3179763"/>
            <a:ext cx="15287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天方夜谭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765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765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6762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https://d.book118.com/245241320101011034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4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4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4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宋体</vt:lpstr>
      <vt:lpstr>Times New Roman</vt:lpstr>
      <vt:lpstr>黑体</vt:lpstr>
      <vt:lpstr>方正仿宋简体</vt:lpstr>
      <vt:lpstr>仿宋</vt:lpstr>
      <vt:lpstr>NEU-BZ-S92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2024-08-29T15:32:52.722</cp:lastPrinted>
  <dcterms:created xsi:type="dcterms:W3CDTF">2024-08-29T07:32:52Z</dcterms:created>
  <dcterms:modified xsi:type="dcterms:W3CDTF">2024-08-29T07:32:54Z</dcterms:modified>
</cp:coreProperties>
</file>