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C5C1876-4720-429B-8360-7C893B9DC6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08236C-B310-40ED-8DD8-BA305DB9DF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A3088DB-910D-4137-9C70-E8F4B3C25A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DD0EE94-36BF-4DB5-8E77-F27B29BA88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6407B74-2530-4201-AE0E-CCAFD1BC3D6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FD88F1A-68AB-4373-B8C3-2A003AE388B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1EB1DFB-E4EA-4EEB-A00C-63FF8161A97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312F7FB-23A5-469C-9B7A-D83A9332AD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D17DEB4-A8C2-44D2-8223-0495C05AAC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9DC7DE-FDFE-46D9-BAA9-2CB8399E97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18D476-6EDD-42E1-866A-9D838932FB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标题 1"/>
          <p:cNvSpPr>
            <a:spLocks noGrp="1"/>
          </p:cNvSpPr>
          <p:nvPr>
            <p:ph type="ctrTitle" idx="2147483647" hasCustomPrompt="1"/>
          </p:nvPr>
        </p:nvSpPr>
        <p:spPr>
          <a:xfrm>
            <a:off x="571500" y="2658731"/>
            <a:ext cx="4608954" cy="1006429"/>
          </a:xfrm>
        </p:spPr>
        <p:txBody>
          <a:bodyPr wrap="none" anchor="t">
            <a:spAutoFit/>
          </a:bodyPr>
          <a:lstStyle>
            <a:lvl1pPr algn="l">
              <a:defRPr sz="6600" b="1" i="0" spc="300">
                <a:solidFill>
                  <a:schemeClr val="tx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4" name="副标题 2"/>
          <p:cNvSpPr>
            <a:spLocks noGrp="1"/>
          </p:cNvSpPr>
          <p:nvPr>
            <p:ph type="subTitle" idx="1" hasCustomPrompt="1"/>
          </p:nvPr>
        </p:nvSpPr>
        <p:spPr>
          <a:xfrm>
            <a:off x="571500" y="3908901"/>
            <a:ext cx="2377574" cy="313932"/>
          </a:xfrm>
        </p:spPr>
        <p:txBody>
          <a:bodyPr vert="horz" wrap="none" lIns="91440" tIns="45720" rIns="91440" bIns="45720" rtlCol="0">
            <a:spAutoFit/>
          </a:bodyPr>
          <a:lstStyle>
            <a:lvl1pPr>
              <a:defRPr kumimoji="1" lang="zh-CN" altLang="en-US" sz="1600" spc="300">
                <a:solidFill>
                  <a:schemeClr val="tx1">
                    <a:alpha val="60000"/>
                  </a:schemeClr>
                </a:solidFill>
              </a:defRPr>
            </a:lvl1pPr>
          </a:lstStyle>
          <a:p>
            <a:pPr marL="0" lvl="0" indent="0">
              <a:buNone/>
            </a:pPr>
            <a:r>
              <a:rPr kumimoji="1" lang="zh-CN" altLang="en-US"/>
              <a:t>点击编辑副标题样式</a:t>
            </a:r>
            <a:endParaRPr/>
          </a:p>
        </p:txBody>
      </p:sp>
      <p:sp>
        <p:nvSpPr>
          <p:cNvPr id="5" name="文本占位符 17"/>
          <p:cNvSpPr>
            <a:spLocks noGrp="1"/>
          </p:cNvSpPr>
          <p:nvPr>
            <p:ph type="body" sz="quarter" idx="10" hasCustomPrompt="1"/>
          </p:nvPr>
        </p:nvSpPr>
        <p:spPr>
          <a:xfrm>
            <a:off x="571500" y="1849635"/>
            <a:ext cx="3454792" cy="757130"/>
          </a:xfrm>
        </p:spPr>
        <p:txBody>
          <a:bodyPr wrap="none" anchor="b">
            <a:spAutoFit/>
          </a:bodyPr>
          <a:lstStyle>
            <a:lvl1pPr marL="0" indent="0">
              <a:buNone/>
              <a:defRPr sz="4800" b="0" i="0" spc="300">
                <a:solidFill>
                  <a:schemeClr val="tx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6" name=""/>
        <p:cNvGrpSpPr/>
        <p:nvPr/>
      </p:nvGrpSpPr>
      <p:grpSpPr>
        <a:xfrm>
          <a:off x="0" y="0"/>
          <a:ext cx="0" cy="0"/>
        </a:xfrm>
      </p:grpSpPr>
      <p:sp>
        <p:nvSpPr>
          <p:cNvPr id="7"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2024/1/3</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2" name=""/>
        <p:cNvGrpSpPr/>
        <p:nvPr/>
      </p:nvGrpSpPr>
      <p:grpSpPr>
        <a:xfrm>
          <a:off x="0" y="0"/>
          <a:ext cx="0" cy="0"/>
        </a:xfrm>
      </p:grpSpPr>
      <p:pic>
        <p:nvPicPr>
          <p:cNvPr id="13" name="图片 12"/>
          <p:cNvPicPr>
            <a:picLocks noChangeAspect="1"/>
          </p:cNvPicPr>
          <p:nvPr userDrawn="1"/>
        </p:nvPicPr>
        <p:blipFill>
          <a:blip r:embed="rId1"/>
          <a:stretch>
            <a:fillRect/>
          </a:stretch>
        </p:blipFill>
        <p:spPr>
          <a:xfrm>
            <a:off x="0" y="-1"/>
            <a:ext cx="12192000" cy="6858000"/>
          </a:xfrm>
          <a:prstGeom prst="rect">
            <a:avLst/>
          </a:prstGeom>
        </p:spPr>
      </p:pic>
      <p:sp>
        <p:nvSpPr>
          <p:cNvPr id="14"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2024/1/3</a:t>
            </a:fld>
            <a:endParaRPr kumimoji="1" lang="zh-CN" altLang="en-US"/>
          </a:p>
        </p:txBody>
      </p:sp>
      <p:sp>
        <p:nvSpPr>
          <p:cNvPr id="15"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5000">
              <a:schemeClr val="bg1"/>
            </a:gs>
            <a:gs pos="100000">
              <a:schemeClr val="accent1">
                <a:lumMod val="20000"/>
                <a:lumOff val="80000"/>
              </a:schemeClr>
            </a:gs>
          </a:gsLst>
          <a:lin ang="16200000" scaled="1"/>
        </a:gradFill>
        <a:effectLst/>
      </p:bgPr>
    </p:bg>
    <p:spTree>
      <p:nvGrpSpPr>
        <p:cNvPr id="17" name=""/>
        <p:cNvGrpSpPr/>
        <p:nvPr/>
      </p:nvGrpSpPr>
      <p:grpSpPr>
        <a:xfrm>
          <a:off x="0" y="0"/>
          <a:ext cx="0" cy="0"/>
        </a:xfrm>
      </p:grpSpPr>
      <p:pic>
        <p:nvPicPr>
          <p:cNvPr id="18"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9" name="矩形 6"/>
          <p:cNvSpPr/>
          <p:nvPr userDrawn="1"/>
        </p:nvSpPr>
        <p:spPr>
          <a:xfrm>
            <a:off x="0" y="1"/>
            <a:ext cx="12192000" cy="6857999"/>
          </a:xfrm>
          <a:prstGeom prst="rect">
            <a:avLst/>
          </a:prstGeom>
          <a:gradFill>
            <a:gsLst>
              <a:gs pos="0">
                <a:schemeClr val="bg1"/>
              </a:gs>
              <a:gs pos="79000">
                <a:schemeClr val="bg1"/>
              </a:gs>
              <a:gs pos="100000">
                <a:schemeClr val="bg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0"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2024/1/3</a:t>
            </a:fld>
            <a:endParaRPr kumimoji="1" lang="zh-CN" altLang="en-US"/>
          </a:p>
        </p:txBody>
      </p:sp>
      <p:sp>
        <p:nvSpPr>
          <p:cNvPr id="21"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2"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23" name=""/>
        <p:cNvGrpSpPr/>
        <p:nvPr/>
      </p:nvGrpSpPr>
      <p:grpSpPr>
        <a:xfrm>
          <a:off x="0" y="0"/>
          <a:ext cx="0" cy="0"/>
        </a:xfrm>
      </p:grpSpPr>
      <p:sp>
        <p:nvSpPr>
          <p:cNvPr id="24"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2024/1/3</a:t>
            </a:fld>
            <a:endParaRPr kumimoji="1" lang="zh-CN" altLang="en-US"/>
          </a:p>
        </p:txBody>
      </p:sp>
      <p:sp>
        <p:nvSpPr>
          <p:cNvPr id="25"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6"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27" name=""/>
        <p:cNvGrpSpPr/>
        <p:nvPr/>
      </p:nvGrpSpPr>
      <p:grpSpPr>
        <a:xfrm>
          <a:off x="0" y="0"/>
          <a:ext cx="0" cy="0"/>
        </a:xfrm>
      </p:grpSpPr>
      <p:pic>
        <p:nvPicPr>
          <p:cNvPr id="28" name="图片 5"/>
          <p:cNvPicPr>
            <a:picLocks noChangeAspect="1"/>
          </p:cNvPicPr>
          <p:nvPr userDrawn="1"/>
        </p:nvPicPr>
        <p:blipFill>
          <a:blip r:embed="rId1"/>
          <a:stretch>
            <a:fillRect/>
          </a:stretch>
        </p:blipFill>
        <p:spPr>
          <a:xfrm>
            <a:off x="0" y="-1"/>
            <a:ext cx="12192000" cy="6858000"/>
          </a:xfrm>
          <a:prstGeom prst="rect">
            <a:avLst/>
          </a:prstGeom>
        </p:spPr>
      </p:pic>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cSld name="1_仅标题">
    <p:spTree>
      <p:nvGrpSpPr>
        <p:cNvPr id="29" name=""/>
        <p:cNvGrpSpPr/>
        <p:nvPr/>
      </p:nvGrpSpPr>
      <p:grpSpPr>
        <a:xfrm>
          <a:off x="0" y="0"/>
          <a:ext cx="0" cy="0"/>
        </a:xfrm>
      </p:grpSpPr>
      <p:sp>
        <p:nvSpPr>
          <p:cNvPr id="30" name="标题 1"/>
          <p:cNvSpPr>
            <a:spLocks noGrp="1"/>
          </p:cNvSpPr>
          <p:nvPr>
            <p:ph type="title" idx="2147483647"/>
          </p:nvPr>
        </p:nvSpPr>
        <p:spPr/>
        <p:txBody>
          <a:bodyPr/>
          <a:lstStyle/>
          <a:p>
            <a:r>
              <a:rPr kumimoji="1" lang="zh-CN" altLang="en-US"/>
              <a:t>单击此处编辑母版标题样式</a:t>
            </a:r>
            <a:endParaRPr/>
          </a:p>
        </p:txBody>
      </p:sp>
      <p:sp>
        <p:nvSpPr>
          <p:cNvPr id="31" name="日期占位符 2"/>
          <p:cNvSpPr>
            <a:spLocks noGrp="1"/>
          </p:cNvSpPr>
          <p:nvPr>
            <p:ph type="dt" sz="half" idx="10"/>
          </p:nvPr>
        </p:nvSpPr>
        <p:spPr/>
        <p:txBody>
          <a:bodyPr/>
          <a:lstStyle/>
          <a:p>
            <a:fld id="{6D4D8950-B778-354B-9DD9-533C0A0C7F06}" type="datetimeFigureOut">
              <a:rPr/>
              <a:t>2024/1/3</a:t>
            </a:fld>
            <a:endParaRPr kumimoji="1" lang="zh-CN" altLang="en-US"/>
          </a:p>
        </p:txBody>
      </p:sp>
      <p:sp>
        <p:nvSpPr>
          <p:cNvPr id="32" name="页脚占位符 3"/>
          <p:cNvSpPr>
            <a:spLocks noGrp="1"/>
          </p:cNvSpPr>
          <p:nvPr>
            <p:ph type="ftr" sz="quarter" idx="11"/>
          </p:nvPr>
        </p:nvSpPr>
        <p:spPr/>
        <p:txBody>
          <a:bodyPr/>
          <a:lstStyle/>
          <a:p>
            <a:endParaRPr kumimoji="1" lang="zh-CN" altLang="en-US"/>
          </a:p>
        </p:txBody>
      </p:sp>
      <p:sp>
        <p:nvSpPr>
          <p:cNvPr id="33" name="灯片编号占位符 4"/>
          <p:cNvSpPr>
            <a:spLocks noGrp="1"/>
          </p:cNvSpPr>
          <p:nvPr>
            <p:ph type="sldNum" sz="quarter" idx="12"/>
          </p:nvPr>
        </p:nvSpPr>
        <p:spPr/>
        <p:txBody>
          <a:bodyPr/>
          <a:lstStyle/>
          <a:p>
            <a:fld id="{616F5F5A-ED15-1745-BDEC-B6FFB76270A8}" type="slidenum">
              <a:rPr/>
              <a:t>‹#›</a:t>
            </a:fld>
            <a:endParaRPr kumimoji="1"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2024/1/3</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9.jpeg" /><Relationship Id="rId3"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0.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1.jpeg" /><Relationship Id="rId3" Type="http://schemas.openxmlformats.org/officeDocument/2006/relationships/image" Target="../media/image1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4524202413301111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危化品安全培训教育\n## 1.危化品的基本概念与分类\n### 1.1危化品的定义及其重要性\n### 1.2危化品的分类与标识\n### 1.3危化品在各行业的应用\n## 2.危化品的安全特性与风险分析\n### 2.1危化品的易燃、易爆、有毒特性\n### 2.2危化品的风险评估方法\n### 2.3危化品事故案例分析\n## 3.危化品的安全管理政策与法规\n### 3.1国家和地方对危化品的管理政策\n### 3.2危化品的安全法规与标准\n### 3.3企业危化品安全管理责任与制度\n## 4.危化品的安全储存与运输\n### 4.1危化品的储存原则与方法\n### 4.2危化品的运输要求与规定\n### 4.3危化品储存与运输的案例分析\n## 5.危化品的安全操作与应急救援\n### 5.1危化品的安全操作规程\n### 5.2危化品事故应急预案与演练\n### 5.3危化品事故应急救援案例分析\n## 6.危化品的安全培训与教育\n### 6.1危化品安全培训的重要性\n### 6.2危化品安全培训的内容与方法\n### 6.3危化品安全培训的效果评估与持续改进\n&quot;,&quot;templateId&quot;:&quot;rmag5z4xstrt3qh7pqi4i7zhzr&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571500" y="2658731"/>
            <a:ext cx="11055350" cy="996950"/>
          </a:xfrm>
        </p:spPr>
        <p:txBody>
          <a:bodyPr vert="horz" wrap="square" lIns="91440" tIns="45720" rIns="91440" bIns="45720" anchor="b">
            <a:spAutoFit/>
          </a:bodyPr>
          <a:lstStyle/>
          <a:p>
            <a:pPr>
              <a:buNone/>
            </a:pPr>
            <a:r>
              <a:rPr lang="zh-CN" sz="6600"/>
              <a:t>危化品安全培训教育</a:t>
            </a:r>
            <a:endParaRPr/>
          </a:p>
        </p:txBody>
      </p:sp>
      <p:sp>
        <p:nvSpPr>
          <p:cNvPr id="3" name="副标题 2"/>
          <p:cNvSpPr>
            <a:spLocks noGrp="1"/>
          </p:cNvSpPr>
          <p:nvPr>
            <p:ph type="subTitle" idx="1"/>
          </p:nvPr>
        </p:nvSpPr>
        <p:spPr>
          <a:xfrm>
            <a:off x="571500" y="3908901"/>
            <a:ext cx="4368800" cy="311150"/>
          </a:xfrm>
        </p:spPr>
        <p:txBody>
          <a:bodyPr wrap="none">
            <a:spAutoFit/>
          </a:bodyPr>
          <a:lstStyle/>
          <a:p>
            <a:pPr marL="0" indent="0">
              <a:buNone/>
            </a:pPr>
            <a:r>
              <a:rPr lang="en-US"/>
              <a:t>TENCENT DOCS SMART CREATE</a:t>
            </a:r>
            <a:endParaRPr lang="zh-CN" sz="1600">
              <a:solidFill>
                <a:schemeClr val="tx1">
                  <a:alpha val="40000"/>
                </a:schemeClr>
              </a:solidFill>
            </a:endParaRPr>
          </a:p>
        </p:txBody>
      </p:sp>
      <p:sp>
        <p:nvSpPr>
          <p:cNvPr id="4" name="文本占位符 20"/>
          <p:cNvSpPr txBox="1"/>
          <p:nvPr/>
        </p:nvSpPr>
        <p:spPr>
          <a:xfrm>
            <a:off x="571499" y="6170237"/>
            <a:ext cx="1758815" cy="336695"/>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en-US" altLang="zh-CN" spc="80">
                <a:solidFill>
                  <a:schemeClr val="tx1">
                    <a:lumMod val="50000"/>
                    <a:lumOff val="50000"/>
                  </a:schemeClr>
                </a:solidFill>
              </a:rPr>
              <a:t>CREATE TOGETHER</a:t>
            </a:r>
            <a:endParaRPr/>
          </a:p>
        </p:txBody>
      </p:sp>
      <p:sp>
        <p:nvSpPr>
          <p:cNvPr id="5" name="文本占位符 20"/>
          <p:cNvSpPr txBox="1"/>
          <p:nvPr/>
        </p:nvSpPr>
        <p:spPr>
          <a:xfrm>
            <a:off x="10136120" y="6170237"/>
            <a:ext cx="1484381" cy="336695"/>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en-US" altLang="zh-CN" spc="80">
                <a:solidFill>
                  <a:schemeClr val="tx1">
                    <a:lumMod val="50000"/>
                    <a:lumOff val="50000"/>
                  </a:schemeClr>
                </a:solidFill>
                <a:effectLst/>
              </a:rPr>
              <a:t>TENCENT</a:t>
            </a:r>
            <a:r>
              <a:rPr lang="zh-CN" altLang="en-US" spc="80">
                <a:solidFill>
                  <a:schemeClr val="tx1">
                    <a:lumMod val="50000"/>
                    <a:lumOff val="50000"/>
                  </a:schemeClr>
                </a:solidFill>
                <a:effectLst/>
              </a:rPr>
              <a:t> </a:t>
            </a:r>
            <a:r>
              <a:rPr lang="en-US" altLang="zh-CN" spc="80">
                <a:solidFill>
                  <a:schemeClr val="tx1">
                    <a:lumMod val="50000"/>
                    <a:lumOff val="50000"/>
                  </a:schemeClr>
                </a:solidFill>
                <a:effectLst/>
              </a:rPr>
              <a:t>DOCS</a:t>
            </a:r>
            <a:endParaRPr kumimoji="1" lang="en-US" altLang="zh-CN" spc="80">
              <a:solidFill>
                <a:schemeClr val="tx1">
                  <a:lumMod val="50000"/>
                  <a:lumOff val="50000"/>
                </a:schemeClr>
              </a:solidFill>
            </a:endParaRPr>
          </a:p>
        </p:txBody>
      </p:sp>
      <p:cxnSp>
        <p:nvCxnSpPr>
          <p:cNvPr id="6" name="直线连接符 7"/>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5" name="" descr="{&quot;isTemplate&quot;:true,&quot;type&quot;:2}"/>
        <p:cNvGrpSpPr/>
        <p:nvPr/>
      </p:nvGrpSpPr>
      <p:grpSpPr>
        <a:xfrm>
          <a:off x="0" y="0"/>
          <a:ext cx="0" cy="0"/>
        </a:xfrm>
      </p:grpSpPr>
      <p:sp>
        <p:nvSpPr>
          <p:cNvPr id="126" name="Tencent" descr="{&quot;isTemplate&quot;:true,&quot;type&quot;:&quot;title&quot;,&quot;canOmit&quot;:false,&quot;range&quot;:0}"/>
          <p:cNvSpPr txBox="1"/>
          <p:nvPr/>
        </p:nvSpPr>
        <p:spPr>
          <a:xfrm>
            <a:off x="660400" y="3200400"/>
            <a:ext cx="10909300" cy="749300"/>
          </a:xfrm>
          <a:prstGeom prst="rect">
            <a:avLst/>
          </a:prstGeom>
        </p:spPr>
        <p:txBody>
          <a:bodyPr wrap="square" anchor="b">
            <a:spAutoFit/>
          </a:bodyPr>
          <a:lstStyle>
            <a:defPPr>
              <a:defRPr lang="zh-CN"/>
            </a:defPPr>
            <a:lvl1pPr marL="0"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zh-CN" sz="4800" b="1">
                <a:latin typeface="微软雅黑"/>
                <a:ea typeface="微软雅黑"/>
              </a:rPr>
              <a:t>危化品的基本概念与分类</a:t>
            </a:r>
            <a:endParaRPr/>
          </a:p>
        </p:txBody>
      </p:sp>
      <p:sp>
        <p:nvSpPr>
          <p:cNvPr id="127" name="Tencent"/>
          <p:cNvSpPr txBox="1"/>
          <p:nvPr/>
        </p:nvSpPr>
        <p:spPr>
          <a:xfrm>
            <a:off x="660400" y="2110871"/>
            <a:ext cx="1268296" cy="1089529"/>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b="0">
                <a:solidFill>
                  <a:schemeClr val="accent1"/>
                </a:solidFill>
                <a:latin typeface="+mj-ea"/>
                <a:cs typeface="+mn-cs"/>
              </a:rPr>
              <a:t>01</a:t>
            </a:r>
            <a:endParaRPr lang="en-GB" sz="7200" b="0">
              <a:solidFill>
                <a:schemeClr val="accent1"/>
              </a:solidFill>
              <a:latin typeface="+mj-ea"/>
            </a:endParaRPr>
          </a:p>
        </p:txBody>
      </p:sp>
      <p:cxnSp>
        <p:nvCxnSpPr>
          <p:cNvPr id="128" name="直线连接符 8"/>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3" name="" descr="{&quot;isTemplate&quot;:true,&quot;type&quot;:3}"/>
        <p:cNvGrpSpPr/>
        <p:nvPr/>
      </p:nvGrpSpPr>
      <p:grpSpPr>
        <a:xfrm>
          <a:off x="0" y="0"/>
          <a:ext cx="0" cy="0"/>
        </a:xfrm>
      </p:grpSpPr>
      <p:sp>
        <p:nvSpPr>
          <p:cNvPr id="214"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危化品是指具有易燃、易爆、有毒、腐蚀、放射性等特性，在生产、储存、运输、使用过程中容易对人体、环境和设施造成危害的化学品</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易燃性：危化品在常温下容易燃烧，与空气接触后可能引发火灾或爆炸</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易爆性：危化品在高温、高压、撞击等条件下容易发生爆炸，造成人员伤亡和财产损失</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有毒性：危化品通过吸入、皮肤接触等方式进入人体，可能对人体器官造成损害，甚至导致死亡</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危化品的重要性</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危化品在工业生产、农业生产、医药研究等领域具有广泛的应用，对社会经济发展具有重要意义</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危化品的安全管理关系到人民群众的生命财产安全和环境安全，是国家安全的重要组成部分</a:t>
            </a:r>
            <a:endParaRPr/>
          </a:p>
        </p:txBody>
      </p:sp>
      <p:sp>
        <p:nvSpPr>
          <p:cNvPr id="215"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危化品的定义及其重要性</a:t>
            </a:r>
            <a:endParaRPr lang="en-US" altLang="zh-CN" sz="2800" b="1">
              <a:latin typeface="+mj-ea"/>
              <a:ea typeface="+mj-ea"/>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6" name="" descr="{&quot;isTemplate&quot;:true,&quot;type&quot;:3}"/>
        <p:cNvGrpSpPr/>
        <p:nvPr/>
      </p:nvGrpSpPr>
      <p:grpSpPr>
        <a:xfrm>
          <a:off x="0" y="0"/>
          <a:ext cx="0" cy="0"/>
        </a:xfrm>
      </p:grpSpPr>
      <p:pic>
        <p:nvPicPr>
          <p:cNvPr id="217"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18"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19" name="Group 598"/>
            <p:cNvGrpSpPr/>
            <p:nvPr/>
          </p:nvGrpSpPr>
          <p:grpSpPr>
            <a:xfrm>
              <a:off x="763829" y="1414808"/>
              <a:ext cx="6972294" cy="2337649"/>
              <a:chOff x="763829" y="1414808"/>
              <a:chExt cx="6972294" cy="2337649"/>
            </a:xfrm>
          </p:grpSpPr>
          <p:sp>
            <p:nvSpPr>
              <p:cNvPr id="220"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危化品的分类</a:t>
                </a:r>
                <a:endParaRPr/>
              </a:p>
            </p:txBody>
          </p:sp>
          <p:sp>
            <p:nvSpPr>
              <p:cNvPr id="221"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根据《危化品目录》，危化品分为八大类，包括爆炸品、压缩气体和液化气体、易燃液体、易燃固体、氧化剂和有机过氧化物、毒害品、放射性物品和腐蚀品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每一类危化品都有其特定的理化性质和安全特性，需要采取不同的安全管理措施</a:t>
                </a:r>
                <a:endParaRPr/>
              </a:p>
            </p:txBody>
          </p:sp>
          <p:sp>
            <p:nvSpPr>
              <p:cNvPr id="222"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3"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4"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25"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26" name="Group 591"/>
            <p:cNvGrpSpPr/>
            <p:nvPr/>
          </p:nvGrpSpPr>
          <p:grpSpPr>
            <a:xfrm>
              <a:off x="689593" y="3949139"/>
              <a:ext cx="7078256" cy="2128975"/>
              <a:chOff x="689593" y="3949139"/>
              <a:chExt cx="7078256" cy="2128975"/>
            </a:xfrm>
          </p:grpSpPr>
          <p:sp>
            <p:nvSpPr>
              <p:cNvPr id="227"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危化品的标识</a:t>
                </a:r>
                <a:endParaRPr/>
              </a:p>
            </p:txBody>
          </p:sp>
          <p:sp>
            <p:nvSpPr>
              <p:cNvPr id="228"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危化品应附有符合国家标准的安全标签，标明品名、学名、化学式、危险性类别、警示标识等信息</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危化品的包装应符合国家标准的有关规定，标明收发货人、生产厂家、生产日期、保质期等信息</a:t>
                </a:r>
                <a:endParaRPr/>
              </a:p>
            </p:txBody>
          </p:sp>
          <p:sp>
            <p:nvSpPr>
              <p:cNvPr id="229"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0"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1"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32"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33"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危化品的分类与标识</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4" name="" descr="{&quot;isTemplate&quot;:true,&quot;type&quot;:3}"/>
        <p:cNvGrpSpPr/>
        <p:nvPr/>
      </p:nvGrpSpPr>
      <p:grpSpPr>
        <a:xfrm>
          <a:off x="0" y="0"/>
          <a:ext cx="0" cy="0"/>
        </a:xfrm>
      </p:grpSpPr>
      <p:pic>
        <p:nvPicPr>
          <p:cNvPr id="235" name="Picture 10" descr="{&quot;isTemplate&quot;:true,&quot;type&quot;:&quot;image&quot;,&quot;canOmit&quot;:false,&quot;range&quot;:0}"/>
          <p:cNvPicPr>
            <a:picLocks noChangeAspect="1"/>
          </p:cNvPicPr>
          <p:nvPr/>
        </p:nvPicPr>
        <p:blipFill>
          <a:blip r:embed="rId2"/>
          <a:srcRect l="21875" r="21875"/>
          <a:stretch>
            <a:fillRect/>
          </a:stretch>
        </p:blipFill>
        <p:spPr>
          <a:xfrm>
            <a:off x="869006" y="1293634"/>
            <a:ext cx="4563024" cy="4563025"/>
          </a:xfrm>
          <a:prstGeom prst="diamond">
            <a:avLst/>
          </a:prstGeom>
        </p:spPr>
      </p:pic>
      <p:grpSp>
        <p:nvGrpSpPr>
          <p:cNvPr id="236" name="Group 400" descr="{&quot;isTemplate&quot;:true,&quot;type&quot;:&quot;list&quot;,&quot;alignment&quot;:&quot;left&quot;,&quot;alignmentVertical&quot;:&quot;top&quot;,&quot;canOmit&quot;:false,&quot;scalable&quot;:false,&quot;minItemsCount&quot;:-1}"/>
          <p:cNvGrpSpPr/>
          <p:nvPr/>
        </p:nvGrpSpPr>
        <p:grpSpPr>
          <a:xfrm>
            <a:off x="5982796" y="1468163"/>
            <a:ext cx="5783287" cy="4912094"/>
            <a:chOff x="5982796" y="1468163"/>
            <a:chExt cx="5783287" cy="4912094"/>
          </a:xfrm>
        </p:grpSpPr>
        <p:grpSp>
          <p:nvGrpSpPr>
            <p:cNvPr id="237" name="Group 2"/>
            <p:cNvGrpSpPr/>
            <p:nvPr/>
          </p:nvGrpSpPr>
          <p:grpSpPr>
            <a:xfrm>
              <a:off x="5982796" y="3116804"/>
              <a:ext cx="5783287" cy="1610798"/>
              <a:chOff x="5982796" y="3116804"/>
              <a:chExt cx="5783287" cy="1610798"/>
            </a:xfrm>
          </p:grpSpPr>
          <p:sp>
            <p:nvSpPr>
              <p:cNvPr id="238" name="TextBox 3" descr="{&quot;isTemplate&quot;:true,&quot;type&quot;:&quot;title&quot;,&quot;canOmit&quot;:false,&quot;range&quot;:0}"/>
              <p:cNvSpPr txBox="1"/>
              <p:nvPr/>
            </p:nvSpPr>
            <p:spPr>
              <a:xfrm>
                <a:off x="5982796" y="3116804"/>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危化品在工业生产中的应用</a:t>
                </a:r>
                <a:endParaRPr/>
              </a:p>
            </p:txBody>
          </p:sp>
          <p:sp>
            <p:nvSpPr>
              <p:cNvPr id="239" name="TextBox 4" descr="{&quot;isTemplate&quot;:true,&quot;type&quot;:&quot;content&quot;,&quot;canOmit&quot;:false,&quot;range&quot;:0}"/>
              <p:cNvSpPr txBox="1"/>
              <p:nvPr/>
            </p:nvSpPr>
            <p:spPr>
              <a:xfrm>
                <a:off x="5982796" y="3575147"/>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危化品是许多工业生产过程中不可或缺的原料，如石油、化工、制药等行业</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危化品的正确使用和管理对于保障工业生产安全和提高产品质量具有重要意义</a:t>
                </a:r>
                <a:endParaRPr/>
              </a:p>
            </p:txBody>
          </p:sp>
        </p:grpSp>
        <p:grpSp>
          <p:nvGrpSpPr>
            <p:cNvPr id="240" name="Group 5"/>
            <p:cNvGrpSpPr/>
            <p:nvPr/>
          </p:nvGrpSpPr>
          <p:grpSpPr>
            <a:xfrm>
              <a:off x="5982796" y="4769459"/>
              <a:ext cx="5783287" cy="1610798"/>
              <a:chOff x="5982796" y="4769459"/>
              <a:chExt cx="5783287" cy="1610798"/>
            </a:xfrm>
          </p:grpSpPr>
          <p:sp>
            <p:nvSpPr>
              <p:cNvPr id="241" name="TextBox 6" descr="{&quot;isTemplate&quot;:true,&quot;type&quot;:&quot;title&quot;,&quot;canOmit&quot;:false,&quot;range&quot;:0}"/>
              <p:cNvSpPr txBox="1"/>
              <p:nvPr/>
            </p:nvSpPr>
            <p:spPr>
              <a:xfrm>
                <a:off x="5982796" y="4769459"/>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危化品在农业生产中的应用</a:t>
                </a:r>
                <a:endParaRPr/>
              </a:p>
            </p:txBody>
          </p:sp>
          <p:sp>
            <p:nvSpPr>
              <p:cNvPr id="242" name="TextBox 7" descr="{&quot;isTemplate&quot;:true,&quot;type&quot;:&quot;content&quot;,&quot;canOmit&quot;:false,&quot;range&quot;:0}"/>
              <p:cNvSpPr txBox="1"/>
              <p:nvPr/>
            </p:nvSpPr>
            <p:spPr>
              <a:xfrm>
                <a:off x="5982796" y="5227802"/>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危化品在农业生产中作为农药、化肥、植物生长调节剂等，对于提高农业生产效率和农产品质量具有重要作用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危化品的合理使用和管理对于保障农业生产安全和农民健康具有重要意义</a:t>
                </a:r>
                <a:endParaRPr/>
              </a:p>
            </p:txBody>
          </p:sp>
        </p:grpSp>
        <p:grpSp>
          <p:nvGrpSpPr>
            <p:cNvPr id="243" name="Group 407"/>
            <p:cNvGrpSpPr/>
            <p:nvPr/>
          </p:nvGrpSpPr>
          <p:grpSpPr>
            <a:xfrm>
              <a:off x="5982796" y="1468163"/>
              <a:ext cx="5700871" cy="1610798"/>
              <a:chOff x="5982796" y="1468163"/>
              <a:chExt cx="5700871" cy="1610798"/>
            </a:xfrm>
          </p:grpSpPr>
          <p:sp>
            <p:nvSpPr>
              <p:cNvPr id="244" name="TextBox 8" descr="{&quot;isTemplate&quot;:true,&quot;type&quot;:&quot;title&quot;,&quot;canOmit&quot;:false,&quot;range&quot;:0}"/>
              <p:cNvSpPr txBox="1"/>
              <p:nvPr/>
            </p:nvSpPr>
            <p:spPr>
              <a:xfrm>
                <a:off x="5982796" y="1468163"/>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危化品在医药研究中的应用</a:t>
                </a:r>
                <a:endParaRPr/>
              </a:p>
            </p:txBody>
          </p:sp>
          <p:sp>
            <p:nvSpPr>
              <p:cNvPr id="245" name="TextBox 9" descr="{&quot;isTemplate&quot;:true,&quot;type&quot;:&quot;content&quot;,&quot;canOmit&quot;:false,&quot;range&quot;:0}"/>
              <p:cNvSpPr txBox="1"/>
              <p:nvPr/>
            </p:nvSpPr>
            <p:spPr>
              <a:xfrm>
                <a:off x="5982796" y="1926506"/>
                <a:ext cx="5700871"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危化品在医药研究中作为实验试剂，对于推动医学研究和药物研发具有重要作用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危化品的规范使用和管理对于保障实验室安全和科研人员健康具有重要意义</a:t>
                </a:r>
                <a:endParaRPr/>
              </a:p>
            </p:txBody>
          </p:sp>
        </p:grpSp>
      </p:grpSp>
      <p:sp>
        <p:nvSpPr>
          <p:cNvPr id="246"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危化品在各行业的应用</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7" name="" descr="{&quot;isTemplate&quot;:true,&quot;type&quot;:2}"/>
        <p:cNvGrpSpPr/>
        <p:nvPr/>
      </p:nvGrpSpPr>
      <p:grpSpPr>
        <a:xfrm>
          <a:off x="0" y="0"/>
          <a:ext cx="0" cy="0"/>
        </a:xfrm>
      </p:grpSpPr>
      <p:sp>
        <p:nvSpPr>
          <p:cNvPr id="248" name="Tencent" descr="{&quot;isTemplate&quot;:true,&quot;type&quot;:&quot;title&quot;,&quot;canOmit&quot;:false,&quot;range&quot;:0}"/>
          <p:cNvSpPr txBox="1"/>
          <p:nvPr/>
        </p:nvSpPr>
        <p:spPr>
          <a:xfrm>
            <a:off x="660400" y="3200400"/>
            <a:ext cx="10909300" cy="749300"/>
          </a:xfrm>
          <a:prstGeom prst="rect">
            <a:avLst/>
          </a:prstGeom>
        </p:spPr>
        <p:txBody>
          <a:bodyPr wrap="square" anchor="b">
            <a:spAutoFit/>
          </a:bodyPr>
          <a:lstStyle>
            <a:defPPr>
              <a:defRPr lang="zh-CN"/>
            </a:defPPr>
            <a:lvl1pPr marL="0"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zh-CN" sz="4800" b="1">
                <a:latin typeface="微软雅黑"/>
                <a:ea typeface="微软雅黑"/>
              </a:rPr>
              <a:t>危化品的安全特性与风险分析</a:t>
            </a:r>
            <a:endParaRPr/>
          </a:p>
        </p:txBody>
      </p:sp>
      <p:sp>
        <p:nvSpPr>
          <p:cNvPr id="249" name="Tencent"/>
          <p:cNvSpPr txBox="1"/>
          <p:nvPr/>
        </p:nvSpPr>
        <p:spPr>
          <a:xfrm>
            <a:off x="660400" y="2110871"/>
            <a:ext cx="1268296" cy="1089529"/>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b="0">
                <a:solidFill>
                  <a:schemeClr val="accent1"/>
                </a:solidFill>
                <a:latin typeface="+mj-ea"/>
                <a:cs typeface="+mn-cs"/>
              </a:rPr>
              <a:t>02</a:t>
            </a:r>
            <a:endParaRPr lang="en-GB" sz="7200" b="0">
              <a:solidFill>
                <a:schemeClr val="accent1"/>
              </a:solidFill>
              <a:latin typeface="+mj-ea"/>
            </a:endParaRPr>
          </a:p>
        </p:txBody>
      </p:sp>
      <p:cxnSp>
        <p:nvCxnSpPr>
          <p:cNvPr id="250" name="直线连接符 8"/>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1" name="" descr="{&quot;isTemplate&quot;:true,&quot;type&quot;:3}"/>
        <p:cNvGrpSpPr/>
        <p:nvPr/>
      </p:nvGrpSpPr>
      <p:grpSpPr>
        <a:xfrm>
          <a:off x="0" y="0"/>
          <a:ext cx="0" cy="0"/>
        </a:xfrm>
      </p:grpSpPr>
      <p:pic>
        <p:nvPicPr>
          <p:cNvPr id="252" name="Picture 3" descr="{&quot;isTemplate&quot;:true,&quot;type&quot;:&quot;image&quot;,&quot;canOmit&quot;:false,&quot;range&quot;:0}"/>
          <p:cNvPicPr>
            <a:picLocks noChangeAspect="1"/>
          </p:cNvPicPr>
          <p:nvPr/>
        </p:nvPicPr>
        <p:blipFill>
          <a:blip r:embed="rId2"/>
          <a:srcRect l="21875" r="21875"/>
          <a:stretch>
            <a:fillRect/>
          </a:stretch>
        </p:blipFill>
        <p:spPr>
          <a:xfrm>
            <a:off x="315750" y="1584357"/>
            <a:ext cx="4575952" cy="4575952"/>
          </a:xfrm>
          <a:prstGeom prst="ellipse">
            <a:avLst/>
          </a:prstGeom>
        </p:spPr>
      </p:pic>
      <p:grpSp>
        <p:nvGrpSpPr>
          <p:cNvPr id="253" name="" descr="{&quot;isTemplate&quot;:true,&quot;type&quot;:&quot;list&quot;,&quot;canOmit&quot;:false,&quot;minItemsCount&quot;:-1,&quot;scalable&quot;:false,&quot;alignment&quot;:&quot;left&quot;,&quot;alignmentVertical&quot;:&quot;top&quot;}"/>
          <p:cNvGrpSpPr/>
          <p:nvPr/>
        </p:nvGrpSpPr>
        <p:grpSpPr>
          <a:xfrm>
            <a:off x="5582412" y="1807048"/>
            <a:ext cx="5629118" cy="4659814"/>
            <a:chOff x="5582412" y="1807048"/>
            <a:chExt cx="5629118" cy="4659814"/>
          </a:xfrm>
        </p:grpSpPr>
        <p:grpSp>
          <p:nvGrpSpPr>
            <p:cNvPr id="254" name="组合 3"/>
            <p:cNvGrpSpPr/>
            <p:nvPr/>
          </p:nvGrpSpPr>
          <p:grpSpPr>
            <a:xfrm>
              <a:off x="5582412" y="1807048"/>
              <a:ext cx="5629117" cy="1487888"/>
              <a:chOff x="571500" y="1815543"/>
              <a:chExt cx="5629117" cy="1487888"/>
            </a:xfrm>
          </p:grpSpPr>
          <p:sp>
            <p:nvSpPr>
              <p:cNvPr id="255" name="Tencent" descr="{&quot;isTemplate&quot;:true,&quot;type&quot;:&quot;title&quot;,&quot;canOmit&quot;:false,&quot;range&quot;:0}"/>
              <p:cNvSpPr/>
              <p:nvPr/>
            </p:nvSpPr>
            <p:spPr>
              <a:xfrm>
                <a:off x="1406368" y="1816764"/>
                <a:ext cx="462920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易燃性</a:t>
                </a:r>
                <a:endParaRPr lang="en-US" b="1">
                  <a:solidFill>
                    <a:schemeClr val="accent1">
                      <a:alpha val="100000"/>
                    </a:schemeClr>
                  </a:solidFill>
                  <a:latin typeface="微软雅黑"/>
                  <a:ea typeface="微软雅黑"/>
                </a:endParaRPr>
              </a:p>
            </p:txBody>
          </p:sp>
          <p:sp>
            <p:nvSpPr>
              <p:cNvPr id="256" name="Tencent" descr="{&quot;isTemplate&quot;:true,&quot;type&quot;:&quot;content&quot;,&quot;canOmit&quot;:false,&quot;range&quot;:0}"/>
              <p:cNvSpPr/>
              <p:nvPr/>
            </p:nvSpPr>
            <p:spPr>
              <a:xfrm>
                <a:off x="1406367"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危化品在常温下容易燃烧，与空气接触后可能引发火灾或爆炸</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易燃性危化品应远离火源、热源，储存时应避免阳光直射和高温环境</a:t>
                </a:r>
                <a:endParaRPr/>
              </a:p>
            </p:txBody>
          </p:sp>
          <p:sp>
            <p:nvSpPr>
              <p:cNvPr id="257" name="椭圆 6"/>
              <p:cNvSpPr/>
              <p:nvPr/>
            </p:nvSpPr>
            <p:spPr>
              <a:xfrm>
                <a:off x="571500" y="1815543"/>
                <a:ext cx="690319" cy="6903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01</a:t>
                </a:r>
                <a:endParaRPr kumimoji="1" lang="zh-CN" altLang="en-US" sz="2000">
                  <a:latin typeface="+mj-ea"/>
                  <a:ea typeface="+mj-ea"/>
                </a:endParaRPr>
              </a:p>
            </p:txBody>
          </p:sp>
        </p:grpSp>
        <p:grpSp>
          <p:nvGrpSpPr>
            <p:cNvPr id="258" name="组合 7"/>
            <p:cNvGrpSpPr/>
            <p:nvPr/>
          </p:nvGrpSpPr>
          <p:grpSpPr>
            <a:xfrm>
              <a:off x="5582412" y="3393011"/>
              <a:ext cx="5629118" cy="1487888"/>
              <a:chOff x="571500" y="1815543"/>
              <a:chExt cx="5629118" cy="1487888"/>
            </a:xfrm>
          </p:grpSpPr>
          <p:sp>
            <p:nvSpPr>
              <p:cNvPr id="259" name="Tencent" descr="{&quot;isTemplate&quot;:true,&quot;type&quot;:&quot;title&quot;,&quot;canOmit&quot;:false,&quot;range&quot;:0}"/>
              <p:cNvSpPr/>
              <p:nvPr/>
            </p:nvSpPr>
            <p:spPr>
              <a:xfrm>
                <a:off x="1406368" y="1816764"/>
                <a:ext cx="462920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易爆性</a:t>
                </a:r>
                <a:endParaRPr lang="en-US" b="1">
                  <a:solidFill>
                    <a:schemeClr val="accent1">
                      <a:alpha val="100000"/>
                    </a:schemeClr>
                  </a:solidFill>
                  <a:latin typeface="微软雅黑"/>
                  <a:ea typeface="微软雅黑"/>
                </a:endParaRPr>
              </a:p>
            </p:txBody>
          </p:sp>
          <p:sp>
            <p:nvSpPr>
              <p:cNvPr id="260" name="Tencent" descr="{&quot;isTemplate&quot;:true,&quot;type&quot;:&quot;content&quot;,&quot;canOmit&quot;:false,&quot;range&quot;:0}"/>
              <p:cNvSpPr/>
              <p:nvPr/>
            </p:nvSpPr>
            <p:spPr>
              <a:xfrm>
                <a:off x="1406368"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危化品在高温、高压、撞击等条件下容易发生爆炸，造成人员伤亡和财产损失</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易爆性危化品应储存在专用的防爆仓库，遵循严格的操作规程和安全管理制度</a:t>
                </a:r>
                <a:endParaRPr/>
              </a:p>
            </p:txBody>
          </p:sp>
          <p:sp>
            <p:nvSpPr>
              <p:cNvPr id="261" name="椭圆 10"/>
              <p:cNvSpPr/>
              <p:nvPr/>
            </p:nvSpPr>
            <p:spPr>
              <a:xfrm>
                <a:off x="571500" y="1815543"/>
                <a:ext cx="690319" cy="69031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02</a:t>
                </a:r>
                <a:endParaRPr kumimoji="1" lang="zh-CN" altLang="en-US" sz="2000">
                  <a:latin typeface="+mj-ea"/>
                  <a:ea typeface="+mj-ea"/>
                </a:endParaRPr>
              </a:p>
            </p:txBody>
          </p:sp>
        </p:grpSp>
        <p:grpSp>
          <p:nvGrpSpPr>
            <p:cNvPr id="262" name="组合 11"/>
            <p:cNvGrpSpPr/>
            <p:nvPr/>
          </p:nvGrpSpPr>
          <p:grpSpPr>
            <a:xfrm>
              <a:off x="5582412" y="4978974"/>
              <a:ext cx="5629118" cy="1487888"/>
              <a:chOff x="571500" y="1815543"/>
              <a:chExt cx="5629118" cy="1487888"/>
            </a:xfrm>
          </p:grpSpPr>
          <p:sp>
            <p:nvSpPr>
              <p:cNvPr id="263" name="Tencent" descr="{&quot;isTemplate&quot;:true,&quot;type&quot;:&quot;title&quot;,&quot;canOmit&quot;:false,&quot;range&quot;:0}"/>
              <p:cNvSpPr/>
              <p:nvPr/>
            </p:nvSpPr>
            <p:spPr>
              <a:xfrm>
                <a:off x="1406368" y="1822082"/>
                <a:ext cx="463434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有毒性</a:t>
                </a:r>
                <a:endParaRPr lang="en-US" b="1">
                  <a:solidFill>
                    <a:schemeClr val="accent1">
                      <a:alpha val="100000"/>
                    </a:schemeClr>
                  </a:solidFill>
                  <a:latin typeface="微软雅黑"/>
                  <a:ea typeface="微软雅黑"/>
                </a:endParaRPr>
              </a:p>
            </p:txBody>
          </p:sp>
          <p:sp>
            <p:nvSpPr>
              <p:cNvPr id="264" name="Tencent" descr="{&quot;isTemplate&quot;:true,&quot;type&quot;:&quot;content&quot;,&quot;canOmit&quot;:false,&quot;range&quot;:0}"/>
              <p:cNvSpPr/>
              <p:nvPr/>
            </p:nvSpPr>
            <p:spPr>
              <a:xfrm>
                <a:off x="1406368"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危化品通过吸入、皮肤接触等方式进入人体，可能对人体器官造成损害，甚至导致死亡</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有毒性危化品应妥善储存，避免与食物、水源等接触，确保人员安全</a:t>
                </a:r>
                <a:endParaRPr/>
              </a:p>
            </p:txBody>
          </p:sp>
          <p:sp>
            <p:nvSpPr>
              <p:cNvPr id="265" name="椭圆 14"/>
              <p:cNvSpPr/>
              <p:nvPr/>
            </p:nvSpPr>
            <p:spPr>
              <a:xfrm>
                <a:off x="571500" y="1815543"/>
                <a:ext cx="690319" cy="6903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03</a:t>
                </a:r>
                <a:endParaRPr kumimoji="1" lang="zh-CN" altLang="en-US" sz="2000">
                  <a:latin typeface="+mj-ea"/>
                  <a:ea typeface="+mj-ea"/>
                </a:endParaRPr>
              </a:p>
            </p:txBody>
          </p:sp>
        </p:grpSp>
      </p:grpSp>
      <p:sp>
        <p:nvSpPr>
          <p:cNvPr id="266"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危化品的易燃、易爆、有毒特性</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67" name="" descr="{&quot;isTemplate&quot;:true,&quot;type&quot;:3}"/>
        <p:cNvGrpSpPr/>
        <p:nvPr/>
      </p:nvGrpSpPr>
      <p:grpSpPr>
        <a:xfrm>
          <a:off x="0" y="0"/>
          <a:ext cx="0" cy="0"/>
        </a:xfrm>
      </p:grpSpPr>
      <p:pic>
        <p:nvPicPr>
          <p:cNvPr id="268" name="Picture 2" descr="{&quot;isTemplate&quot;:true,&quot;type&quot;:&quot;image&quot;,&quot;canOmit&quot;:false,&quot;range&quot;:0}"/>
          <p:cNvPicPr>
            <a:picLocks noChangeAspect="1"/>
          </p:cNvPicPr>
          <p:nvPr/>
        </p:nvPicPr>
        <p:blipFill>
          <a:blip r:embed="rId2"/>
          <a:srcRect l="21875" r="21875"/>
          <a:stretch>
            <a:fillRect/>
          </a:stretch>
        </p:blipFill>
        <p:spPr>
          <a:xfrm>
            <a:off x="7092556" y="1559288"/>
            <a:ext cx="4492828" cy="4492828"/>
          </a:xfrm>
          <a:prstGeom prst="roundRect">
            <a:avLst>
              <a:gd name="adj" fmla="val 6169"/>
            </a:avLst>
          </a:prstGeom>
        </p:spPr>
      </p:pic>
      <p:grpSp>
        <p:nvGrpSpPr>
          <p:cNvPr id="269" name="" descr="{&quot;isTemplate&quot;:true,&quot;type&quot;:&quot;list&quot;,&quot;canOmit&quot;:false,&quot;minItemsCount&quot;:-1,&quot;scalable&quot;:false,&quot;alignment&quot;:&quot;left&quot;,&quot;alignmentVertical&quot;:&quot;top&quot;}"/>
          <p:cNvGrpSpPr/>
          <p:nvPr/>
        </p:nvGrpSpPr>
        <p:grpSpPr>
          <a:xfrm>
            <a:off x="660396" y="1892786"/>
            <a:ext cx="5622868" cy="4617939"/>
            <a:chOff x="660396" y="1892786"/>
            <a:chExt cx="5622868" cy="4617939"/>
          </a:xfrm>
        </p:grpSpPr>
        <p:grpSp>
          <p:nvGrpSpPr>
            <p:cNvPr id="270" name="组合 4"/>
            <p:cNvGrpSpPr/>
            <p:nvPr/>
          </p:nvGrpSpPr>
          <p:grpSpPr>
            <a:xfrm>
              <a:off x="660396" y="1892786"/>
              <a:ext cx="5622867" cy="1446014"/>
              <a:chOff x="571500" y="1815543"/>
              <a:chExt cx="5622867" cy="1446014"/>
            </a:xfrm>
          </p:grpSpPr>
          <p:sp>
            <p:nvSpPr>
              <p:cNvPr id="271"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风险识别</a:t>
                </a:r>
                <a:endParaRPr lang="en-US" b="1">
                  <a:solidFill>
                    <a:schemeClr val="accent1">
                      <a:alpha val="100000"/>
                    </a:schemeClr>
                  </a:solidFill>
                  <a:latin typeface="微软雅黑"/>
                  <a:ea typeface="微软雅黑"/>
                </a:endParaRPr>
              </a:p>
            </p:txBody>
          </p:sp>
          <p:sp>
            <p:nvSpPr>
              <p:cNvPr id="272" name="Tencent" descr="{&quot;isTemplate&quot;:true,&quot;type&quot;:&quot;content&quot;,&quot;canOmit&quot;:false,&quot;range&quot;:0}"/>
              <p:cNvSpPr/>
              <p:nvPr/>
            </p:nvSpPr>
            <p:spPr>
              <a:xfrm>
                <a:off x="1406367" y="2193913"/>
                <a:ext cx="4788000"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通过收集危化品的理化性质、安全特性、使用场景等信息，识别潜在的风险点</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了解危化品在生产、储存、运输、使用过程中的不安全行为和不安全状态</a:t>
                </a:r>
                <a:endParaRPr/>
              </a:p>
            </p:txBody>
          </p:sp>
          <p:sp>
            <p:nvSpPr>
              <p:cNvPr id="273" name="椭圆 7"/>
              <p:cNvSpPr/>
              <p:nvPr/>
            </p:nvSpPr>
            <p:spPr>
              <a:xfrm>
                <a:off x="571500" y="1815543"/>
                <a:ext cx="690319" cy="6903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01</a:t>
                </a:r>
                <a:endParaRPr kumimoji="1" lang="zh-CN" altLang="en-US" sz="2000">
                  <a:latin typeface="+mj-ea"/>
                  <a:ea typeface="+mj-ea"/>
                </a:endParaRPr>
              </a:p>
            </p:txBody>
          </p:sp>
        </p:grpSp>
        <p:grpSp>
          <p:nvGrpSpPr>
            <p:cNvPr id="274" name="组合 8"/>
            <p:cNvGrpSpPr/>
            <p:nvPr/>
          </p:nvGrpSpPr>
          <p:grpSpPr>
            <a:xfrm>
              <a:off x="660396" y="3478749"/>
              <a:ext cx="5622868" cy="1446014"/>
              <a:chOff x="571500" y="1815543"/>
              <a:chExt cx="5622868" cy="1446014"/>
            </a:xfrm>
          </p:grpSpPr>
          <p:sp>
            <p:nvSpPr>
              <p:cNvPr id="275"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风险分析</a:t>
                </a:r>
                <a:endParaRPr lang="en-US" b="1">
                  <a:solidFill>
                    <a:schemeClr val="accent1">
                      <a:alpha val="100000"/>
                    </a:schemeClr>
                  </a:solidFill>
                  <a:latin typeface="微软雅黑"/>
                  <a:ea typeface="微软雅黑"/>
                </a:endParaRPr>
              </a:p>
            </p:txBody>
          </p:sp>
          <p:sp>
            <p:nvSpPr>
              <p:cNvPr id="276" name="Tencent" descr="{&quot;isTemplate&quot;:true,&quot;type&quot;:&quot;content&quot;,&quot;canOmit&quot;:false,&quot;range&quot;:0}"/>
              <p:cNvSpPr/>
              <p:nvPr/>
            </p:nvSpPr>
            <p:spPr>
              <a:xfrm>
                <a:off x="1406368" y="2193913"/>
                <a:ext cx="4788000"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分析危化品事故的可能性、严重性和可控性，评估风险的大小</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通过定性和定量分析方法，确定风险控制的优先级和措施</a:t>
                </a:r>
                <a:endParaRPr/>
              </a:p>
            </p:txBody>
          </p:sp>
          <p:sp>
            <p:nvSpPr>
              <p:cNvPr id="277" name="椭圆 11"/>
              <p:cNvSpPr/>
              <p:nvPr/>
            </p:nvSpPr>
            <p:spPr>
              <a:xfrm>
                <a:off x="571500" y="1815543"/>
                <a:ext cx="690319" cy="69031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02</a:t>
                </a:r>
                <a:endParaRPr kumimoji="1" lang="zh-CN" altLang="en-US" sz="2000">
                  <a:latin typeface="+mj-ea"/>
                  <a:ea typeface="+mj-ea"/>
                </a:endParaRPr>
              </a:p>
            </p:txBody>
          </p:sp>
        </p:grpSp>
        <p:grpSp>
          <p:nvGrpSpPr>
            <p:cNvPr id="278" name="组合 12"/>
            <p:cNvGrpSpPr/>
            <p:nvPr/>
          </p:nvGrpSpPr>
          <p:grpSpPr>
            <a:xfrm>
              <a:off x="660396" y="5064711"/>
              <a:ext cx="5622867" cy="1446014"/>
              <a:chOff x="571500" y="1815543"/>
              <a:chExt cx="5622867" cy="1446014"/>
            </a:xfrm>
          </p:grpSpPr>
          <p:sp>
            <p:nvSpPr>
              <p:cNvPr id="279"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风险控制</a:t>
                </a:r>
                <a:endParaRPr lang="en-US" b="1">
                  <a:solidFill>
                    <a:schemeClr val="accent1">
                      <a:alpha val="100000"/>
                    </a:schemeClr>
                  </a:solidFill>
                  <a:latin typeface="微软雅黑"/>
                  <a:ea typeface="微软雅黑"/>
                </a:endParaRPr>
              </a:p>
            </p:txBody>
          </p:sp>
          <p:sp>
            <p:nvSpPr>
              <p:cNvPr id="280" name="Tencent" descr="{&quot;isTemplate&quot;:true,&quot;type&quot;:&quot;content&quot;,&quot;canOmit&quot;:false,&quot;range&quot;:0}"/>
              <p:cNvSpPr/>
              <p:nvPr/>
            </p:nvSpPr>
            <p:spPr>
              <a:xfrm>
                <a:off x="1406368" y="2193913"/>
                <a:ext cx="4787999"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制定针对性的风险控制措施，降低危化品事故的发生概率和影响程度</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建立健全风险监测和预警机制，实现对危化品风险的动态管理</a:t>
                </a:r>
                <a:endParaRPr/>
              </a:p>
            </p:txBody>
          </p:sp>
          <p:sp>
            <p:nvSpPr>
              <p:cNvPr id="281" name="椭圆 15"/>
              <p:cNvSpPr/>
              <p:nvPr/>
            </p:nvSpPr>
            <p:spPr>
              <a:xfrm>
                <a:off x="571500" y="1815543"/>
                <a:ext cx="690319" cy="6903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03</a:t>
                </a:r>
                <a:endParaRPr kumimoji="1" lang="zh-CN" altLang="en-US" sz="2000">
                  <a:latin typeface="+mj-ea"/>
                  <a:ea typeface="+mj-ea"/>
                </a:endParaRPr>
              </a:p>
            </p:txBody>
          </p:sp>
        </p:grpSp>
      </p:grpSp>
      <p:sp>
        <p:nvSpPr>
          <p:cNvPr id="282" name="Tencent" descr="{&quot;isTemplate&quot;:true,&quot;type&quot;:&quot;title&quot;,&quot;canOmit&quot;:false,&quot;range&quot;:0}"/>
          <p:cNvSpPr txBox="1"/>
          <p:nvPr/>
        </p:nvSpPr>
        <p:spPr>
          <a:xfrm>
            <a:off x="660396" y="418039"/>
            <a:ext cx="1100953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危化品的风险评估方法</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83" name="" descr="{&quot;isTemplate&quot;:true,&quot;type&quot;:3}"/>
        <p:cNvGrpSpPr/>
        <p:nvPr/>
      </p:nvGrpSpPr>
      <p:grpSpPr>
        <a:xfrm>
          <a:off x="0" y="0"/>
          <a:ext cx="0" cy="0"/>
        </a:xfrm>
      </p:grpSpPr>
      <p:grpSp>
        <p:nvGrpSpPr>
          <p:cNvPr id="284" name="" descr="{&quot;isTemplate&quot;:true,&quot;type&quot;:&quot;list&quot;,&quot;alignment&quot;:&quot;left&quot;,&quot;alignmentVertical&quot;:&quot;top&quot;,&quot;canOmit&quot;:false,&quot;scalable&quot;:false,&quot;minItemsCount&quot;:-1}"/>
          <p:cNvGrpSpPr/>
          <p:nvPr/>
        </p:nvGrpSpPr>
        <p:grpSpPr>
          <a:xfrm>
            <a:off x="759823" y="1410892"/>
            <a:ext cx="8485781" cy="5021403"/>
            <a:chOff x="4252323" y="1207692"/>
            <a:chExt cx="8485781" cy="5021403"/>
          </a:xfrm>
        </p:grpSpPr>
        <p:grpSp>
          <p:nvGrpSpPr>
            <p:cNvPr id="285" name=""/>
            <p:cNvGrpSpPr/>
            <p:nvPr/>
          </p:nvGrpSpPr>
          <p:grpSpPr>
            <a:xfrm>
              <a:off x="4252327" y="1207692"/>
              <a:ext cx="8485777" cy="1440001"/>
              <a:chOff x="4252327" y="1207692"/>
              <a:chExt cx="8485777" cy="1440001"/>
            </a:xfrm>
          </p:grpSpPr>
          <p:sp>
            <p:nvSpPr>
              <p:cNvPr id="286" name="Tencent"/>
              <p:cNvSpPr/>
              <p:nvPr/>
            </p:nvSpPr>
            <p:spPr>
              <a:xfrm>
                <a:off x="4252327" y="1207693"/>
                <a:ext cx="8485777"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87" name="Tencent" descr="{&quot;isTemplate&quot;:true,&quot;type&quot;:&quot;title&quot;,&quot;canOmit&quot;:false,&quot;range&quot;:0}"/>
              <p:cNvSpPr txBox="1"/>
              <p:nvPr/>
            </p:nvSpPr>
            <p:spPr>
              <a:xfrm>
                <a:off x="5908362" y="1422619"/>
                <a:ext cx="66769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事故原因分析</a:t>
                </a:r>
                <a:endParaRPr lang="en-US" altLang="zh-CN" sz="2000" b="1">
                  <a:latin typeface="Microsoft YaHei" panose="020b0503020204020204" pitchFamily="34" charset="-122"/>
                  <a:ea typeface="Microsoft YaHei" panose="020b0503020204020204" pitchFamily="34" charset="-122"/>
                </a:endParaRPr>
              </a:p>
            </p:txBody>
          </p:sp>
          <p:sp>
            <p:nvSpPr>
              <p:cNvPr id="288" name="Tencent" descr="{&quot;isTemplate&quot;:true,&quot;type&quot;:&quot;content&quot;,&quot;canOmit&quot;:true,&quot;range&quot;:0}"/>
              <p:cNvSpPr txBox="1"/>
              <p:nvPr/>
            </p:nvSpPr>
            <p:spPr>
              <a:xfrm>
                <a:off x="5908361" y="1880610"/>
                <a:ext cx="6702745" cy="76708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分析危化品事故的直接原因和间接原因，如操作不当、设备故障、安全管理不善等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了解事故发生的背景和条件，如工作环境、天气条件、应急措施等</a:t>
                </a:r>
                <a:endParaRPr/>
              </a:p>
            </p:txBody>
          </p:sp>
          <p:pic>
            <p:nvPicPr>
              <p:cNvPr id="289" name="图片 11" descr="{&quot;isTemplate&quot;:true,&quot;type&quot;:&quot;image&quot;,&quot;canOmit&quot;:false}"/>
              <p:cNvPicPr>
                <a:picLocks noChangeAspect="1"/>
              </p:cNvPicPr>
              <p:nvPr/>
            </p:nvPicPr>
            <p:blipFill>
              <a:blip r:embed="rId2"/>
              <a:srcRect l="21874" r="21874"/>
              <a:stretch>
                <a:fillRect/>
              </a:stretch>
            </p:blipFill>
            <p:spPr>
              <a:xfrm>
                <a:off x="4252327" y="1207692"/>
                <a:ext cx="1440000" cy="1439999"/>
              </a:xfrm>
              <a:prstGeom prst="rect">
                <a:avLst/>
              </a:prstGeom>
            </p:spPr>
          </p:pic>
        </p:grpSp>
        <p:grpSp>
          <p:nvGrpSpPr>
            <p:cNvPr id="290" name=""/>
            <p:cNvGrpSpPr/>
            <p:nvPr/>
          </p:nvGrpSpPr>
          <p:grpSpPr>
            <a:xfrm>
              <a:off x="4252325" y="2998393"/>
              <a:ext cx="8485779" cy="1440000"/>
              <a:chOff x="4252325" y="2998393"/>
              <a:chExt cx="8485779" cy="1440000"/>
            </a:xfrm>
          </p:grpSpPr>
          <p:sp>
            <p:nvSpPr>
              <p:cNvPr id="291" name="Tencent"/>
              <p:cNvSpPr/>
              <p:nvPr/>
            </p:nvSpPr>
            <p:spPr>
              <a:xfrm>
                <a:off x="4252326" y="2998393"/>
                <a:ext cx="8485778"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92" name="Tencent" descr="{&quot;isTemplate&quot;:true,&quot;type&quot;:&quot;title&quot;,&quot;canOmit&quot;:false,&quot;range&quot;:0}"/>
              <p:cNvSpPr txBox="1"/>
              <p:nvPr/>
            </p:nvSpPr>
            <p:spPr>
              <a:xfrm>
                <a:off x="5908361" y="3213319"/>
                <a:ext cx="66896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事故教训总结</a:t>
                </a:r>
                <a:endParaRPr lang="en-US" altLang="zh-CN" sz="2000" b="1">
                  <a:latin typeface="Microsoft YaHei" panose="020b0503020204020204" pitchFamily="34" charset="-122"/>
                  <a:ea typeface="Microsoft YaHei" panose="020b0503020204020204" pitchFamily="34" charset="-122"/>
                </a:endParaRPr>
              </a:p>
            </p:txBody>
          </p:sp>
          <p:sp>
            <p:nvSpPr>
              <p:cNvPr id="293" name="Tencent" descr="{&quot;isTemplate&quot;:true,&quot;type&quot;:&quot;content&quot;,&quot;canOmit&quot;:true,&quot;range&quot;:0}"/>
              <p:cNvSpPr txBox="1"/>
              <p:nvPr/>
            </p:nvSpPr>
            <p:spPr>
              <a:xfrm>
                <a:off x="5908360" y="3671310"/>
                <a:ext cx="6702745" cy="76708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总结事故教训，提高企业和员工的安全意识，防止类似事故发生</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分析事故暴露出的安全管理漏洞和不足，完善安全管理制度和措施</a:t>
                </a:r>
                <a:endParaRPr/>
              </a:p>
            </p:txBody>
          </p:sp>
          <p:pic>
            <p:nvPicPr>
              <p:cNvPr id="294" name="图片 5" descr="{&quot;isTemplate&quot;:true,&quot;type&quot;:&quot;image&quot;,&quot;canOmit&quot;:false}"/>
              <p:cNvPicPr>
                <a:picLocks noChangeAspect="1"/>
              </p:cNvPicPr>
              <p:nvPr/>
            </p:nvPicPr>
            <p:blipFill>
              <a:blip r:embed="rId3"/>
              <a:srcRect l="21874" r="21874"/>
              <a:stretch>
                <a:fillRect/>
              </a:stretch>
            </p:blipFill>
            <p:spPr>
              <a:xfrm>
                <a:off x="4252325" y="2998394"/>
                <a:ext cx="1440000" cy="1439999"/>
              </a:xfrm>
              <a:prstGeom prst="rect">
                <a:avLst/>
              </a:prstGeom>
            </p:spPr>
          </p:pic>
        </p:grpSp>
        <p:grpSp>
          <p:nvGrpSpPr>
            <p:cNvPr id="295" name=""/>
            <p:cNvGrpSpPr/>
            <p:nvPr/>
          </p:nvGrpSpPr>
          <p:grpSpPr>
            <a:xfrm>
              <a:off x="4252323" y="4789093"/>
              <a:ext cx="8485781" cy="1440002"/>
              <a:chOff x="4252323" y="4789093"/>
              <a:chExt cx="8485781" cy="1440002"/>
            </a:xfrm>
          </p:grpSpPr>
          <p:sp>
            <p:nvSpPr>
              <p:cNvPr id="296" name="Tencent"/>
              <p:cNvSpPr/>
              <p:nvPr/>
            </p:nvSpPr>
            <p:spPr>
              <a:xfrm>
                <a:off x="4252325" y="4789093"/>
                <a:ext cx="8485779"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97" name="Tencent" descr="{&quot;isTemplate&quot;:true,&quot;type&quot;:&quot;title&quot;,&quot;canOmit&quot;:false,&quot;range&quot;:0}"/>
              <p:cNvSpPr txBox="1"/>
              <p:nvPr/>
            </p:nvSpPr>
            <p:spPr>
              <a:xfrm>
                <a:off x="5908360" y="5004019"/>
                <a:ext cx="66769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事故预防措施</a:t>
                </a:r>
                <a:endParaRPr lang="en-US" altLang="zh-CN" sz="2000" b="1">
                  <a:latin typeface="Microsoft YaHei" panose="020b0503020204020204" pitchFamily="34" charset="-122"/>
                  <a:ea typeface="Microsoft YaHei" panose="020b0503020204020204" pitchFamily="34" charset="-122"/>
                </a:endParaRPr>
              </a:p>
            </p:txBody>
          </p:sp>
          <p:sp>
            <p:nvSpPr>
              <p:cNvPr id="298" name="Tencent" descr="{&quot;isTemplate&quot;:true,&quot;type&quot;:&quot;content&quot;,&quot;canOmit&quot;:true,&quot;range&quot;:0}"/>
              <p:cNvSpPr txBox="1"/>
              <p:nvPr/>
            </p:nvSpPr>
            <p:spPr>
              <a:xfrm>
                <a:off x="5908359" y="5462010"/>
                <a:ext cx="6702745" cy="76708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加强对危化品的安全管理，严格执行安全操作规程和安全管理制度</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提高员工的安全素质和应急处理能力，定期进行安全培训和应急演练</a:t>
                </a:r>
                <a:endParaRPr/>
              </a:p>
            </p:txBody>
          </p:sp>
          <p:pic>
            <p:nvPicPr>
              <p:cNvPr id="299" name="图片 6" descr="{&quot;isTemplate&quot;:true,&quot;type&quot;:&quot;image&quot;,&quot;canOmit&quot;:false}"/>
              <p:cNvPicPr>
                <a:picLocks noChangeAspect="1"/>
              </p:cNvPicPr>
              <p:nvPr/>
            </p:nvPicPr>
            <p:blipFill>
              <a:blip r:embed="rId4"/>
              <a:srcRect l="21874" r="21874"/>
              <a:stretch>
                <a:fillRect/>
              </a:stretch>
            </p:blipFill>
            <p:spPr>
              <a:xfrm>
                <a:off x="4252323" y="4789096"/>
                <a:ext cx="1440000" cy="1439999"/>
              </a:xfrm>
              <a:prstGeom prst="rect">
                <a:avLst/>
              </a:prstGeom>
            </p:spPr>
          </p:pic>
        </p:grpSp>
      </p:grpSp>
      <p:sp>
        <p:nvSpPr>
          <p:cNvPr id="300" name="Tencent" descr="{&quot;isTemplate&quot;:true,&quot;type&quot;:&quot;title&quot;,&quot;canOmit&quot;:false,&quot;range&quot;:0}"/>
          <p:cNvSpPr txBox="1"/>
          <p:nvPr/>
        </p:nvSpPr>
        <p:spPr>
          <a:xfrm>
            <a:off x="660396" y="418039"/>
            <a:ext cx="10871207"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危化品事故案例分析</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Tencent" descr="{&quot;isTemplate&quot;:true,&quot;type&quot;:&quot;title&quot;,&quot;canOmit&quot;:false,&quot;range&quot;:0}"/>
          <p:cNvSpPr txBox="1"/>
          <p:nvPr/>
        </p:nvSpPr>
        <p:spPr>
          <a:xfrm>
            <a:off x="660400" y="3200400"/>
            <a:ext cx="10909300" cy="749300"/>
          </a:xfrm>
          <a:prstGeom prst="rect">
            <a:avLst/>
          </a:prstGeom>
        </p:spPr>
        <p:txBody>
          <a:bodyPr wrap="square" anchor="b">
            <a:spAutoFit/>
          </a:bodyPr>
          <a:lstStyle>
            <a:defPPr>
              <a:defRPr lang="zh-CN"/>
            </a:defPPr>
            <a:lvl1pPr marL="0"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zh-CN" sz="4800" b="1">
                <a:latin typeface="微软雅黑"/>
                <a:ea typeface="微软雅黑"/>
              </a:rPr>
              <a:t>危化品的安全管理政策与法规</a:t>
            </a:r>
            <a:endParaRPr/>
          </a:p>
        </p:txBody>
      </p:sp>
      <p:sp>
        <p:nvSpPr>
          <p:cNvPr id="9" name="Tencent"/>
          <p:cNvSpPr txBox="1"/>
          <p:nvPr/>
        </p:nvSpPr>
        <p:spPr>
          <a:xfrm>
            <a:off x="660400" y="2110871"/>
            <a:ext cx="1268296" cy="1089529"/>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b="0">
                <a:solidFill>
                  <a:schemeClr val="accent1"/>
                </a:solidFill>
                <a:latin typeface="+mj-ea"/>
                <a:cs typeface="+mn-cs"/>
              </a:rPr>
              <a:t>03</a:t>
            </a:r>
            <a:endParaRPr lang="en-GB" sz="7200" b="0">
              <a:solidFill>
                <a:schemeClr val="accent1"/>
              </a:solidFill>
              <a:latin typeface="+mj-ea"/>
            </a:endParaRPr>
          </a:p>
        </p:txBody>
      </p:sp>
      <p:cxnSp>
        <p:nvCxnSpPr>
          <p:cNvPr id="10" name="直线连接符 8"/>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 name="" descr="{&quot;isTemplate&quot;:true,&quot;type&quot;:3}"/>
        <p:cNvGrpSpPr/>
        <p:nvPr/>
      </p:nvGrpSpPr>
      <p:grpSpPr>
        <a:xfrm>
          <a:off x="0" y="0"/>
          <a:ext cx="0" cy="0"/>
        </a:xfrm>
      </p:grpSpPr>
      <p:sp>
        <p:nvSpPr>
          <p:cNvPr id="12"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国家和地方对危化品的管理政策</a:t>
            </a:r>
            <a:endParaRPr lang="en-US" altLang="zh-CN" sz="2800" b="1">
              <a:latin typeface="+mj-ea"/>
              <a:ea typeface="+mj-ea"/>
            </a:endParaRPr>
          </a:p>
        </p:txBody>
      </p:sp>
      <p:grpSp>
        <p:nvGrpSpPr>
          <p:cNvPr id="13" name=""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14" name=""/>
            <p:cNvGrpSpPr/>
            <p:nvPr/>
          </p:nvGrpSpPr>
          <p:grpSpPr>
            <a:xfrm>
              <a:off x="660399" y="2074672"/>
              <a:ext cx="5100082" cy="4536540"/>
              <a:chOff x="660399" y="2074672"/>
              <a:chExt cx="5100082" cy="4536540"/>
            </a:xfrm>
          </p:grpSpPr>
          <p:sp>
            <p:nvSpPr>
              <p:cNvPr id="15"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6"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国家政策</a:t>
                </a:r>
                <a:endParaRPr lang="en-US" altLang="zh-CN" sz="2000" b="1">
                  <a:latin typeface="Microsoft YaHei" panose="020b0503020204020204" pitchFamily="34" charset="-122"/>
                  <a:ea typeface="Microsoft YaHei" panose="020b0503020204020204" pitchFamily="34" charset="-122"/>
                </a:endParaRPr>
              </a:p>
            </p:txBody>
          </p:sp>
          <p:sp>
            <p:nvSpPr>
              <p:cNvPr id="17"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国家制定了一系列关于危化品安全管理的法律法规和政策措施，如《危化品安全管理条例》、《危化品目录》等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国家加强对危化品生产、储存、运输、使用等环节的监管，确保危化品安全</a:t>
                </a:r>
                <a:endParaRPr/>
              </a:p>
            </p:txBody>
          </p:sp>
          <p:pic>
            <p:nvPicPr>
              <p:cNvPr id="18"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19" name=""/>
            <p:cNvGrpSpPr/>
            <p:nvPr/>
          </p:nvGrpSpPr>
          <p:grpSpPr>
            <a:xfrm>
              <a:off x="6431519" y="2074672"/>
              <a:ext cx="5100082" cy="4536540"/>
              <a:chOff x="660399" y="2074672"/>
              <a:chExt cx="5100082" cy="4536540"/>
            </a:xfrm>
          </p:grpSpPr>
          <p:sp>
            <p:nvSpPr>
              <p:cNvPr id="20"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1"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地方政策</a:t>
                </a:r>
                <a:endParaRPr lang="en-US" altLang="zh-CN" sz="2000" b="1">
                  <a:latin typeface="Microsoft YaHei" panose="020b0503020204020204" pitchFamily="34" charset="-122"/>
                  <a:ea typeface="Microsoft YaHei" panose="020b0503020204020204" pitchFamily="34" charset="-122"/>
                </a:endParaRPr>
              </a:p>
            </p:txBody>
          </p:sp>
          <p:sp>
            <p:nvSpPr>
              <p:cNvPr id="22"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地方政府根据国家政策，结合本地实际情况，制定了一系列关于危化品安全管理的政策措施</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地方政府加强对危化品企业的监管，落实安全生产责任，提高危化品安全管理水平</a:t>
                </a:r>
                <a:endParaRPr/>
              </a:p>
            </p:txBody>
          </p:sp>
          <p:pic>
            <p:nvPicPr>
              <p:cNvPr id="23"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 name="" descr="{&quot;isTemplate&quot;:true,&quot;type&quot;:3}"/>
        <p:cNvGrpSpPr/>
        <p:nvPr/>
      </p:nvGrpSpPr>
      <p:grpSpPr>
        <a:xfrm>
          <a:off x="0" y="0"/>
          <a:ext cx="0" cy="0"/>
        </a:xfrm>
      </p:grpSpPr>
      <p:pic>
        <p:nvPicPr>
          <p:cNvPr id="25"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6"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7" name="Group 598"/>
            <p:cNvGrpSpPr/>
            <p:nvPr/>
          </p:nvGrpSpPr>
          <p:grpSpPr>
            <a:xfrm>
              <a:off x="763829" y="1414808"/>
              <a:ext cx="6972294" cy="2337649"/>
              <a:chOff x="763829" y="1414808"/>
              <a:chExt cx="6972294" cy="2337649"/>
            </a:xfrm>
          </p:grpSpPr>
          <p:sp>
            <p:nvSpPr>
              <p:cNvPr id="28"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安全法规</a:t>
                </a:r>
                <a:endParaRPr/>
              </a:p>
            </p:txBody>
          </p:sp>
          <p:sp>
            <p:nvSpPr>
              <p:cNvPr id="29"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国家制定了一系列关于危化品安全管理的法律法规，如《危化品安全管理条例》、《危化品目录》等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地方政府根据国家政策，结合本地实际情况，制定了一系列关于危化品安全管理的政策措施</a:t>
                </a:r>
                <a:endParaRPr/>
              </a:p>
            </p:txBody>
          </p:sp>
          <p:sp>
            <p:nvSpPr>
              <p:cNvPr id="30"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3"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34" name="Group 591"/>
            <p:cNvGrpSpPr/>
            <p:nvPr/>
          </p:nvGrpSpPr>
          <p:grpSpPr>
            <a:xfrm>
              <a:off x="689593" y="3949139"/>
              <a:ext cx="7078256" cy="2128975"/>
              <a:chOff x="689593" y="3949139"/>
              <a:chExt cx="7078256" cy="2128975"/>
            </a:xfrm>
          </p:grpSpPr>
          <p:sp>
            <p:nvSpPr>
              <p:cNvPr id="35"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安全标准</a:t>
                </a:r>
                <a:endParaRPr/>
              </a:p>
            </p:txBody>
          </p:sp>
          <p:sp>
            <p:nvSpPr>
              <p:cNvPr id="36"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国家制定了一系列关于危化品安全管理的标准，如《危化品储存通则》、《危化品运输通则》等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企业应严格遵守国家和地方的安全法规和安全标准，确保危化品安全</a:t>
                </a:r>
                <a:endParaRPr/>
              </a:p>
            </p:txBody>
          </p:sp>
          <p:sp>
            <p:nvSpPr>
              <p:cNvPr id="37"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40"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41"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危化品的安全法规与标准</a:t>
            </a:r>
            <a:endParaRPr lang="en-US" altLang="zh-CN" sz="2800" b="1">
              <a:latin typeface="+mj-ea"/>
              <a:ea typeface="+mj-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42" name="" descr="{&quot;isTemplate&quot;:true,&quot;type&quot;:3}"/>
        <p:cNvGrpSpPr/>
        <p:nvPr/>
      </p:nvGrpSpPr>
      <p:grpSpPr>
        <a:xfrm>
          <a:off x="0" y="0"/>
          <a:ext cx="0" cy="0"/>
        </a:xfrm>
      </p:grpSpPr>
      <p:sp>
        <p:nvSpPr>
          <p:cNvPr id="43"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企业危化品安全管理责任与制度</a:t>
            </a:r>
            <a:endParaRPr lang="en-US" altLang="zh-CN" sz="2800" b="1">
              <a:latin typeface="+mj-ea"/>
              <a:ea typeface="+mj-ea"/>
            </a:endParaRPr>
          </a:p>
        </p:txBody>
      </p:sp>
      <p:grpSp>
        <p:nvGrpSpPr>
          <p:cNvPr id="44" name=""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45" name=""/>
            <p:cNvGrpSpPr/>
            <p:nvPr/>
          </p:nvGrpSpPr>
          <p:grpSpPr>
            <a:xfrm>
              <a:off x="660399" y="2074672"/>
              <a:ext cx="5100082" cy="4536540"/>
              <a:chOff x="660399" y="2074672"/>
              <a:chExt cx="5100082" cy="4536540"/>
            </a:xfrm>
          </p:grpSpPr>
          <p:sp>
            <p:nvSpPr>
              <p:cNvPr id="46"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47"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安全管理责任</a:t>
                </a:r>
                <a:endParaRPr lang="en-US" altLang="zh-CN" sz="2000" b="1">
                  <a:latin typeface="Microsoft YaHei" panose="020b0503020204020204" pitchFamily="34" charset="-122"/>
                  <a:ea typeface="Microsoft YaHei" panose="020b0503020204020204" pitchFamily="34" charset="-122"/>
                </a:endParaRPr>
              </a:p>
            </p:txBody>
          </p:sp>
          <p:sp>
            <p:nvSpPr>
              <p:cNvPr id="48"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企业应建立健全危化品安全管理体系，明确安全责任，确保危化品安全管理落实到人</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企业应加强对员工的安全培训和教育，提高员工的安全意识和安全操作水平</a:t>
                </a:r>
                <a:endParaRPr/>
              </a:p>
            </p:txBody>
          </p:sp>
          <p:pic>
            <p:nvPicPr>
              <p:cNvPr id="49"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50" name=""/>
            <p:cNvGrpSpPr/>
            <p:nvPr/>
          </p:nvGrpSpPr>
          <p:grpSpPr>
            <a:xfrm>
              <a:off x="6431519" y="2074672"/>
              <a:ext cx="5100082" cy="4536540"/>
              <a:chOff x="660399" y="2074672"/>
              <a:chExt cx="5100082" cy="4536540"/>
            </a:xfrm>
          </p:grpSpPr>
          <p:sp>
            <p:nvSpPr>
              <p:cNvPr id="51"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52"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安全管理制度</a:t>
                </a:r>
                <a:endParaRPr lang="en-US" altLang="zh-CN" sz="2000" b="1">
                  <a:latin typeface="Microsoft YaHei" panose="020b0503020204020204" pitchFamily="34" charset="-122"/>
                  <a:ea typeface="Microsoft YaHei" panose="020b0503020204020204" pitchFamily="34" charset="-122"/>
                </a:endParaRPr>
              </a:p>
            </p:txBody>
          </p:sp>
          <p:sp>
            <p:nvSpPr>
              <p:cNvPr id="53"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企业应制定一系列关于危化品安全管理的制度，如《危化品安全管理规定》、《危化品事故应急预案》等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企业应定期对危化品安全管理制度进行检查和评估，确保制度得到有效执行</a:t>
                </a:r>
                <a:endParaRPr/>
              </a:p>
            </p:txBody>
          </p:sp>
          <p:pic>
            <p:nvPicPr>
              <p:cNvPr id="54"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https://d.book118.com/245242024133011112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simple_geometry_blue">
      <a:dk1>
        <a:srgbClr val="000000"/>
      </a:dk1>
      <a:lt1>
        <a:srgbClr val="FFFFFF"/>
      </a:lt1>
      <a:dk2>
        <a:srgbClr val="262C32"/>
      </a:dk2>
      <a:lt2>
        <a:srgbClr val="EAF3FF"/>
      </a:lt2>
      <a:accent1>
        <a:srgbClr val="1D6EFC"/>
      </a:accent1>
      <a:accent2>
        <a:srgbClr val="7FADFE"/>
      </a:accent2>
      <a:accent3>
        <a:srgbClr val="4186FF"/>
      </a:accent3>
      <a:accent4>
        <a:srgbClr val="1555DB"/>
      </a:accent4>
      <a:accent5>
        <a:srgbClr val="3BBEFE"/>
      </a:accent5>
      <a:accent6>
        <a:srgbClr val="536DFE"/>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14</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14</vt:i4>
      </vt:variant>
    </vt:vector>
  </HeadingPairs>
  <TitlesOfParts>
    <vt:vector baseType="lpstr" size="23">
      <vt:lpstr>Arial</vt:lpstr>
      <vt:lpstr>Calibri</vt:lpstr>
      <vt:lpstr>Arial Black</vt:lpstr>
      <vt:lpstr>微软雅黑</vt:lpstr>
      <vt:lpstr>黑体</vt:lpstr>
      <vt:lpstr>Microsoft YaHei</vt:lpstr>
      <vt:lpstr>Microsoft YaHei Light</vt:lpstr>
      <vt:lpstr>Microsoft Yahei</vt:lpstr>
      <vt:lpstr>Office Theme</vt:lpstr>
      <vt:lpstr>危化品安全培训教育</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2024-09-18T20:01:30.428</cp:lastPrinted>
  <dcterms:created xsi:type="dcterms:W3CDTF">2024-09-18T12:01:30Z</dcterms:created>
  <dcterms:modified xsi:type="dcterms:W3CDTF">2024-09-18T12:01:32Z</dcterms:modified>
</cp:coreProperties>
</file>